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slideLayouts/slideLayout35.xml" ContentType="application/vnd.openxmlformats-officedocument.presentationml.slideLayout+xml"/>
  <Override PartName="/ppt/theme/theme5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slideLayouts/slideLayout49.xml" ContentType="application/vnd.openxmlformats-officedocument.presentationml.slideLayout+xml"/>
  <Override PartName="/ppt/theme/theme7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9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0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11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12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3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86" r:id="rId3"/>
    <p:sldMasterId id="2147483695" r:id="rId4"/>
    <p:sldMasterId id="2147483704" r:id="rId5"/>
    <p:sldMasterId id="2147483706" r:id="rId6"/>
    <p:sldMasterId id="2147483720" r:id="rId7"/>
    <p:sldMasterId id="2147483722" r:id="rId8"/>
    <p:sldMasterId id="2147483734" r:id="rId9"/>
    <p:sldMasterId id="2147483746" r:id="rId10"/>
    <p:sldMasterId id="2147483758" r:id="rId11"/>
    <p:sldMasterId id="2147483761" r:id="rId12"/>
    <p:sldMasterId id="2147483764" r:id="rId13"/>
    <p:sldMasterId id="2147483776" r:id="rId14"/>
  </p:sldMasterIdLst>
  <p:notesMasterIdLst>
    <p:notesMasterId r:id="rId78"/>
  </p:notesMasterIdLst>
  <p:handoutMasterIdLst>
    <p:handoutMasterId r:id="rId79"/>
  </p:handoutMasterIdLst>
  <p:sldIdLst>
    <p:sldId id="271" r:id="rId15"/>
    <p:sldId id="283" r:id="rId16"/>
    <p:sldId id="285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286" r:id="rId40"/>
    <p:sldId id="328" r:id="rId41"/>
    <p:sldId id="329" r:id="rId42"/>
    <p:sldId id="330" r:id="rId43"/>
    <p:sldId id="331" r:id="rId44"/>
    <p:sldId id="332" r:id="rId45"/>
    <p:sldId id="333" r:id="rId46"/>
    <p:sldId id="334" r:id="rId47"/>
    <p:sldId id="335" r:id="rId48"/>
    <p:sldId id="336" r:id="rId49"/>
    <p:sldId id="337" r:id="rId50"/>
    <p:sldId id="338" r:id="rId51"/>
    <p:sldId id="339" r:id="rId52"/>
    <p:sldId id="340" r:id="rId53"/>
    <p:sldId id="341" r:id="rId54"/>
    <p:sldId id="342" r:id="rId55"/>
    <p:sldId id="343" r:id="rId56"/>
    <p:sldId id="344" r:id="rId57"/>
    <p:sldId id="287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288" r:id="rId66"/>
    <p:sldId id="289" r:id="rId67"/>
    <p:sldId id="313" r:id="rId68"/>
    <p:sldId id="314" r:id="rId69"/>
    <p:sldId id="315" r:id="rId70"/>
    <p:sldId id="316" r:id="rId71"/>
    <p:sldId id="317" r:id="rId72"/>
    <p:sldId id="318" r:id="rId73"/>
    <p:sldId id="319" r:id="rId74"/>
    <p:sldId id="320" r:id="rId75"/>
    <p:sldId id="290" r:id="rId76"/>
    <p:sldId id="284" r:id="rId7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081"/>
    <a:srgbClr val="DBDCDD"/>
    <a:srgbClr val="E750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726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210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slide" Target="slides/slide36.xml"/><Relationship Id="rId55" Type="http://schemas.openxmlformats.org/officeDocument/2006/relationships/slide" Target="slides/slide41.xml"/><Relationship Id="rId63" Type="http://schemas.openxmlformats.org/officeDocument/2006/relationships/slide" Target="slides/slide49.xml"/><Relationship Id="rId68" Type="http://schemas.openxmlformats.org/officeDocument/2006/relationships/slide" Target="slides/slide54.xml"/><Relationship Id="rId76" Type="http://schemas.openxmlformats.org/officeDocument/2006/relationships/slide" Target="slides/slide6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3" Type="http://schemas.openxmlformats.org/officeDocument/2006/relationships/slide" Target="slides/slide39.xml"/><Relationship Id="rId58" Type="http://schemas.openxmlformats.org/officeDocument/2006/relationships/slide" Target="slides/slide44.xml"/><Relationship Id="rId66" Type="http://schemas.openxmlformats.org/officeDocument/2006/relationships/slide" Target="slides/slide52.xml"/><Relationship Id="rId74" Type="http://schemas.openxmlformats.org/officeDocument/2006/relationships/slide" Target="slides/slide60.xml"/><Relationship Id="rId79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7.xml"/><Relationship Id="rId82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slide" Target="slides/slide38.xml"/><Relationship Id="rId60" Type="http://schemas.openxmlformats.org/officeDocument/2006/relationships/slide" Target="slides/slide46.xml"/><Relationship Id="rId65" Type="http://schemas.openxmlformats.org/officeDocument/2006/relationships/slide" Target="slides/slide51.xml"/><Relationship Id="rId73" Type="http://schemas.openxmlformats.org/officeDocument/2006/relationships/slide" Target="slides/slide59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56" Type="http://schemas.openxmlformats.org/officeDocument/2006/relationships/slide" Target="slides/slide42.xml"/><Relationship Id="rId64" Type="http://schemas.openxmlformats.org/officeDocument/2006/relationships/slide" Target="slides/slide50.xml"/><Relationship Id="rId69" Type="http://schemas.openxmlformats.org/officeDocument/2006/relationships/slide" Target="slides/slide55.xml"/><Relationship Id="rId77" Type="http://schemas.openxmlformats.org/officeDocument/2006/relationships/slide" Target="slides/slide6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7.xml"/><Relationship Id="rId72" Type="http://schemas.openxmlformats.org/officeDocument/2006/relationships/slide" Target="slides/slide58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59" Type="http://schemas.openxmlformats.org/officeDocument/2006/relationships/slide" Target="slides/slide45.xml"/><Relationship Id="rId67" Type="http://schemas.openxmlformats.org/officeDocument/2006/relationships/slide" Target="slides/slide53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54" Type="http://schemas.openxmlformats.org/officeDocument/2006/relationships/slide" Target="slides/slide40.xml"/><Relationship Id="rId62" Type="http://schemas.openxmlformats.org/officeDocument/2006/relationships/slide" Target="slides/slide48.xml"/><Relationship Id="rId70" Type="http://schemas.openxmlformats.org/officeDocument/2006/relationships/slide" Target="slides/slide56.xml"/><Relationship Id="rId75" Type="http://schemas.openxmlformats.org/officeDocument/2006/relationships/slide" Target="slides/slide61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slide" Target="slides/slide35.xml"/><Relationship Id="rId57" Type="http://schemas.openxmlformats.org/officeDocument/2006/relationships/slide" Target="slides/slide4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Macintosh%20HD:private:var:folders:RE:RESYtJHaG4iQ9XN6RG9B45I5dCI:-Tmp-:TemporaryItems:notes:GE%201%20-%20Tableau%20Bord%20g&#233;n&#233;ral%20d&#233;c2011%20nvle%20r&#232;gle%20V060612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Macintosh%20HD:private:var:folders:RE:RESYtJHaG4iQ9XN6RG9B45I5dCI:-Tmp-:TemporaryItems:notes:~0958777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Macintosh%20HD:private:var:folders:RE:RESYtJHaG4iQ9XN6RG9B45I5dCI:-Tmp-:TemporaryItems:notes:GE%2014%20-%20Stats%20produits%202011%20compil%2012-2011.xlsx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4999999999999997E-2"/>
          <c:y val="0.124789207419899"/>
          <c:w val="0.90520833333333295"/>
          <c:h val="0.715383080950725"/>
        </c:manualLayout>
      </c:layout>
      <c:lineChart>
        <c:grouping val="standard"/>
        <c:varyColors val="0"/>
        <c:ser>
          <c:idx val="0"/>
          <c:order val="0"/>
          <c:tx>
            <c:v>ENTREPRISES LABELLISEES GENOPOLE</c:v>
          </c:tx>
          <c:spPr>
            <a:ln w="25400">
              <a:solidFill>
                <a:schemeClr val="accent6">
                  <a:lumMod val="50000"/>
                </a:schemeClr>
              </a:solidFill>
            </a:ln>
          </c:spPr>
          <c:marker>
            <c:symbol val="circle"/>
            <c:size val="8"/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c:spPr>
          </c:marker>
          <c:dLbls>
            <c:dLbl>
              <c:idx val="14"/>
              <c:layout>
                <c:manualLayout>
                  <c:x val="-1.2500000000000001E-2"/>
                  <c:y val="-2.7027027027027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solidFill>
                      <a:srgbClr val="800000"/>
                    </a:solidFill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'TabBord-GE- annuel  déc 11'!$C$2:$Q$2</c:f>
              <c:strCache>
                <c:ptCount val="15"/>
                <c:pt idx="0">
                  <c:v>Dec-97</c:v>
                </c:pt>
                <c:pt idx="1">
                  <c:v>Dec 98</c:v>
                </c:pt>
                <c:pt idx="2">
                  <c:v>Dec 99</c:v>
                </c:pt>
                <c:pt idx="3">
                  <c:v>Dec 00</c:v>
                </c:pt>
                <c:pt idx="4">
                  <c:v>Dec 01</c:v>
                </c:pt>
                <c:pt idx="5">
                  <c:v>Dec-02</c:v>
                </c:pt>
                <c:pt idx="6">
                  <c:v>Dec-03</c:v>
                </c:pt>
                <c:pt idx="7">
                  <c:v>Dec-04</c:v>
                </c:pt>
                <c:pt idx="8">
                  <c:v>Dec-05</c:v>
                </c:pt>
                <c:pt idx="9">
                  <c:v>Dec-06</c:v>
                </c:pt>
                <c:pt idx="10">
                  <c:v>déc-07</c:v>
                </c:pt>
                <c:pt idx="11">
                  <c:v>déc-08</c:v>
                </c:pt>
                <c:pt idx="12">
                  <c:v>déc-09</c:v>
                </c:pt>
                <c:pt idx="13">
                  <c:v>Dec-10</c:v>
                </c:pt>
                <c:pt idx="14">
                  <c:v>Dec-11</c:v>
                </c:pt>
              </c:strCache>
            </c:strRef>
          </c:cat>
          <c:val>
            <c:numRef>
              <c:f>'TabBord-GE- annuel  déc 11'!$C$3:$Q$3</c:f>
              <c:numCache>
                <c:formatCode>0</c:formatCode>
                <c:ptCount val="15"/>
                <c:pt idx="0">
                  <c:v>4</c:v>
                </c:pt>
                <c:pt idx="1">
                  <c:v>9</c:v>
                </c:pt>
                <c:pt idx="2">
                  <c:v>23</c:v>
                </c:pt>
                <c:pt idx="3">
                  <c:v>35</c:v>
                </c:pt>
                <c:pt idx="4">
                  <c:v>45</c:v>
                </c:pt>
                <c:pt idx="5">
                  <c:v>51</c:v>
                </c:pt>
                <c:pt idx="6">
                  <c:v>60</c:v>
                </c:pt>
                <c:pt idx="7">
                  <c:v>65</c:v>
                </c:pt>
                <c:pt idx="8">
                  <c:v>79</c:v>
                </c:pt>
                <c:pt idx="9">
                  <c:v>93</c:v>
                </c:pt>
                <c:pt idx="10">
                  <c:v>101</c:v>
                </c:pt>
                <c:pt idx="11">
                  <c:v>106</c:v>
                </c:pt>
                <c:pt idx="12">
                  <c:v>111</c:v>
                </c:pt>
                <c:pt idx="13">
                  <c:v>114</c:v>
                </c:pt>
                <c:pt idx="14">
                  <c:v>125</c:v>
                </c:pt>
              </c:numCache>
            </c:numRef>
          </c:val>
          <c:smooth val="0"/>
        </c:ser>
        <c:ser>
          <c:idx val="2"/>
          <c:order val="1"/>
          <c:tx>
            <c:v>ENTREPRISES LABELLISEES GENOPOLE, ACTUELLEMENT DANS LE PORTEFEUILLE</c:v>
          </c:tx>
          <c:spPr>
            <a:ln w="25400">
              <a:solidFill>
                <a:srgbClr val="333399"/>
              </a:solidFill>
              <a:prstDash val="solid"/>
            </a:ln>
          </c:spPr>
          <c:marker>
            <c:symbol val="square"/>
            <c:size val="9"/>
            <c:spPr>
              <a:solidFill>
                <a:srgbClr val="333399"/>
              </a:solidFill>
              <a:ln>
                <a:solidFill>
                  <a:srgbClr val="333399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layout>
                <c:manualLayout>
                  <c:x val="-6.9444444444444397E-3"/>
                  <c:y val="-2.92792792792792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chemeClr val="tx2">
                        <a:lumMod val="75000"/>
                      </a:schemeClr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'TabBord-GE- annuel  déc 11'!$C$2:$Q$2</c:f>
              <c:strCache>
                <c:ptCount val="15"/>
                <c:pt idx="0">
                  <c:v>Dec-97</c:v>
                </c:pt>
                <c:pt idx="1">
                  <c:v>Dec 98</c:v>
                </c:pt>
                <c:pt idx="2">
                  <c:v>Dec 99</c:v>
                </c:pt>
                <c:pt idx="3">
                  <c:v>Dec 00</c:v>
                </c:pt>
                <c:pt idx="4">
                  <c:v>Dec 01</c:v>
                </c:pt>
                <c:pt idx="5">
                  <c:v>Dec-02</c:v>
                </c:pt>
                <c:pt idx="6">
                  <c:v>Dec-03</c:v>
                </c:pt>
                <c:pt idx="7">
                  <c:v>Dec-04</c:v>
                </c:pt>
                <c:pt idx="8">
                  <c:v>Dec-05</c:v>
                </c:pt>
                <c:pt idx="9">
                  <c:v>Dec-06</c:v>
                </c:pt>
                <c:pt idx="10">
                  <c:v>déc-07</c:v>
                </c:pt>
                <c:pt idx="11">
                  <c:v>déc-08</c:v>
                </c:pt>
                <c:pt idx="12">
                  <c:v>déc-09</c:v>
                </c:pt>
                <c:pt idx="13">
                  <c:v>Dec-10</c:v>
                </c:pt>
                <c:pt idx="14">
                  <c:v>Dec-11</c:v>
                </c:pt>
              </c:strCache>
            </c:strRef>
          </c:cat>
          <c:val>
            <c:numRef>
              <c:f>'TabBord-GE- annuel  déc 11'!$C$48:$Q$48</c:f>
              <c:numCache>
                <c:formatCode>Standard</c:formatCode>
                <c:ptCount val="15"/>
                <c:pt idx="0">
                  <c:v>4</c:v>
                </c:pt>
                <c:pt idx="1">
                  <c:v>9</c:v>
                </c:pt>
                <c:pt idx="2">
                  <c:v>23</c:v>
                </c:pt>
                <c:pt idx="3">
                  <c:v>32</c:v>
                </c:pt>
                <c:pt idx="4">
                  <c:v>41</c:v>
                </c:pt>
                <c:pt idx="5">
                  <c:v>43</c:v>
                </c:pt>
                <c:pt idx="6">
                  <c:v>50</c:v>
                </c:pt>
                <c:pt idx="7">
                  <c:v>51</c:v>
                </c:pt>
                <c:pt idx="8">
                  <c:v>57</c:v>
                </c:pt>
                <c:pt idx="9">
                  <c:v>63</c:v>
                </c:pt>
                <c:pt idx="10">
                  <c:v>64</c:v>
                </c:pt>
                <c:pt idx="11">
                  <c:v>67</c:v>
                </c:pt>
                <c:pt idx="12">
                  <c:v>67</c:v>
                </c:pt>
                <c:pt idx="13">
                  <c:v>65</c:v>
                </c:pt>
                <c:pt idx="14">
                  <c:v>73</c:v>
                </c:pt>
              </c:numCache>
            </c:numRef>
          </c:val>
          <c:smooth val="0"/>
        </c:ser>
        <c:ser>
          <c:idx val="3"/>
          <c:order val="2"/>
          <c:tx>
            <c:v>SORTIES DU PORTEFEUILLE (Fusion, rachat, départ)</c:v>
          </c:tx>
          <c:spPr>
            <a:ln w="25400">
              <a:solidFill>
                <a:srgbClr val="F20884"/>
              </a:solidFill>
              <a:prstDash val="solid"/>
            </a:ln>
          </c:spPr>
          <c:marker>
            <c:symbol val="triangle"/>
            <c:size val="9"/>
            <c:spPr>
              <a:solidFill>
                <a:srgbClr val="F20884"/>
              </a:solidFill>
              <a:ln>
                <a:solidFill>
                  <a:srgbClr val="F20884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layout>
                <c:manualLayout>
                  <c:x val="-2.7777777777777801E-3"/>
                  <c:y val="-1.3513513513513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F20884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'TabBord-GE- annuel  déc 11'!$C$2:$Q$2</c:f>
              <c:strCache>
                <c:ptCount val="15"/>
                <c:pt idx="0">
                  <c:v>Dec-97</c:v>
                </c:pt>
                <c:pt idx="1">
                  <c:v>Dec 98</c:v>
                </c:pt>
                <c:pt idx="2">
                  <c:v>Dec 99</c:v>
                </c:pt>
                <c:pt idx="3">
                  <c:v>Dec 00</c:v>
                </c:pt>
                <c:pt idx="4">
                  <c:v>Dec 01</c:v>
                </c:pt>
                <c:pt idx="5">
                  <c:v>Dec-02</c:v>
                </c:pt>
                <c:pt idx="6">
                  <c:v>Dec-03</c:v>
                </c:pt>
                <c:pt idx="7">
                  <c:v>Dec-04</c:v>
                </c:pt>
                <c:pt idx="8">
                  <c:v>Dec-05</c:v>
                </c:pt>
                <c:pt idx="9">
                  <c:v>Dec-06</c:v>
                </c:pt>
                <c:pt idx="10">
                  <c:v>déc-07</c:v>
                </c:pt>
                <c:pt idx="11">
                  <c:v>déc-08</c:v>
                </c:pt>
                <c:pt idx="12">
                  <c:v>déc-09</c:v>
                </c:pt>
                <c:pt idx="13">
                  <c:v>Dec-10</c:v>
                </c:pt>
                <c:pt idx="14">
                  <c:v>Dec-11</c:v>
                </c:pt>
              </c:strCache>
            </c:strRef>
          </c:cat>
          <c:val>
            <c:numRef>
              <c:f>'TabBord-GE- annuel  déc 11'!$C$20:$Q$20</c:f>
              <c:numCache>
                <c:formatCode>Standard</c:formatCode>
                <c:ptCount val="15"/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4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  <c:pt idx="8">
                  <c:v>14</c:v>
                </c:pt>
                <c:pt idx="9">
                  <c:v>20</c:v>
                </c:pt>
                <c:pt idx="10">
                  <c:v>23</c:v>
                </c:pt>
                <c:pt idx="11">
                  <c:v>24</c:v>
                </c:pt>
                <c:pt idx="12">
                  <c:v>25</c:v>
                </c:pt>
                <c:pt idx="13">
                  <c:v>29</c:v>
                </c:pt>
                <c:pt idx="14" formatCode="0">
                  <c:v>32</c:v>
                </c:pt>
              </c:numCache>
            </c:numRef>
          </c:val>
          <c:smooth val="0"/>
        </c:ser>
        <c:ser>
          <c:idx val="4"/>
          <c:order val="3"/>
          <c:tx>
            <c:v>CESSATIONS D'ACTIVITE</c:v>
          </c:tx>
          <c:spPr>
            <a:ln w="25400">
              <a:solidFill>
                <a:schemeClr val="bg1">
                  <a:lumMod val="65000"/>
                </a:schemeClr>
              </a:solidFill>
              <a:prstDash val="solid"/>
            </a:ln>
          </c:spPr>
          <c:marker>
            <c:symbol val="triangle"/>
            <c:size val="7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layout>
                <c:manualLayout>
                  <c:x val="-1.38888888888889E-3"/>
                  <c:y val="1.12612612612613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chemeClr val="bg1">
                        <a:lumMod val="50000"/>
                      </a:schemeClr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'TabBord-GE- annuel  déc 11'!$C$2:$Q$2</c:f>
              <c:strCache>
                <c:ptCount val="15"/>
                <c:pt idx="0">
                  <c:v>Dec-97</c:v>
                </c:pt>
                <c:pt idx="1">
                  <c:v>Dec 98</c:v>
                </c:pt>
                <c:pt idx="2">
                  <c:v>Dec 99</c:v>
                </c:pt>
                <c:pt idx="3">
                  <c:v>Dec 00</c:v>
                </c:pt>
                <c:pt idx="4">
                  <c:v>Dec 01</c:v>
                </c:pt>
                <c:pt idx="5">
                  <c:v>Dec-02</c:v>
                </c:pt>
                <c:pt idx="6">
                  <c:v>Dec-03</c:v>
                </c:pt>
                <c:pt idx="7">
                  <c:v>Dec-04</c:v>
                </c:pt>
                <c:pt idx="8">
                  <c:v>Dec-05</c:v>
                </c:pt>
                <c:pt idx="9">
                  <c:v>Dec-06</c:v>
                </c:pt>
                <c:pt idx="10">
                  <c:v>déc-07</c:v>
                </c:pt>
                <c:pt idx="11">
                  <c:v>déc-08</c:v>
                </c:pt>
                <c:pt idx="12">
                  <c:v>déc-09</c:v>
                </c:pt>
                <c:pt idx="13">
                  <c:v>Dec-10</c:v>
                </c:pt>
                <c:pt idx="14">
                  <c:v>Dec-11</c:v>
                </c:pt>
              </c:strCache>
            </c:strRef>
          </c:cat>
          <c:val>
            <c:numRef>
              <c:f>'TabBord-GE- annuel  déc 11'!$C$11:$Q$11</c:f>
              <c:numCache>
                <c:formatCode>Standard</c:formatCode>
                <c:ptCount val="15"/>
                <c:pt idx="5">
                  <c:v>1</c:v>
                </c:pt>
                <c:pt idx="6">
                  <c:v>2</c:v>
                </c:pt>
                <c:pt idx="7">
                  <c:v>5</c:v>
                </c:pt>
                <c:pt idx="8">
                  <c:v>8</c:v>
                </c:pt>
                <c:pt idx="9">
                  <c:v>10</c:v>
                </c:pt>
                <c:pt idx="10">
                  <c:v>14</c:v>
                </c:pt>
                <c:pt idx="11">
                  <c:v>15</c:v>
                </c:pt>
                <c:pt idx="12">
                  <c:v>19</c:v>
                </c:pt>
                <c:pt idx="13">
                  <c:v>20</c:v>
                </c:pt>
                <c:pt idx="14">
                  <c:v>20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4468480"/>
        <c:axId val="171401600"/>
      </c:lineChart>
      <c:catAx>
        <c:axId val="174468480"/>
        <c:scaling>
          <c:orientation val="minMax"/>
        </c:scaling>
        <c:delete val="0"/>
        <c:axPos val="b"/>
        <c:numFmt formatCode="Standard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 Narrow" pitchFamily="34" charset="0"/>
                <a:ea typeface="Arial"/>
                <a:cs typeface="Arial"/>
              </a:defRPr>
            </a:pPr>
            <a:endParaRPr lang="fr-FR"/>
          </a:p>
        </c:txPr>
        <c:crossAx val="1714016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71401600"/>
        <c:scaling>
          <c:orientation val="minMax"/>
        </c:scaling>
        <c:delete val="0"/>
        <c:axPos val="l"/>
        <c:majorGridlines>
          <c:spPr>
            <a:ln w="3175">
              <a:solidFill>
                <a:schemeClr val="bg1">
                  <a:lumMod val="85000"/>
                </a:schemeClr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 Narrow"/>
                    <a:ea typeface="Arial"/>
                    <a:cs typeface="Arial Narrow"/>
                  </a:defRPr>
                </a:pPr>
                <a:r>
                  <a:rPr lang="fr-FR" sz="1100">
                    <a:latin typeface="Arial Narrow"/>
                    <a:cs typeface="Arial Narrow"/>
                  </a:rPr>
                  <a:t>Nombre d'Entreprises </a:t>
                </a:r>
              </a:p>
            </c:rich>
          </c:tx>
          <c:layout>
            <c:manualLayout>
              <c:xMode val="edge"/>
              <c:yMode val="edge"/>
              <c:x val="0"/>
              <c:y val="0.205897093624199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1" i="0" u="none" strike="noStrike" baseline="0">
                <a:solidFill>
                  <a:srgbClr val="000000"/>
                </a:solidFill>
                <a:latin typeface="Arial Narrow"/>
                <a:ea typeface="Arial"/>
                <a:cs typeface="Arial Narrow"/>
              </a:defRPr>
            </a:pPr>
            <a:endParaRPr lang="fr-FR"/>
          </a:p>
        </c:txPr>
        <c:crossAx val="174468480"/>
        <c:crosses val="autoZero"/>
        <c:crossBetween val="between"/>
      </c:valAx>
      <c:spPr>
        <a:solidFill>
          <a:schemeClr val="bg1">
            <a:lumMod val="95000"/>
          </a:schemeClr>
        </a:solidFill>
        <a:ln w="12700">
          <a:solidFill>
            <a:schemeClr val="bg1">
              <a:lumMod val="85000"/>
            </a:schemeClr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5.55243291011977E-2"/>
          <c:y val="0.899858923762062"/>
          <c:w val="0.94200798695513499"/>
          <c:h val="7.4234643273299705E-2"/>
        </c:manualLayout>
      </c:layout>
      <c:overlay val="0"/>
      <c:spPr>
        <a:noFill/>
        <a:ln w="3175">
          <a:solidFill>
            <a:schemeClr val="bg2">
              <a:lumMod val="25000"/>
            </a:schemeClr>
          </a:solidFill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 Narrow"/>
              <a:ea typeface="Arial"/>
              <a:cs typeface="Arial Narrow"/>
            </a:defRPr>
          </a:pPr>
          <a:endParaRPr lang="fr-FR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50" b="1" i="0" u="none" strike="noStrike" baseline="0">
          <a:solidFill>
            <a:srgbClr val="000000"/>
          </a:solidFill>
          <a:latin typeface="Arial Narrow"/>
          <a:ea typeface="Arial Narrow"/>
          <a:cs typeface="Arial Narrow"/>
        </a:defRPr>
      </a:pPr>
      <a:endParaRPr lang="fr-FR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50"/>
      <c:rotY val="3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604344284550601E-2"/>
          <c:y val="0.193148390652604"/>
          <c:w val="0.83581341297855005"/>
          <c:h val="0.71639867352831599"/>
        </c:manualLayout>
      </c:layout>
      <c:pie3DChart>
        <c:varyColors val="1"/>
        <c:ser>
          <c:idx val="0"/>
          <c:order val="0"/>
          <c:explosion val="8"/>
          <c:dPt>
            <c:idx val="2"/>
            <c:bubble3D val="0"/>
            <c:explosion val="0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3"/>
            <c:bubble3D val="0"/>
            <c:explosion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explosion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5"/>
            <c:bubble3D val="0"/>
            <c:explosion val="0"/>
            <c:spPr>
              <a:solidFill>
                <a:srgbClr val="3366FF"/>
              </a:solidFill>
            </c:spPr>
          </c:dPt>
          <c:dPt>
            <c:idx val="6"/>
            <c:bubble3D val="0"/>
            <c:explosion val="0"/>
          </c:dPt>
          <c:dPt>
            <c:idx val="7"/>
            <c:bubble3D val="0"/>
            <c:explosion val="0"/>
            <c:spPr>
              <a:solidFill>
                <a:srgbClr val="0000FF"/>
              </a:solidFill>
            </c:spPr>
          </c:dPt>
          <c:dPt>
            <c:idx val="1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2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15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layout>
                <c:manualLayout>
                  <c:x val="0.20551713277219699"/>
                  <c:y val="2.2606914201606901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3"/>
              <c:layout>
                <c:manualLayout>
                  <c:x val="2.06896551724138E-2"/>
                  <c:y val="-2.034782497238889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4"/>
              <c:layout>
                <c:manualLayout>
                  <c:x val="2.7586206896551699E-2"/>
                  <c:y val="-6.7826083241295503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5"/>
              <c:layout>
                <c:manualLayout>
                  <c:x val="2.8965517241379302E-2"/>
                  <c:y val="-2.034782497238889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6"/>
              <c:layout>
                <c:manualLayout>
                  <c:x val="-8.6896551724137905E-2"/>
                  <c:y val="8.5913038772308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7"/>
              <c:layout>
                <c:manualLayout>
                  <c:x val="8.2758620689655192E-3"/>
                  <c:y val="1.356521664825910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8"/>
              <c:layout>
                <c:manualLayout>
                  <c:x val="-6.0689655172413801E-2"/>
                  <c:y val="1.1304347206882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9"/>
              <c:delete val="1"/>
            </c:dLbl>
            <c:dLbl>
              <c:idx val="10"/>
              <c:layout>
                <c:manualLayout>
                  <c:x val="-3.7241379310344797E-2"/>
                  <c:y val="-2.9391302737895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11"/>
              <c:layout>
                <c:manualLayout>
                  <c:x val="-5.10344827586207E-2"/>
                  <c:y val="-3.1652172179271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12"/>
              <c:layout>
                <c:manualLayout>
                  <c:x val="-2.06896551724138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13"/>
              <c:layout>
                <c:manualLayout>
                  <c:x val="-3.7241379310344797E-2"/>
                  <c:y val="-3.165217217927159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14"/>
              <c:delete val="1"/>
            </c:dLbl>
            <c:dLbl>
              <c:idx val="15"/>
              <c:layout>
                <c:manualLayout>
                  <c:x val="-4.6896551724137897E-2"/>
                  <c:y val="-2.939148075911100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spPr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c:spPr>
            <c:txPr>
              <a:bodyPr/>
              <a:lstStyle/>
              <a:p>
                <a:pPr>
                  <a:defRPr sz="1100" b="1">
                    <a:latin typeface="Arial Narrow"/>
                    <a:cs typeface="Arial Narrow"/>
                  </a:defRPr>
                </a:pPr>
                <a:endParaRPr lang="fr-F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</c:dLbls>
          <c:cat>
            <c:strRef>
              <c:f>'Tab Répartition Thématik (2011)'!$A$3:$A$18</c:f>
              <c:strCache>
                <c:ptCount val="16"/>
                <c:pt idx="0">
                  <c:v>Séquençage</c:v>
                </c:pt>
                <c:pt idx="1">
                  <c:v>Ciblage Thérapeutique</c:v>
                </c:pt>
                <c:pt idx="2">
                  <c:v>Recherche Thérapeutique</c:v>
                </c:pt>
                <c:pt idx="3">
                  <c:v>Diagnostic</c:v>
                </c:pt>
                <c:pt idx="4">
                  <c:v>Délivrance de Principes Actifs</c:v>
                </c:pt>
                <c:pt idx="5">
                  <c:v>Nutraceutique</c:v>
                </c:pt>
                <c:pt idx="6">
                  <c:v>Services / Technologie</c:v>
                </c:pt>
                <c:pt idx="7">
                  <c:v>Instrumentation médicale</c:v>
                </c:pt>
                <c:pt idx="8">
                  <c:v>Bioproduction</c:v>
                </c:pt>
                <c:pt idx="9">
                  <c:v>Chimie</c:v>
                </c:pt>
                <c:pt idx="10">
                  <c:v>Bioinformatique</c:v>
                </c:pt>
                <c:pt idx="11">
                  <c:v>Agro-industries</c:v>
                </c:pt>
                <c:pt idx="12">
                  <c:v>Technologie environnementale</c:v>
                </c:pt>
                <c:pt idx="13">
                  <c:v>Instrumentation scientifique</c:v>
                </c:pt>
                <c:pt idx="14">
                  <c:v>Services</c:v>
                </c:pt>
                <c:pt idx="15">
                  <c:v>Conseils</c:v>
                </c:pt>
              </c:strCache>
            </c:strRef>
          </c:cat>
          <c:val>
            <c:numRef>
              <c:f>'Tab Répartition Thématik (2011)'!$B$3:$B$18</c:f>
              <c:numCache>
                <c:formatCode>0\.0%</c:formatCode>
                <c:ptCount val="16"/>
                <c:pt idx="0">
                  <c:v>0</c:v>
                </c:pt>
                <c:pt idx="1">
                  <c:v>0</c:v>
                </c:pt>
                <c:pt idx="2">
                  <c:v>0.232876712328767</c:v>
                </c:pt>
                <c:pt idx="3">
                  <c:v>0.10958904109589</c:v>
                </c:pt>
                <c:pt idx="4">
                  <c:v>2.7397260273972601E-2</c:v>
                </c:pt>
                <c:pt idx="5">
                  <c:v>4.1095890410958902E-2</c:v>
                </c:pt>
                <c:pt idx="6">
                  <c:v>0.164383561643836</c:v>
                </c:pt>
                <c:pt idx="7">
                  <c:v>0.13698630136986301</c:v>
                </c:pt>
                <c:pt idx="8">
                  <c:v>1.3698630136986301E-2</c:v>
                </c:pt>
                <c:pt idx="9">
                  <c:v>0</c:v>
                </c:pt>
                <c:pt idx="10">
                  <c:v>5.4794520547945202E-2</c:v>
                </c:pt>
                <c:pt idx="11">
                  <c:v>6.8493150684931503E-2</c:v>
                </c:pt>
                <c:pt idx="12">
                  <c:v>5.4794520547945202E-2</c:v>
                </c:pt>
                <c:pt idx="13">
                  <c:v>5.4794520547945202E-2</c:v>
                </c:pt>
                <c:pt idx="14">
                  <c:v>0</c:v>
                </c:pt>
                <c:pt idx="15">
                  <c:v>4.1095890410958902E-2</c:v>
                </c:pt>
              </c:numCache>
            </c:numRef>
          </c:val>
        </c:ser>
        <c:ser>
          <c:idx val="1"/>
          <c:order val="1"/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'Tab Répartition Thématik (2011)'!$A$3:$A$18</c:f>
              <c:strCache>
                <c:ptCount val="16"/>
                <c:pt idx="0">
                  <c:v>Séquençage</c:v>
                </c:pt>
                <c:pt idx="1">
                  <c:v>Ciblage Thérapeutique</c:v>
                </c:pt>
                <c:pt idx="2">
                  <c:v>Recherche Thérapeutique</c:v>
                </c:pt>
                <c:pt idx="3">
                  <c:v>Diagnostic</c:v>
                </c:pt>
                <c:pt idx="4">
                  <c:v>Délivrance de Principes Actifs</c:v>
                </c:pt>
                <c:pt idx="5">
                  <c:v>Nutraceutique</c:v>
                </c:pt>
                <c:pt idx="6">
                  <c:v>Services / Technologie</c:v>
                </c:pt>
                <c:pt idx="7">
                  <c:v>Instrumentation médicale</c:v>
                </c:pt>
                <c:pt idx="8">
                  <c:v>Bioproduction</c:v>
                </c:pt>
                <c:pt idx="9">
                  <c:v>Chimie</c:v>
                </c:pt>
                <c:pt idx="10">
                  <c:v>Bioinformatique</c:v>
                </c:pt>
                <c:pt idx="11">
                  <c:v>Agro-industries</c:v>
                </c:pt>
                <c:pt idx="12">
                  <c:v>Technologie environnementale</c:v>
                </c:pt>
                <c:pt idx="13">
                  <c:v>Instrumentation scientifique</c:v>
                </c:pt>
                <c:pt idx="14">
                  <c:v>Services</c:v>
                </c:pt>
                <c:pt idx="15">
                  <c:v>Conseils</c:v>
                </c:pt>
              </c:strCache>
            </c:strRef>
          </c:cat>
          <c:val>
            <c:numRef>
              <c:f>'Tab Répartition Thématik (2011)'!$C$3:$C$18</c:f>
              <c:numCache>
                <c:formatCode>Standard</c:formatCode>
                <c:ptCount val="16"/>
                <c:pt idx="0">
                  <c:v>0</c:v>
                </c:pt>
                <c:pt idx="1">
                  <c:v>0</c:v>
                </c:pt>
                <c:pt idx="2">
                  <c:v>17</c:v>
                </c:pt>
                <c:pt idx="3">
                  <c:v>8</c:v>
                </c:pt>
                <c:pt idx="4">
                  <c:v>2</c:v>
                </c:pt>
                <c:pt idx="5">
                  <c:v>3</c:v>
                </c:pt>
                <c:pt idx="6">
                  <c:v>12</c:v>
                </c:pt>
                <c:pt idx="7">
                  <c:v>10</c:v>
                </c:pt>
                <c:pt idx="8">
                  <c:v>1</c:v>
                </c:pt>
                <c:pt idx="9">
                  <c:v>0</c:v>
                </c:pt>
                <c:pt idx="10">
                  <c:v>4</c:v>
                </c:pt>
                <c:pt idx="11">
                  <c:v>5</c:v>
                </c:pt>
                <c:pt idx="12">
                  <c:v>4</c:v>
                </c:pt>
                <c:pt idx="13">
                  <c:v>4</c:v>
                </c:pt>
                <c:pt idx="14">
                  <c:v>0</c:v>
                </c:pt>
                <c:pt idx="15">
                  <c:v>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Eurostile"/>
        </a:defRPr>
      </a:pPr>
      <a:endParaRPr lang="fr-FR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6732773548535"/>
          <c:y val="7.4856046065259099E-2"/>
          <c:w val="0.72055111733886701"/>
          <c:h val="0.8304287635830549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Graphiques!$A$3</c:f>
              <c:strCache>
                <c:ptCount val="1"/>
                <c:pt idx="0">
                  <c:v>2011</c:v>
                </c:pt>
              </c:strCache>
            </c:strRef>
          </c:tx>
          <c:spPr>
            <a:gradFill flip="none" rotWithShape="1">
              <a:gsLst>
                <a:gs pos="66000">
                  <a:schemeClr val="tx2"/>
                </a:gs>
                <a:gs pos="100000">
                  <a:srgbClr val="FFFFFF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tx2"/>
              </a:solidFill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Graphiques!$B$2:$J$2</c:f>
              <c:strCache>
                <c:ptCount val="8"/>
                <c:pt idx="0">
                  <c:v>POC</c:v>
                </c:pt>
                <c:pt idx="1">
                  <c:v>Pré-clinique non _x000d_réglementaire</c:v>
                </c:pt>
                <c:pt idx="2">
                  <c:v>Pré-clinique</c:v>
                </c:pt>
                <c:pt idx="3">
                  <c:v>phase 1</c:v>
                </c:pt>
                <c:pt idx="4">
                  <c:v>phase 2</c:v>
                </c:pt>
                <c:pt idx="5">
                  <c:v>phase 3</c:v>
                </c:pt>
                <c:pt idx="6">
                  <c:v>Enregistrement</c:v>
                </c:pt>
                <c:pt idx="7">
                  <c:v>Lancement _x000d_commercial</c:v>
                </c:pt>
              </c:strCache>
            </c:strRef>
          </c:cat>
          <c:val>
            <c:numRef>
              <c:f>Graphiques!$B$3:$J$3</c:f>
              <c:numCache>
                <c:formatCode>Standard</c:formatCode>
                <c:ptCount val="8"/>
                <c:pt idx="0">
                  <c:v>25</c:v>
                </c:pt>
                <c:pt idx="1">
                  <c:v>16</c:v>
                </c:pt>
                <c:pt idx="2">
                  <c:v>16</c:v>
                </c:pt>
                <c:pt idx="3">
                  <c:v>5</c:v>
                </c:pt>
                <c:pt idx="4">
                  <c:v>6</c:v>
                </c:pt>
                <c:pt idx="5">
                  <c:v>2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ser>
          <c:idx val="1"/>
          <c:order val="1"/>
          <c:tx>
            <c:strRef>
              <c:f>Graphiques!$A$4</c:f>
              <c:strCache>
                <c:ptCount val="1"/>
                <c:pt idx="0">
                  <c:v>2010</c:v>
                </c:pt>
              </c:strCache>
            </c:strRef>
          </c:tx>
          <c:spPr>
            <a:gradFill flip="none" rotWithShape="1">
              <a:gsLst>
                <a:gs pos="80000">
                  <a:schemeClr val="accent4">
                    <a:lumMod val="60000"/>
                    <a:lumOff val="40000"/>
                  </a:schemeClr>
                </a:gs>
                <a:gs pos="100000">
                  <a:srgbClr val="FFFFFF"/>
                </a:gs>
              </a:gsLst>
              <a:path path="circle">
                <a:fillToRect l="100000" t="100000"/>
              </a:path>
              <a:tileRect r="-100000" b="-100000"/>
            </a:gradFill>
          </c:spPr>
          <c:invertIfNegative val="0"/>
          <c:dLbls>
            <c:dLbl>
              <c:idx val="2"/>
              <c:layout>
                <c:manualLayout>
                  <c:x val="1.3782382902378799E-3"/>
                  <c:y val="-1.354838640851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3782382902378799E-3"/>
                  <c:y val="-1.35483864085147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Graphiques!$B$2:$J$2</c:f>
              <c:strCache>
                <c:ptCount val="8"/>
                <c:pt idx="0">
                  <c:v>POC</c:v>
                </c:pt>
                <c:pt idx="1">
                  <c:v>Pré-clinique non _x000d_réglementaire</c:v>
                </c:pt>
                <c:pt idx="2">
                  <c:v>Pré-clinique</c:v>
                </c:pt>
                <c:pt idx="3">
                  <c:v>phase 1</c:v>
                </c:pt>
                <c:pt idx="4">
                  <c:v>phase 2</c:v>
                </c:pt>
                <c:pt idx="5">
                  <c:v>phase 3</c:v>
                </c:pt>
                <c:pt idx="6">
                  <c:v>Enregistrement</c:v>
                </c:pt>
                <c:pt idx="7">
                  <c:v>Lancement _x000d_commercial</c:v>
                </c:pt>
              </c:strCache>
            </c:strRef>
          </c:cat>
          <c:val>
            <c:numRef>
              <c:f>Graphiques!$B$4:$J$4</c:f>
              <c:numCache>
                <c:formatCode>Standard</c:formatCode>
                <c:ptCount val="8"/>
                <c:pt idx="0">
                  <c:v>36</c:v>
                </c:pt>
                <c:pt idx="1">
                  <c:v>22</c:v>
                </c:pt>
                <c:pt idx="2">
                  <c:v>13</c:v>
                </c:pt>
                <c:pt idx="3">
                  <c:v>4</c:v>
                </c:pt>
                <c:pt idx="4">
                  <c:v>5</c:v>
                </c:pt>
                <c:pt idx="5">
                  <c:v>2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ser>
          <c:idx val="2"/>
          <c:order val="2"/>
          <c:tx>
            <c:strRef>
              <c:f>Graphiques!$A$5</c:f>
              <c:strCache>
                <c:ptCount val="1"/>
                <c:pt idx="0">
                  <c:v>2009</c:v>
                </c:pt>
              </c:strCache>
            </c:strRef>
          </c:tx>
          <c:spPr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100000">
                  <a:srgbClr val="FFFFFF"/>
                </a:gs>
              </a:gsLst>
              <a:path path="circle">
                <a:fillToRect l="100000" t="100000"/>
              </a:path>
              <a:tileRect r="-100000" b="-100000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-1.12903220070956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37823829023783E-3"/>
                  <c:y val="-1.5806450809934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3782382902378799E-3"/>
                  <c:y val="-4.51612880283825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Graphiques!$B$2:$J$2</c:f>
              <c:strCache>
                <c:ptCount val="8"/>
                <c:pt idx="0">
                  <c:v>POC</c:v>
                </c:pt>
                <c:pt idx="1">
                  <c:v>Pré-clinique non _x000d_réglementaire</c:v>
                </c:pt>
                <c:pt idx="2">
                  <c:v>Pré-clinique</c:v>
                </c:pt>
                <c:pt idx="3">
                  <c:v>phase 1</c:v>
                </c:pt>
                <c:pt idx="4">
                  <c:v>phase 2</c:v>
                </c:pt>
                <c:pt idx="5">
                  <c:v>phase 3</c:v>
                </c:pt>
                <c:pt idx="6">
                  <c:v>Enregistrement</c:v>
                </c:pt>
                <c:pt idx="7">
                  <c:v>Lancement _x000d_commercial</c:v>
                </c:pt>
              </c:strCache>
            </c:strRef>
          </c:cat>
          <c:val>
            <c:numRef>
              <c:f>Graphiques!$B$5:$J$5</c:f>
              <c:numCache>
                <c:formatCode>Standard</c:formatCode>
                <c:ptCount val="8"/>
                <c:pt idx="0">
                  <c:v>33</c:v>
                </c:pt>
                <c:pt idx="1">
                  <c:v>22</c:v>
                </c:pt>
                <c:pt idx="2">
                  <c:v>11</c:v>
                </c:pt>
                <c:pt idx="3">
                  <c:v>3</c:v>
                </c:pt>
                <c:pt idx="4">
                  <c:v>6</c:v>
                </c:pt>
                <c:pt idx="5">
                  <c:v>2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74946944"/>
        <c:axId val="174961024"/>
        <c:axId val="0"/>
      </c:bar3DChart>
      <c:catAx>
        <c:axId val="174946944"/>
        <c:scaling>
          <c:orientation val="minMax"/>
        </c:scaling>
        <c:delete val="0"/>
        <c:axPos val="l"/>
        <c:majorTickMark val="out"/>
        <c:minorTickMark val="none"/>
        <c:tickLblPos val="nextTo"/>
        <c:crossAx val="174961024"/>
        <c:crosses val="autoZero"/>
        <c:auto val="1"/>
        <c:lblAlgn val="ctr"/>
        <c:lblOffset val="100"/>
        <c:noMultiLvlLbl val="0"/>
      </c:catAx>
      <c:valAx>
        <c:axId val="174961024"/>
        <c:scaling>
          <c:orientation val="minMax"/>
        </c:scaling>
        <c:delete val="0"/>
        <c:axPos val="b"/>
        <c:majorGridlines/>
        <c:numFmt formatCode="Standard" sourceLinked="1"/>
        <c:majorTickMark val="out"/>
        <c:minorTickMark val="none"/>
        <c:tickLblPos val="nextTo"/>
        <c:crossAx val="1749469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8725800251816"/>
          <c:y val="0.18024421233201901"/>
          <c:w val="8.4727349952625194E-2"/>
          <c:h val="0.11564057611800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100" b="1"/>
      </a:pPr>
      <a:endParaRPr lang="fr-FR"/>
    </a:p>
  </c:txPr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8C2C01-2472-463A-B332-C336AF2B846F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8A0D0943-3955-4599-931E-6A68E1C6E155}">
      <dgm:prSet phldrT="[Texte]" custT="1"/>
      <dgm:spPr/>
      <dgm:t>
        <a:bodyPr/>
        <a:lstStyle/>
        <a:p>
          <a:r>
            <a:rPr lang="fr-FR" sz="1400" b="1" dirty="0" smtClean="0">
              <a:solidFill>
                <a:schemeClr val="tx1"/>
              </a:solidFill>
            </a:rPr>
            <a:t>PC</a:t>
          </a:r>
        </a:p>
        <a:p>
          <a:r>
            <a:rPr lang="fr-FR" sz="1400" b="1" dirty="0" smtClean="0">
              <a:solidFill>
                <a:schemeClr val="tx1"/>
              </a:solidFill>
            </a:rPr>
            <a:t>2-5 </a:t>
          </a:r>
          <a:r>
            <a:rPr lang="fr-FR" sz="1400" b="1" dirty="0" err="1" smtClean="0">
              <a:solidFill>
                <a:schemeClr val="tx1"/>
              </a:solidFill>
            </a:rPr>
            <a:t>years</a:t>
          </a:r>
          <a:endParaRPr lang="fr-FR" sz="1400" b="1" dirty="0">
            <a:solidFill>
              <a:schemeClr val="tx1"/>
            </a:solidFill>
          </a:endParaRPr>
        </a:p>
      </dgm:t>
    </dgm:pt>
    <dgm:pt modelId="{8CF3C90E-1500-4C27-BB4F-A0114CE65C10}" type="parTrans" cxnId="{89F3BFA0-8ABF-4DAC-BD80-D4B357ACA1CF}">
      <dgm:prSet/>
      <dgm:spPr/>
      <dgm:t>
        <a:bodyPr/>
        <a:lstStyle/>
        <a:p>
          <a:endParaRPr lang="fr-FR"/>
        </a:p>
      </dgm:t>
    </dgm:pt>
    <dgm:pt modelId="{58DF3C87-91B8-49DE-B58C-73EB8E5CEAA3}" type="sibTrans" cxnId="{89F3BFA0-8ABF-4DAC-BD80-D4B357ACA1CF}">
      <dgm:prSet/>
      <dgm:spPr/>
      <dgm:t>
        <a:bodyPr/>
        <a:lstStyle/>
        <a:p>
          <a:endParaRPr lang="fr-FR"/>
        </a:p>
      </dgm:t>
    </dgm:pt>
    <dgm:pt modelId="{CB65A3C0-A942-43F9-B442-FB0DE2BA2D0C}">
      <dgm:prSet phldrT="[Texte]" custT="1"/>
      <dgm:spPr/>
      <dgm:t>
        <a:bodyPr/>
        <a:lstStyle/>
        <a:p>
          <a:r>
            <a:rPr lang="fr-FR" sz="1200" b="1" dirty="0" smtClean="0">
              <a:solidFill>
                <a:schemeClr val="tx1"/>
              </a:solidFill>
            </a:rPr>
            <a:t>Phase I</a:t>
          </a:r>
        </a:p>
        <a:p>
          <a:r>
            <a:rPr lang="fr-FR" sz="1200" b="1" dirty="0" smtClean="0">
              <a:solidFill>
                <a:schemeClr val="tx1"/>
              </a:solidFill>
            </a:rPr>
            <a:t>1-2 </a:t>
          </a:r>
          <a:r>
            <a:rPr lang="fr-FR" sz="1200" b="1" dirty="0" err="1" smtClean="0">
              <a:solidFill>
                <a:schemeClr val="tx1"/>
              </a:solidFill>
            </a:rPr>
            <a:t>years</a:t>
          </a:r>
          <a:endParaRPr lang="fr-FR" sz="1200" b="1" dirty="0" smtClean="0">
            <a:solidFill>
              <a:schemeClr val="tx1"/>
            </a:solidFill>
          </a:endParaRPr>
        </a:p>
      </dgm:t>
    </dgm:pt>
    <dgm:pt modelId="{EE3303B5-9FD7-40F3-95E1-694D5FE78D4C}" type="parTrans" cxnId="{F9868918-FB12-49F1-B3F9-09CEAF7FB1B3}">
      <dgm:prSet/>
      <dgm:spPr/>
      <dgm:t>
        <a:bodyPr/>
        <a:lstStyle/>
        <a:p>
          <a:endParaRPr lang="fr-FR"/>
        </a:p>
      </dgm:t>
    </dgm:pt>
    <dgm:pt modelId="{E9766362-D1DE-4317-A951-7FEAD7EA112C}" type="sibTrans" cxnId="{F9868918-FB12-49F1-B3F9-09CEAF7FB1B3}">
      <dgm:prSet/>
      <dgm:spPr/>
      <dgm:t>
        <a:bodyPr/>
        <a:lstStyle/>
        <a:p>
          <a:endParaRPr lang="fr-FR"/>
        </a:p>
      </dgm:t>
    </dgm:pt>
    <dgm:pt modelId="{DDE6A4AA-E455-40BC-8F08-F1DAB195588B}">
      <dgm:prSet phldrT="[Texte]" custT="1"/>
      <dgm:spPr/>
      <dgm:t>
        <a:bodyPr/>
        <a:lstStyle/>
        <a:p>
          <a:r>
            <a:rPr lang="fr-FR" sz="1400" b="1" dirty="0" smtClean="0">
              <a:solidFill>
                <a:schemeClr val="tx1"/>
              </a:solidFill>
            </a:rPr>
            <a:t>Phase II</a:t>
          </a:r>
        </a:p>
        <a:p>
          <a:r>
            <a:rPr lang="fr-FR" sz="1400" b="1" dirty="0" smtClean="0">
              <a:solidFill>
                <a:schemeClr val="tx1"/>
              </a:solidFill>
            </a:rPr>
            <a:t>2-3 </a:t>
          </a:r>
          <a:r>
            <a:rPr lang="fr-FR" sz="1400" b="1" dirty="0" err="1" smtClean="0">
              <a:solidFill>
                <a:schemeClr val="tx1"/>
              </a:solidFill>
            </a:rPr>
            <a:t>years</a:t>
          </a:r>
          <a:endParaRPr lang="fr-FR" sz="1400" b="1" dirty="0">
            <a:solidFill>
              <a:schemeClr val="tx1"/>
            </a:solidFill>
          </a:endParaRPr>
        </a:p>
      </dgm:t>
    </dgm:pt>
    <dgm:pt modelId="{825FC034-FF2C-49C5-A879-D8A7B863A155}" type="parTrans" cxnId="{5A42DF37-A823-438C-A821-A54D5D5C95E5}">
      <dgm:prSet/>
      <dgm:spPr/>
      <dgm:t>
        <a:bodyPr/>
        <a:lstStyle/>
        <a:p>
          <a:endParaRPr lang="fr-FR"/>
        </a:p>
      </dgm:t>
    </dgm:pt>
    <dgm:pt modelId="{0BF21ABA-62E2-490E-A217-4B04949FFADC}" type="sibTrans" cxnId="{5A42DF37-A823-438C-A821-A54D5D5C95E5}">
      <dgm:prSet/>
      <dgm:spPr/>
      <dgm:t>
        <a:bodyPr/>
        <a:lstStyle/>
        <a:p>
          <a:endParaRPr lang="fr-FR"/>
        </a:p>
      </dgm:t>
    </dgm:pt>
    <dgm:pt modelId="{DE0F85F7-D77C-436B-B4B9-55E17DE6694A}">
      <dgm:prSet phldrT="[Texte]" custT="1"/>
      <dgm:spPr/>
      <dgm:t>
        <a:bodyPr/>
        <a:lstStyle/>
        <a:p>
          <a:r>
            <a:rPr lang="fr-FR" sz="1400" b="1" dirty="0" smtClean="0">
              <a:solidFill>
                <a:schemeClr val="tx1"/>
              </a:solidFill>
            </a:rPr>
            <a:t>Phase III</a:t>
          </a:r>
        </a:p>
        <a:p>
          <a:r>
            <a:rPr lang="fr-FR" sz="1400" b="1" dirty="0" smtClean="0">
              <a:solidFill>
                <a:schemeClr val="tx1"/>
              </a:solidFill>
            </a:rPr>
            <a:t>3-5 </a:t>
          </a:r>
          <a:r>
            <a:rPr lang="fr-FR" sz="1400" b="1" dirty="0" err="1" smtClean="0">
              <a:solidFill>
                <a:schemeClr val="tx1"/>
              </a:solidFill>
            </a:rPr>
            <a:t>years</a:t>
          </a:r>
          <a:endParaRPr lang="fr-FR" sz="1400" b="1" dirty="0">
            <a:solidFill>
              <a:schemeClr val="tx1"/>
            </a:solidFill>
          </a:endParaRPr>
        </a:p>
      </dgm:t>
    </dgm:pt>
    <dgm:pt modelId="{43149433-6F75-4A3C-9004-0F202AC20644}" type="parTrans" cxnId="{43043F65-9E67-4CBB-AA33-69916CA4479F}">
      <dgm:prSet/>
      <dgm:spPr/>
      <dgm:t>
        <a:bodyPr/>
        <a:lstStyle/>
        <a:p>
          <a:endParaRPr lang="fr-FR"/>
        </a:p>
      </dgm:t>
    </dgm:pt>
    <dgm:pt modelId="{0D9E49BA-11AF-4E1B-8CC6-1AB9951EC168}" type="sibTrans" cxnId="{43043F65-9E67-4CBB-AA33-69916CA4479F}">
      <dgm:prSet/>
      <dgm:spPr/>
      <dgm:t>
        <a:bodyPr/>
        <a:lstStyle/>
        <a:p>
          <a:endParaRPr lang="fr-FR"/>
        </a:p>
      </dgm:t>
    </dgm:pt>
    <dgm:pt modelId="{85274C71-4727-4078-B382-E5F054C48985}">
      <dgm:prSet phldrT="[Texte]" custT="1"/>
      <dgm:spPr/>
      <dgm:t>
        <a:bodyPr/>
        <a:lstStyle/>
        <a:p>
          <a:r>
            <a:rPr lang="fr-FR" sz="1400" b="1" dirty="0" err="1" smtClean="0">
              <a:solidFill>
                <a:schemeClr val="tx1"/>
              </a:solidFill>
            </a:rPr>
            <a:t>Filing</a:t>
          </a:r>
          <a:endParaRPr lang="fr-FR" sz="1400" b="1" dirty="0" smtClean="0">
            <a:solidFill>
              <a:schemeClr val="tx1"/>
            </a:solidFill>
          </a:endParaRPr>
        </a:p>
        <a:p>
          <a:r>
            <a:rPr lang="fr-FR" sz="1400" b="1" dirty="0" smtClean="0">
              <a:solidFill>
                <a:schemeClr val="tx1"/>
              </a:solidFill>
            </a:rPr>
            <a:t>1.5 </a:t>
          </a:r>
          <a:r>
            <a:rPr lang="fr-FR" sz="1400" b="1" dirty="0" err="1" smtClean="0">
              <a:solidFill>
                <a:schemeClr val="tx1"/>
              </a:solidFill>
            </a:rPr>
            <a:t>years</a:t>
          </a:r>
          <a:endParaRPr lang="fr-FR" sz="1400" b="1" dirty="0">
            <a:solidFill>
              <a:schemeClr val="tx1"/>
            </a:solidFill>
          </a:endParaRPr>
        </a:p>
      </dgm:t>
    </dgm:pt>
    <dgm:pt modelId="{E45147F5-9963-4CDA-9907-1967CF65F8D6}" type="parTrans" cxnId="{205326F8-A202-495C-BF5E-0FBA4F3D02BD}">
      <dgm:prSet/>
      <dgm:spPr/>
      <dgm:t>
        <a:bodyPr/>
        <a:lstStyle/>
        <a:p>
          <a:endParaRPr lang="fr-FR"/>
        </a:p>
      </dgm:t>
    </dgm:pt>
    <dgm:pt modelId="{9C871289-653E-41C7-9A01-583F2C943B31}" type="sibTrans" cxnId="{205326F8-A202-495C-BF5E-0FBA4F3D02BD}">
      <dgm:prSet/>
      <dgm:spPr/>
      <dgm:t>
        <a:bodyPr/>
        <a:lstStyle/>
        <a:p>
          <a:endParaRPr lang="fr-FR"/>
        </a:p>
      </dgm:t>
    </dgm:pt>
    <dgm:pt modelId="{75697FFA-F9C5-4F00-99CC-CBB94CE632ED}" type="pres">
      <dgm:prSet presAssocID="{528C2C01-2472-463A-B332-C336AF2B846F}" presName="Name0" presStyleCnt="0">
        <dgm:presLayoutVars>
          <dgm:dir/>
          <dgm:animLvl val="lvl"/>
          <dgm:resizeHandles val="exact"/>
        </dgm:presLayoutVars>
      </dgm:prSet>
      <dgm:spPr/>
    </dgm:pt>
    <dgm:pt modelId="{C98D01AD-6DD1-4984-9268-52321AA77AFC}" type="pres">
      <dgm:prSet presAssocID="{8A0D0943-3955-4599-931E-6A68E1C6E155}" presName="parTxOnly" presStyleLbl="node1" presStyleIdx="0" presStyleCnt="5" custLinFactNeighborX="26782" custLinFactNeighborY="19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2918E72-FDF9-4FA5-ADF3-BD83388F0F40}" type="pres">
      <dgm:prSet presAssocID="{58DF3C87-91B8-49DE-B58C-73EB8E5CEAA3}" presName="parTxOnlySpace" presStyleCnt="0"/>
      <dgm:spPr/>
    </dgm:pt>
    <dgm:pt modelId="{E47B0A9F-4222-41AD-B62C-B29FCD3D8045}" type="pres">
      <dgm:prSet presAssocID="{CB65A3C0-A942-43F9-B442-FB0DE2BA2D0C}" presName="parTxOnly" presStyleLbl="node1" presStyleIdx="1" presStyleCnt="5" custScaleX="72020" custLinFactNeighborX="-6194" custLinFactNeighborY="-15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6D19AD9-3E44-4D41-927D-4241F97CF291}" type="pres">
      <dgm:prSet presAssocID="{E9766362-D1DE-4317-A951-7FEAD7EA112C}" presName="parTxOnlySpace" presStyleCnt="0"/>
      <dgm:spPr/>
    </dgm:pt>
    <dgm:pt modelId="{011B3D4E-C5F4-4FA7-8C56-B3CA7B9EAD52}" type="pres">
      <dgm:prSet presAssocID="{DDE6A4AA-E455-40BC-8F08-F1DAB195588B}" presName="parTxOnly" presStyleLbl="node1" presStyleIdx="2" presStyleCnt="5" custScaleX="95097" custLinFactNeighborX="-45735" custLinFactNeighborY="-32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25C6598-18BA-49A7-AA4E-71A9D829A09C}" type="pres">
      <dgm:prSet presAssocID="{0BF21ABA-62E2-490E-A217-4B04949FFADC}" presName="parTxOnlySpace" presStyleCnt="0"/>
      <dgm:spPr/>
    </dgm:pt>
    <dgm:pt modelId="{A10A4A16-95BC-480A-B2A4-77921BB28992}" type="pres">
      <dgm:prSet presAssocID="{DE0F85F7-D77C-436B-B4B9-55E17DE6694A}" presName="parTxOnly" presStyleLbl="node1" presStyleIdx="3" presStyleCnt="5" custScaleX="106663" custLinFactNeighborX="-58069" custLinFactNeighborY="-43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675355D-9EEF-427C-93B6-D2A688F4FF9F}" type="pres">
      <dgm:prSet presAssocID="{0D9E49BA-11AF-4E1B-8CC6-1AB9951EC168}" presName="parTxOnlySpace" presStyleCnt="0"/>
      <dgm:spPr/>
    </dgm:pt>
    <dgm:pt modelId="{185B15EC-B81A-48CC-98EC-06A647667925}" type="pres">
      <dgm:prSet presAssocID="{85274C71-4727-4078-B382-E5F054C48985}" presName="parTxOnly" presStyleLbl="node1" presStyleIdx="4" presStyleCnt="5" custScaleX="91762" custLinFactNeighborX="-75490" custLinFactNeighborY="-43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83DF2D20-4CE1-4933-A3FB-6E15EC215756}" type="presOf" srcId="{528C2C01-2472-463A-B332-C336AF2B846F}" destId="{75697FFA-F9C5-4F00-99CC-CBB94CE632ED}" srcOrd="0" destOrd="0" presId="urn:microsoft.com/office/officeart/2005/8/layout/chevron1"/>
    <dgm:cxn modelId="{CB497091-2126-471E-8A05-D726825ED53F}" type="presOf" srcId="{85274C71-4727-4078-B382-E5F054C48985}" destId="{185B15EC-B81A-48CC-98EC-06A647667925}" srcOrd="0" destOrd="0" presId="urn:microsoft.com/office/officeart/2005/8/layout/chevron1"/>
    <dgm:cxn modelId="{5A42DF37-A823-438C-A821-A54D5D5C95E5}" srcId="{528C2C01-2472-463A-B332-C336AF2B846F}" destId="{DDE6A4AA-E455-40BC-8F08-F1DAB195588B}" srcOrd="2" destOrd="0" parTransId="{825FC034-FF2C-49C5-A879-D8A7B863A155}" sibTransId="{0BF21ABA-62E2-490E-A217-4B04949FFADC}"/>
    <dgm:cxn modelId="{43043F65-9E67-4CBB-AA33-69916CA4479F}" srcId="{528C2C01-2472-463A-B332-C336AF2B846F}" destId="{DE0F85F7-D77C-436B-B4B9-55E17DE6694A}" srcOrd="3" destOrd="0" parTransId="{43149433-6F75-4A3C-9004-0F202AC20644}" sibTransId="{0D9E49BA-11AF-4E1B-8CC6-1AB9951EC168}"/>
    <dgm:cxn modelId="{F9868918-FB12-49F1-B3F9-09CEAF7FB1B3}" srcId="{528C2C01-2472-463A-B332-C336AF2B846F}" destId="{CB65A3C0-A942-43F9-B442-FB0DE2BA2D0C}" srcOrd="1" destOrd="0" parTransId="{EE3303B5-9FD7-40F3-95E1-694D5FE78D4C}" sibTransId="{E9766362-D1DE-4317-A951-7FEAD7EA112C}"/>
    <dgm:cxn modelId="{F83D96F9-29D1-4592-9DFA-6B65BC4E00FF}" type="presOf" srcId="{DDE6A4AA-E455-40BC-8F08-F1DAB195588B}" destId="{011B3D4E-C5F4-4FA7-8C56-B3CA7B9EAD52}" srcOrd="0" destOrd="0" presId="urn:microsoft.com/office/officeart/2005/8/layout/chevron1"/>
    <dgm:cxn modelId="{E95B34D5-16EF-45C7-B848-BFCBA296CFEE}" type="presOf" srcId="{8A0D0943-3955-4599-931E-6A68E1C6E155}" destId="{C98D01AD-6DD1-4984-9268-52321AA77AFC}" srcOrd="0" destOrd="0" presId="urn:microsoft.com/office/officeart/2005/8/layout/chevron1"/>
    <dgm:cxn modelId="{6FB202A8-15D2-49A5-A943-B2CF137572AD}" type="presOf" srcId="{DE0F85F7-D77C-436B-B4B9-55E17DE6694A}" destId="{A10A4A16-95BC-480A-B2A4-77921BB28992}" srcOrd="0" destOrd="0" presId="urn:microsoft.com/office/officeart/2005/8/layout/chevron1"/>
    <dgm:cxn modelId="{205326F8-A202-495C-BF5E-0FBA4F3D02BD}" srcId="{528C2C01-2472-463A-B332-C336AF2B846F}" destId="{85274C71-4727-4078-B382-E5F054C48985}" srcOrd="4" destOrd="0" parTransId="{E45147F5-9963-4CDA-9907-1967CF65F8D6}" sibTransId="{9C871289-653E-41C7-9A01-583F2C943B31}"/>
    <dgm:cxn modelId="{B6FD7A52-3C71-47DD-956F-8F4B4ABDE0F8}" type="presOf" srcId="{CB65A3C0-A942-43F9-B442-FB0DE2BA2D0C}" destId="{E47B0A9F-4222-41AD-B62C-B29FCD3D8045}" srcOrd="0" destOrd="0" presId="urn:microsoft.com/office/officeart/2005/8/layout/chevron1"/>
    <dgm:cxn modelId="{89F3BFA0-8ABF-4DAC-BD80-D4B357ACA1CF}" srcId="{528C2C01-2472-463A-B332-C336AF2B846F}" destId="{8A0D0943-3955-4599-931E-6A68E1C6E155}" srcOrd="0" destOrd="0" parTransId="{8CF3C90E-1500-4C27-BB4F-A0114CE65C10}" sibTransId="{58DF3C87-91B8-49DE-B58C-73EB8E5CEAA3}"/>
    <dgm:cxn modelId="{05B7155C-2EC0-47CF-BE06-C235F725B579}" type="presParOf" srcId="{75697FFA-F9C5-4F00-99CC-CBB94CE632ED}" destId="{C98D01AD-6DD1-4984-9268-52321AA77AFC}" srcOrd="0" destOrd="0" presId="urn:microsoft.com/office/officeart/2005/8/layout/chevron1"/>
    <dgm:cxn modelId="{3E313B39-2E52-4860-A9AF-CC3EF8BB87AD}" type="presParOf" srcId="{75697FFA-F9C5-4F00-99CC-CBB94CE632ED}" destId="{F2918E72-FDF9-4FA5-ADF3-BD83388F0F40}" srcOrd="1" destOrd="0" presId="urn:microsoft.com/office/officeart/2005/8/layout/chevron1"/>
    <dgm:cxn modelId="{F0427CF5-4F2A-4717-9DFE-4CA6E470349F}" type="presParOf" srcId="{75697FFA-F9C5-4F00-99CC-CBB94CE632ED}" destId="{E47B0A9F-4222-41AD-B62C-B29FCD3D8045}" srcOrd="2" destOrd="0" presId="urn:microsoft.com/office/officeart/2005/8/layout/chevron1"/>
    <dgm:cxn modelId="{81C8C576-110B-4971-A76B-791BF4BF141C}" type="presParOf" srcId="{75697FFA-F9C5-4F00-99CC-CBB94CE632ED}" destId="{C6D19AD9-3E44-4D41-927D-4241F97CF291}" srcOrd="3" destOrd="0" presId="urn:microsoft.com/office/officeart/2005/8/layout/chevron1"/>
    <dgm:cxn modelId="{6CE19E03-A248-4385-8D60-C96AA5F408DC}" type="presParOf" srcId="{75697FFA-F9C5-4F00-99CC-CBB94CE632ED}" destId="{011B3D4E-C5F4-4FA7-8C56-B3CA7B9EAD52}" srcOrd="4" destOrd="0" presId="urn:microsoft.com/office/officeart/2005/8/layout/chevron1"/>
    <dgm:cxn modelId="{4B52862F-D0DB-4EA2-A159-C6C2D114E069}" type="presParOf" srcId="{75697FFA-F9C5-4F00-99CC-CBB94CE632ED}" destId="{425C6598-18BA-49A7-AA4E-71A9D829A09C}" srcOrd="5" destOrd="0" presId="urn:microsoft.com/office/officeart/2005/8/layout/chevron1"/>
    <dgm:cxn modelId="{1A79C59C-5CEB-408E-89CB-EC9C1A491D30}" type="presParOf" srcId="{75697FFA-F9C5-4F00-99CC-CBB94CE632ED}" destId="{A10A4A16-95BC-480A-B2A4-77921BB28992}" srcOrd="6" destOrd="0" presId="urn:microsoft.com/office/officeart/2005/8/layout/chevron1"/>
    <dgm:cxn modelId="{47721138-8D10-46EE-B75A-26134CC58C63}" type="presParOf" srcId="{75697FFA-F9C5-4F00-99CC-CBB94CE632ED}" destId="{0675355D-9EEF-427C-93B6-D2A688F4FF9F}" srcOrd="7" destOrd="0" presId="urn:microsoft.com/office/officeart/2005/8/layout/chevron1"/>
    <dgm:cxn modelId="{6E1EF8EC-756C-4FC0-B49C-D07954E70B7A}" type="presParOf" srcId="{75697FFA-F9C5-4F00-99CC-CBB94CE632ED}" destId="{185B15EC-B81A-48CC-98EC-06A647667925}" srcOrd="8" destOrd="0" presId="urn:microsoft.com/office/officeart/2005/8/layout/chevron1"/>
  </dgm:cxnLst>
  <dgm:bg>
    <a:gradFill flip="none" rotWithShape="1">
      <a:gsLst>
        <a:gs pos="0">
          <a:srgbClr val="FFFFFF"/>
        </a:gs>
        <a:gs pos="7001">
          <a:srgbClr val="E6E6E6"/>
        </a:gs>
        <a:gs pos="32001">
          <a:srgbClr val="7D8496"/>
        </a:gs>
        <a:gs pos="47000">
          <a:srgbClr val="E6E6E6"/>
        </a:gs>
        <a:gs pos="85001">
          <a:srgbClr val="7D8496"/>
        </a:gs>
        <a:gs pos="100000">
          <a:srgbClr val="E6E6E6"/>
        </a:gs>
      </a:gsLst>
      <a:lin ang="5400000" scaled="0"/>
      <a:tileRect/>
    </a:gradFill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968857-65D8-4EE9-9313-93C53E4256F1}" type="doc">
      <dgm:prSet loTypeId="urn:microsoft.com/office/officeart/2005/8/layout/cycle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A8F9B019-3362-45D9-A820-A1EF6C841F1C}">
      <dgm:prSet phldrT="[Texte]"/>
      <dgm:spPr/>
      <dgm:t>
        <a:bodyPr/>
        <a:lstStyle/>
        <a:p>
          <a:r>
            <a:rPr lang="fr-FR" b="1" dirty="0" smtClean="0"/>
            <a:t>OFFRES</a:t>
          </a:r>
          <a:r>
            <a:rPr lang="fr-FR" b="1" baseline="0" dirty="0" smtClean="0"/>
            <a:t> DE FORMATIONS CONTINUES</a:t>
          </a:r>
          <a:endParaRPr lang="fr-FR" b="1" dirty="0"/>
        </a:p>
      </dgm:t>
    </dgm:pt>
    <dgm:pt modelId="{A5333181-B7D5-496B-AA52-06CD454FC279}" type="parTrans" cxnId="{44562620-FF20-44AB-B1D5-D105A4993042}">
      <dgm:prSet/>
      <dgm:spPr/>
      <dgm:t>
        <a:bodyPr/>
        <a:lstStyle/>
        <a:p>
          <a:endParaRPr lang="fr-FR"/>
        </a:p>
      </dgm:t>
    </dgm:pt>
    <dgm:pt modelId="{F96ADECF-F91A-4CF1-B3DA-C5A9155850B8}" type="sibTrans" cxnId="{44562620-FF20-44AB-B1D5-D105A4993042}">
      <dgm:prSet/>
      <dgm:spPr/>
      <dgm:t>
        <a:bodyPr/>
        <a:lstStyle/>
        <a:p>
          <a:endParaRPr lang="fr-FR"/>
        </a:p>
      </dgm:t>
    </dgm:pt>
    <dgm:pt modelId="{DAEE55A9-5491-4B93-BD78-195985D27089}">
      <dgm:prSet phldrT="[Texte]"/>
      <dgm:spPr/>
      <dgm:t>
        <a:bodyPr/>
        <a:lstStyle/>
        <a:p>
          <a:r>
            <a:rPr lang="fr-FR" dirty="0" smtClean="0"/>
            <a:t>BIG PHARMA</a:t>
          </a:r>
          <a:endParaRPr lang="fr-FR" dirty="0"/>
        </a:p>
      </dgm:t>
    </dgm:pt>
    <dgm:pt modelId="{2F0ABAA8-9450-4C62-B2E5-C6BD2D9F41DA}" type="parTrans" cxnId="{EE581921-0822-4097-900B-A299D9A93AEC}">
      <dgm:prSet/>
      <dgm:spPr/>
      <dgm:t>
        <a:bodyPr/>
        <a:lstStyle/>
        <a:p>
          <a:endParaRPr lang="fr-FR"/>
        </a:p>
      </dgm:t>
    </dgm:pt>
    <dgm:pt modelId="{8E4920CD-F254-4A86-92F7-651C77B231F6}" type="sibTrans" cxnId="{EE581921-0822-4097-900B-A299D9A93AEC}">
      <dgm:prSet/>
      <dgm:spPr/>
      <dgm:t>
        <a:bodyPr/>
        <a:lstStyle/>
        <a:p>
          <a:endParaRPr lang="fr-FR"/>
        </a:p>
      </dgm:t>
    </dgm:pt>
    <dgm:pt modelId="{85A6985D-BBC5-47C0-9137-3CCC8E85619C}">
      <dgm:prSet phldrT="[Texte]"/>
      <dgm:spPr/>
      <dgm:t>
        <a:bodyPr/>
        <a:lstStyle/>
        <a:p>
          <a:r>
            <a:rPr lang="fr-FR" b="1" dirty="0" smtClean="0"/>
            <a:t>OFFRES</a:t>
          </a:r>
          <a:r>
            <a:rPr lang="fr-FR" b="1" baseline="0" dirty="0" smtClean="0"/>
            <a:t> DE COMPETENCES</a:t>
          </a:r>
        </a:p>
        <a:p>
          <a:r>
            <a:rPr lang="fr-FR" b="1" baseline="0" dirty="0" smtClean="0"/>
            <a:t>PARTAGEES</a:t>
          </a:r>
          <a:endParaRPr lang="fr-FR" b="1" dirty="0"/>
        </a:p>
      </dgm:t>
    </dgm:pt>
    <dgm:pt modelId="{5127FF8A-7BFE-48C0-BD03-88C869537BC9}" type="parTrans" cxnId="{FDF21833-A1BF-43EE-A8C4-C91225176791}">
      <dgm:prSet/>
      <dgm:spPr/>
      <dgm:t>
        <a:bodyPr/>
        <a:lstStyle/>
        <a:p>
          <a:endParaRPr lang="fr-FR"/>
        </a:p>
      </dgm:t>
    </dgm:pt>
    <dgm:pt modelId="{D8B51711-4A0D-41D3-9D32-64AD9BC20CE1}" type="sibTrans" cxnId="{FDF21833-A1BF-43EE-A8C4-C91225176791}">
      <dgm:prSet/>
      <dgm:spPr/>
      <dgm:t>
        <a:bodyPr/>
        <a:lstStyle/>
        <a:p>
          <a:endParaRPr lang="fr-FR"/>
        </a:p>
      </dgm:t>
    </dgm:pt>
    <dgm:pt modelId="{96268AC0-82AF-4A08-BCB2-BAF060E4DB41}">
      <dgm:prSet phldrT="[Texte]"/>
      <dgm:spPr/>
      <dgm:t>
        <a:bodyPr/>
        <a:lstStyle/>
        <a:p>
          <a:r>
            <a:rPr lang="fr-FR" dirty="0" smtClean="0"/>
            <a:t>PME/TPE</a:t>
          </a:r>
          <a:endParaRPr lang="fr-FR" dirty="0"/>
        </a:p>
      </dgm:t>
    </dgm:pt>
    <dgm:pt modelId="{E8D46F01-7CBB-435A-BA2E-FCE05BC04E88}" type="parTrans" cxnId="{A0C61DAD-4AB9-490B-884A-EBE3768FC9E3}">
      <dgm:prSet/>
      <dgm:spPr/>
      <dgm:t>
        <a:bodyPr/>
        <a:lstStyle/>
        <a:p>
          <a:endParaRPr lang="fr-FR"/>
        </a:p>
      </dgm:t>
    </dgm:pt>
    <dgm:pt modelId="{98D2664C-644C-486D-9856-FA534BE03E4B}" type="sibTrans" cxnId="{A0C61DAD-4AB9-490B-884A-EBE3768FC9E3}">
      <dgm:prSet/>
      <dgm:spPr/>
      <dgm:t>
        <a:bodyPr/>
        <a:lstStyle/>
        <a:p>
          <a:endParaRPr lang="fr-FR"/>
        </a:p>
      </dgm:t>
    </dgm:pt>
    <dgm:pt modelId="{FAB826B4-73A2-4AE9-A473-BC44F4253908}">
      <dgm:prSet phldrT="[Texte]"/>
      <dgm:spPr/>
      <dgm:t>
        <a:bodyPr/>
        <a:lstStyle/>
        <a:p>
          <a:r>
            <a:rPr lang="fr-FR" b="1" dirty="0" smtClean="0"/>
            <a:t>AIDE A L’ACCES AUX FINANCEMENTS</a:t>
          </a:r>
          <a:endParaRPr lang="fr-FR" b="1" dirty="0"/>
        </a:p>
      </dgm:t>
    </dgm:pt>
    <dgm:pt modelId="{44197B66-953B-4465-AA36-93D0A6387E32}" type="parTrans" cxnId="{00FDE173-3CCB-40B6-B6FD-98CEE9042F3B}">
      <dgm:prSet/>
      <dgm:spPr/>
      <dgm:t>
        <a:bodyPr/>
        <a:lstStyle/>
        <a:p>
          <a:endParaRPr lang="fr-FR"/>
        </a:p>
      </dgm:t>
    </dgm:pt>
    <dgm:pt modelId="{BF5D0FFF-D796-4DE1-AA7C-A35DC9639470}" type="sibTrans" cxnId="{00FDE173-3CCB-40B6-B6FD-98CEE9042F3B}">
      <dgm:prSet/>
      <dgm:spPr/>
      <dgm:t>
        <a:bodyPr/>
        <a:lstStyle/>
        <a:p>
          <a:endParaRPr lang="fr-FR"/>
        </a:p>
      </dgm:t>
    </dgm:pt>
    <dgm:pt modelId="{AD6B2EF2-0D4F-4BCA-B959-848FF619A5C7}">
      <dgm:prSet phldrT="[Texte]"/>
      <dgm:spPr/>
      <dgm:t>
        <a:bodyPr/>
        <a:lstStyle/>
        <a:p>
          <a:r>
            <a:rPr lang="fr-FR" dirty="0" smtClean="0"/>
            <a:t>CCI</a:t>
          </a:r>
          <a:endParaRPr lang="fr-FR" dirty="0"/>
        </a:p>
      </dgm:t>
    </dgm:pt>
    <dgm:pt modelId="{578ED6B1-24A8-44C9-9E3B-F6AB7BC73950}" type="parTrans" cxnId="{84FF8C0B-A0CF-49BF-8047-41E8F91EE107}">
      <dgm:prSet/>
      <dgm:spPr/>
      <dgm:t>
        <a:bodyPr/>
        <a:lstStyle/>
        <a:p>
          <a:endParaRPr lang="fr-FR"/>
        </a:p>
      </dgm:t>
    </dgm:pt>
    <dgm:pt modelId="{038AAF58-37B7-4EDE-9AAF-B810449644D7}" type="sibTrans" cxnId="{84FF8C0B-A0CF-49BF-8047-41E8F91EE107}">
      <dgm:prSet/>
      <dgm:spPr/>
      <dgm:t>
        <a:bodyPr/>
        <a:lstStyle/>
        <a:p>
          <a:endParaRPr lang="fr-FR"/>
        </a:p>
      </dgm:t>
    </dgm:pt>
    <dgm:pt modelId="{31DD89BB-B7AB-4E06-A11B-BCAD99622B6B}">
      <dgm:prSet phldrT="[Texte]"/>
      <dgm:spPr/>
      <dgm:t>
        <a:bodyPr/>
        <a:lstStyle/>
        <a:p>
          <a:r>
            <a:rPr lang="fr-FR" b="1" dirty="0" smtClean="0"/>
            <a:t>COACHING RENCONTRES</a:t>
          </a:r>
        </a:p>
        <a:p>
          <a:r>
            <a:rPr lang="fr-FR" b="1" dirty="0" smtClean="0"/>
            <a:t>PLATEFORME COLLABORATIVE</a:t>
          </a:r>
        </a:p>
        <a:p>
          <a:r>
            <a:rPr lang="fr-FR" b="1" dirty="0" smtClean="0"/>
            <a:t>ANALYSES PROSPECTIVES</a:t>
          </a:r>
          <a:endParaRPr lang="fr-FR" b="1" dirty="0"/>
        </a:p>
      </dgm:t>
    </dgm:pt>
    <dgm:pt modelId="{20394B4A-A857-413E-AA56-12CB65BA3FE2}" type="parTrans" cxnId="{D8E14862-8E78-4768-AECD-9309310395F8}">
      <dgm:prSet/>
      <dgm:spPr/>
      <dgm:t>
        <a:bodyPr/>
        <a:lstStyle/>
        <a:p>
          <a:endParaRPr lang="fr-FR"/>
        </a:p>
      </dgm:t>
    </dgm:pt>
    <dgm:pt modelId="{C0B65712-3CD4-408B-BA8B-97922375539F}" type="sibTrans" cxnId="{D8E14862-8E78-4768-AECD-9309310395F8}">
      <dgm:prSet/>
      <dgm:spPr/>
      <dgm:t>
        <a:bodyPr/>
        <a:lstStyle/>
        <a:p>
          <a:endParaRPr lang="fr-FR"/>
        </a:p>
      </dgm:t>
    </dgm:pt>
    <dgm:pt modelId="{D12FFAD0-384B-400F-8249-3474BFE845A6}">
      <dgm:prSet phldrT="[Texte]"/>
      <dgm:spPr/>
      <dgm:t>
        <a:bodyPr/>
        <a:lstStyle/>
        <a:p>
          <a:r>
            <a:rPr lang="fr-FR" dirty="0" smtClean="0"/>
            <a:t>POLES DE</a:t>
          </a:r>
          <a:endParaRPr lang="fr-FR" dirty="0"/>
        </a:p>
      </dgm:t>
    </dgm:pt>
    <dgm:pt modelId="{E8DD2690-9DDC-4D97-BF3E-A0B5652FC70F}" type="parTrans" cxnId="{9104D884-9103-4F5B-82A3-8982B9BEB344}">
      <dgm:prSet/>
      <dgm:spPr/>
      <dgm:t>
        <a:bodyPr/>
        <a:lstStyle/>
        <a:p>
          <a:endParaRPr lang="fr-FR"/>
        </a:p>
      </dgm:t>
    </dgm:pt>
    <dgm:pt modelId="{07C6E9C5-09C6-4F0E-9D58-54196D689EB9}" type="sibTrans" cxnId="{9104D884-9103-4F5B-82A3-8982B9BEB344}">
      <dgm:prSet/>
      <dgm:spPr/>
      <dgm:t>
        <a:bodyPr/>
        <a:lstStyle/>
        <a:p>
          <a:endParaRPr lang="fr-FR"/>
        </a:p>
      </dgm:t>
    </dgm:pt>
    <dgm:pt modelId="{3DE797B0-91DD-4232-B8CE-82EEC6030FB4}">
      <dgm:prSet phldrT="[Texte]"/>
      <dgm:spPr/>
      <dgm:t>
        <a:bodyPr/>
        <a:lstStyle/>
        <a:p>
          <a:r>
            <a:rPr lang="fr-FR" dirty="0" smtClean="0"/>
            <a:t>COLLECTIVITES TERRITORIALES</a:t>
          </a:r>
          <a:endParaRPr lang="fr-FR" dirty="0"/>
        </a:p>
      </dgm:t>
    </dgm:pt>
    <dgm:pt modelId="{42D06E5F-ACF4-4C0A-B1E3-FE7DD9E1C7DD}" type="parTrans" cxnId="{A2899D4B-93BD-4313-A152-46B77BD8A12C}">
      <dgm:prSet/>
      <dgm:spPr/>
      <dgm:t>
        <a:bodyPr/>
        <a:lstStyle/>
        <a:p>
          <a:endParaRPr lang="fr-FR"/>
        </a:p>
      </dgm:t>
    </dgm:pt>
    <dgm:pt modelId="{A16B030D-2246-41A9-931F-BA19F1101E84}" type="sibTrans" cxnId="{A2899D4B-93BD-4313-A152-46B77BD8A12C}">
      <dgm:prSet/>
      <dgm:spPr/>
      <dgm:t>
        <a:bodyPr/>
        <a:lstStyle/>
        <a:p>
          <a:endParaRPr lang="fr-FR"/>
        </a:p>
      </dgm:t>
    </dgm:pt>
    <dgm:pt modelId="{18F3FBFA-B1D5-4138-938D-CA9A1CAC2AF9}">
      <dgm:prSet phldrT="[Texte]"/>
      <dgm:spPr/>
      <dgm:t>
        <a:bodyPr/>
        <a:lstStyle/>
        <a:p>
          <a:r>
            <a:rPr lang="fr-FR" dirty="0" smtClean="0"/>
            <a:t>COMPETITIVITE</a:t>
          </a:r>
          <a:endParaRPr lang="fr-FR" dirty="0"/>
        </a:p>
      </dgm:t>
    </dgm:pt>
    <dgm:pt modelId="{F12DAD14-AED3-4D4F-8306-DDAF02301B6A}" type="parTrans" cxnId="{6AF5E28C-1F4E-4A3A-945F-2EBAFF21B7A5}">
      <dgm:prSet/>
      <dgm:spPr/>
      <dgm:t>
        <a:bodyPr/>
        <a:lstStyle/>
        <a:p>
          <a:endParaRPr lang="fr-FR"/>
        </a:p>
      </dgm:t>
    </dgm:pt>
    <dgm:pt modelId="{717E33C1-474C-4704-88FA-F99347AABC09}" type="sibTrans" cxnId="{6AF5E28C-1F4E-4A3A-945F-2EBAFF21B7A5}">
      <dgm:prSet/>
      <dgm:spPr/>
      <dgm:t>
        <a:bodyPr/>
        <a:lstStyle/>
        <a:p>
          <a:endParaRPr lang="fr-FR"/>
        </a:p>
      </dgm:t>
    </dgm:pt>
    <dgm:pt modelId="{57078AE4-A2F3-4C9D-AEE9-3EBA822F437F}" type="pres">
      <dgm:prSet presAssocID="{17968857-65D8-4EE9-9313-93C53E4256F1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3A5B76E4-60F0-4222-A17B-159514492EC2}" type="pres">
      <dgm:prSet presAssocID="{17968857-65D8-4EE9-9313-93C53E4256F1}" presName="children" presStyleCnt="0"/>
      <dgm:spPr/>
    </dgm:pt>
    <dgm:pt modelId="{11CEEB64-4B59-443C-8A7F-60D78D9094FA}" type="pres">
      <dgm:prSet presAssocID="{17968857-65D8-4EE9-9313-93C53E4256F1}" presName="child1group" presStyleCnt="0"/>
      <dgm:spPr/>
    </dgm:pt>
    <dgm:pt modelId="{2E51246B-55EE-4BD2-B662-57317F0F8BF7}" type="pres">
      <dgm:prSet presAssocID="{17968857-65D8-4EE9-9313-93C53E4256F1}" presName="child1" presStyleLbl="bgAcc1" presStyleIdx="0" presStyleCnt="4" custLinFactNeighborX="-1896" custLinFactNeighborY="1213"/>
      <dgm:spPr/>
      <dgm:t>
        <a:bodyPr/>
        <a:lstStyle/>
        <a:p>
          <a:endParaRPr lang="fr-FR"/>
        </a:p>
      </dgm:t>
    </dgm:pt>
    <dgm:pt modelId="{2DF8D757-82CC-4E82-A50A-511EE498BE5F}" type="pres">
      <dgm:prSet presAssocID="{17968857-65D8-4EE9-9313-93C53E4256F1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A0DB541-B11E-482A-87DA-9E7D3AFC657E}" type="pres">
      <dgm:prSet presAssocID="{17968857-65D8-4EE9-9313-93C53E4256F1}" presName="child2group" presStyleCnt="0"/>
      <dgm:spPr/>
    </dgm:pt>
    <dgm:pt modelId="{03CC8F98-8C8E-4EF7-93E4-AF5C603C3669}" type="pres">
      <dgm:prSet presAssocID="{17968857-65D8-4EE9-9313-93C53E4256F1}" presName="child2" presStyleLbl="bgAcc1" presStyleIdx="1" presStyleCnt="4"/>
      <dgm:spPr/>
      <dgm:t>
        <a:bodyPr/>
        <a:lstStyle/>
        <a:p>
          <a:endParaRPr lang="fr-FR"/>
        </a:p>
      </dgm:t>
    </dgm:pt>
    <dgm:pt modelId="{0BF27440-4B5A-4CFB-97C7-1D75804653D4}" type="pres">
      <dgm:prSet presAssocID="{17968857-65D8-4EE9-9313-93C53E4256F1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38F99E8-8CD0-4B0A-83C3-BFCC1D1A0862}" type="pres">
      <dgm:prSet presAssocID="{17968857-65D8-4EE9-9313-93C53E4256F1}" presName="child3group" presStyleCnt="0"/>
      <dgm:spPr/>
    </dgm:pt>
    <dgm:pt modelId="{88CCBEA7-9DBC-4254-96D3-E2AC395ACB05}" type="pres">
      <dgm:prSet presAssocID="{17968857-65D8-4EE9-9313-93C53E4256F1}" presName="child3" presStyleLbl="bgAcc1" presStyleIdx="2" presStyleCnt="4"/>
      <dgm:spPr/>
      <dgm:t>
        <a:bodyPr/>
        <a:lstStyle/>
        <a:p>
          <a:endParaRPr lang="fr-FR"/>
        </a:p>
      </dgm:t>
    </dgm:pt>
    <dgm:pt modelId="{DCCB40CD-2637-431D-9BF6-6A194ADE31AA}" type="pres">
      <dgm:prSet presAssocID="{17968857-65D8-4EE9-9313-93C53E4256F1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8445800-6EAA-467A-855D-0FB6CB4C37D5}" type="pres">
      <dgm:prSet presAssocID="{17968857-65D8-4EE9-9313-93C53E4256F1}" presName="child4group" presStyleCnt="0"/>
      <dgm:spPr/>
    </dgm:pt>
    <dgm:pt modelId="{AA75D998-EFC2-4D74-9BD7-34BB80B42687}" type="pres">
      <dgm:prSet presAssocID="{17968857-65D8-4EE9-9313-93C53E4256F1}" presName="child4" presStyleLbl="bgAcc1" presStyleIdx="3" presStyleCnt="4"/>
      <dgm:spPr/>
      <dgm:t>
        <a:bodyPr/>
        <a:lstStyle/>
        <a:p>
          <a:endParaRPr lang="fr-FR"/>
        </a:p>
      </dgm:t>
    </dgm:pt>
    <dgm:pt modelId="{E2D11172-4815-451D-BFB4-C9EA081BB07A}" type="pres">
      <dgm:prSet presAssocID="{17968857-65D8-4EE9-9313-93C53E4256F1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AE8EB2-B436-4757-960A-BD2D08A2A34F}" type="pres">
      <dgm:prSet presAssocID="{17968857-65D8-4EE9-9313-93C53E4256F1}" presName="childPlaceholder" presStyleCnt="0"/>
      <dgm:spPr/>
    </dgm:pt>
    <dgm:pt modelId="{49DC8B85-0E92-4D9A-8338-2BAE1FA2E25E}" type="pres">
      <dgm:prSet presAssocID="{17968857-65D8-4EE9-9313-93C53E4256F1}" presName="circle" presStyleCnt="0"/>
      <dgm:spPr/>
    </dgm:pt>
    <dgm:pt modelId="{19BE97C5-A011-4916-90CE-41551CE09B8A}" type="pres">
      <dgm:prSet presAssocID="{17968857-65D8-4EE9-9313-93C53E4256F1}" presName="quadrant1" presStyleLbl="node1" presStyleIdx="0" presStyleCnt="4" custScaleX="99983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6D6BB28-290E-4D3C-BD2A-42C3E725173A}" type="pres">
      <dgm:prSet presAssocID="{17968857-65D8-4EE9-9313-93C53E4256F1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BF9CFBC-2589-4CE1-AE9E-451E9223676D}" type="pres">
      <dgm:prSet presAssocID="{17968857-65D8-4EE9-9313-93C53E4256F1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C460D37-5B74-4CDC-A632-4F20EE059DDC}" type="pres">
      <dgm:prSet presAssocID="{17968857-65D8-4EE9-9313-93C53E4256F1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19F038C-4D5E-4C18-9A42-96471B4337DC}" type="pres">
      <dgm:prSet presAssocID="{17968857-65D8-4EE9-9313-93C53E4256F1}" presName="quadrantPlaceholder" presStyleCnt="0"/>
      <dgm:spPr/>
    </dgm:pt>
    <dgm:pt modelId="{1353472B-D865-4E45-B96D-4C9C94444B42}" type="pres">
      <dgm:prSet presAssocID="{17968857-65D8-4EE9-9313-93C53E4256F1}" presName="center1" presStyleLbl="fgShp" presStyleIdx="0" presStyleCnt="2"/>
      <dgm:spPr/>
    </dgm:pt>
    <dgm:pt modelId="{6DD0901C-A3AD-4E3C-83CF-494CD76F081D}" type="pres">
      <dgm:prSet presAssocID="{17968857-65D8-4EE9-9313-93C53E4256F1}" presName="center2" presStyleLbl="fgShp" presStyleIdx="1" presStyleCnt="2"/>
      <dgm:spPr/>
    </dgm:pt>
  </dgm:ptLst>
  <dgm:cxnLst>
    <dgm:cxn modelId="{728B3603-FDAC-4FCC-8C26-0A4225303A64}" type="presOf" srcId="{DAEE55A9-5491-4B93-BD78-195985D27089}" destId="{2E51246B-55EE-4BD2-B662-57317F0F8BF7}" srcOrd="0" destOrd="0" presId="urn:microsoft.com/office/officeart/2005/8/layout/cycle4"/>
    <dgm:cxn modelId="{A2899D4B-93BD-4313-A152-46B77BD8A12C}" srcId="{FAB826B4-73A2-4AE9-A473-BC44F4253908}" destId="{3DE797B0-91DD-4232-B8CE-82EEC6030FB4}" srcOrd="1" destOrd="0" parTransId="{42D06E5F-ACF4-4C0A-B1E3-FE7DD9E1C7DD}" sibTransId="{A16B030D-2246-41A9-931F-BA19F1101E84}"/>
    <dgm:cxn modelId="{6DA49020-3551-4B05-86C9-8A08637DEE9A}" type="presOf" srcId="{18F3FBFA-B1D5-4138-938D-CA9A1CAC2AF9}" destId="{E2D11172-4815-451D-BFB4-C9EA081BB07A}" srcOrd="1" destOrd="1" presId="urn:microsoft.com/office/officeart/2005/8/layout/cycle4"/>
    <dgm:cxn modelId="{EF5D5DAB-9ED5-4D88-995C-2EFD2AE75BAC}" type="presOf" srcId="{D12FFAD0-384B-400F-8249-3474BFE845A6}" destId="{AA75D998-EFC2-4D74-9BD7-34BB80B42687}" srcOrd="0" destOrd="0" presId="urn:microsoft.com/office/officeart/2005/8/layout/cycle4"/>
    <dgm:cxn modelId="{AEA8E876-F8A7-43D2-8E04-68BACE012231}" type="presOf" srcId="{96268AC0-82AF-4A08-BCB2-BAF060E4DB41}" destId="{0BF27440-4B5A-4CFB-97C7-1D75804653D4}" srcOrd="1" destOrd="0" presId="urn:microsoft.com/office/officeart/2005/8/layout/cycle4"/>
    <dgm:cxn modelId="{94586950-4498-4D76-B41B-68DD30AB4E83}" type="presOf" srcId="{DAEE55A9-5491-4B93-BD78-195985D27089}" destId="{2DF8D757-82CC-4E82-A50A-511EE498BE5F}" srcOrd="1" destOrd="0" presId="urn:microsoft.com/office/officeart/2005/8/layout/cycle4"/>
    <dgm:cxn modelId="{9104D884-9103-4F5B-82A3-8982B9BEB344}" srcId="{31DD89BB-B7AB-4E06-A11B-BCAD99622B6B}" destId="{D12FFAD0-384B-400F-8249-3474BFE845A6}" srcOrd="0" destOrd="0" parTransId="{E8DD2690-9DDC-4D97-BF3E-A0B5652FC70F}" sibTransId="{07C6E9C5-09C6-4F0E-9D58-54196D689EB9}"/>
    <dgm:cxn modelId="{04A46426-98D3-4378-BFF0-494068E640C1}" type="presOf" srcId="{85A6985D-BBC5-47C0-9137-3CCC8E85619C}" destId="{86D6BB28-290E-4D3C-BD2A-42C3E725173A}" srcOrd="0" destOrd="0" presId="urn:microsoft.com/office/officeart/2005/8/layout/cycle4"/>
    <dgm:cxn modelId="{4DDBD324-E89E-44FD-8F98-0D0398AD3233}" type="presOf" srcId="{18F3FBFA-B1D5-4138-938D-CA9A1CAC2AF9}" destId="{AA75D998-EFC2-4D74-9BD7-34BB80B42687}" srcOrd="0" destOrd="1" presId="urn:microsoft.com/office/officeart/2005/8/layout/cycle4"/>
    <dgm:cxn modelId="{EE581921-0822-4097-900B-A299D9A93AEC}" srcId="{A8F9B019-3362-45D9-A820-A1EF6C841F1C}" destId="{DAEE55A9-5491-4B93-BD78-195985D27089}" srcOrd="0" destOrd="0" parTransId="{2F0ABAA8-9450-4C62-B2E5-C6BD2D9F41DA}" sibTransId="{8E4920CD-F254-4A86-92F7-651C77B231F6}"/>
    <dgm:cxn modelId="{1DCCA75D-63D5-47A1-9CE4-4C2F01CD288E}" type="presOf" srcId="{AD6B2EF2-0D4F-4BCA-B959-848FF619A5C7}" destId="{DCCB40CD-2637-431D-9BF6-6A194ADE31AA}" srcOrd="1" destOrd="0" presId="urn:microsoft.com/office/officeart/2005/8/layout/cycle4"/>
    <dgm:cxn modelId="{FDF21833-A1BF-43EE-A8C4-C91225176791}" srcId="{17968857-65D8-4EE9-9313-93C53E4256F1}" destId="{85A6985D-BBC5-47C0-9137-3CCC8E85619C}" srcOrd="1" destOrd="0" parTransId="{5127FF8A-7BFE-48C0-BD03-88C869537BC9}" sibTransId="{D8B51711-4A0D-41D3-9D32-64AD9BC20CE1}"/>
    <dgm:cxn modelId="{D8E14862-8E78-4768-AECD-9309310395F8}" srcId="{17968857-65D8-4EE9-9313-93C53E4256F1}" destId="{31DD89BB-B7AB-4E06-A11B-BCAD99622B6B}" srcOrd="3" destOrd="0" parTransId="{20394B4A-A857-413E-AA56-12CB65BA3FE2}" sibTransId="{C0B65712-3CD4-408B-BA8B-97922375539F}"/>
    <dgm:cxn modelId="{D088F9E9-1731-4EE4-A9D0-6BCE084A0C8F}" type="presOf" srcId="{17968857-65D8-4EE9-9313-93C53E4256F1}" destId="{57078AE4-A2F3-4C9D-AEE9-3EBA822F437F}" srcOrd="0" destOrd="0" presId="urn:microsoft.com/office/officeart/2005/8/layout/cycle4"/>
    <dgm:cxn modelId="{44562620-FF20-44AB-B1D5-D105A4993042}" srcId="{17968857-65D8-4EE9-9313-93C53E4256F1}" destId="{A8F9B019-3362-45D9-A820-A1EF6C841F1C}" srcOrd="0" destOrd="0" parTransId="{A5333181-B7D5-496B-AA52-06CD454FC279}" sibTransId="{F96ADECF-F91A-4CF1-B3DA-C5A9155850B8}"/>
    <dgm:cxn modelId="{A0C61DAD-4AB9-490B-884A-EBE3768FC9E3}" srcId="{85A6985D-BBC5-47C0-9137-3CCC8E85619C}" destId="{96268AC0-82AF-4A08-BCB2-BAF060E4DB41}" srcOrd="0" destOrd="0" parTransId="{E8D46F01-7CBB-435A-BA2E-FCE05BC04E88}" sibTransId="{98D2664C-644C-486D-9856-FA534BE03E4B}"/>
    <dgm:cxn modelId="{C0C64339-3265-443E-BE70-13B8514D1B71}" type="presOf" srcId="{FAB826B4-73A2-4AE9-A473-BC44F4253908}" destId="{6BF9CFBC-2589-4CE1-AE9E-451E9223676D}" srcOrd="0" destOrd="0" presId="urn:microsoft.com/office/officeart/2005/8/layout/cycle4"/>
    <dgm:cxn modelId="{3255D1DD-223C-4FB1-ADD0-65A2FA7BEC7F}" type="presOf" srcId="{A8F9B019-3362-45D9-A820-A1EF6C841F1C}" destId="{19BE97C5-A011-4916-90CE-41551CE09B8A}" srcOrd="0" destOrd="0" presId="urn:microsoft.com/office/officeart/2005/8/layout/cycle4"/>
    <dgm:cxn modelId="{8BB670D3-FE71-4C14-9DE0-3D5CECF7D834}" type="presOf" srcId="{AD6B2EF2-0D4F-4BCA-B959-848FF619A5C7}" destId="{88CCBEA7-9DBC-4254-96D3-E2AC395ACB05}" srcOrd="0" destOrd="0" presId="urn:microsoft.com/office/officeart/2005/8/layout/cycle4"/>
    <dgm:cxn modelId="{84FF8C0B-A0CF-49BF-8047-41E8F91EE107}" srcId="{FAB826B4-73A2-4AE9-A473-BC44F4253908}" destId="{AD6B2EF2-0D4F-4BCA-B959-848FF619A5C7}" srcOrd="0" destOrd="0" parTransId="{578ED6B1-24A8-44C9-9E3B-F6AB7BC73950}" sibTransId="{038AAF58-37B7-4EDE-9AAF-B810449644D7}"/>
    <dgm:cxn modelId="{00FDE173-3CCB-40B6-B6FD-98CEE9042F3B}" srcId="{17968857-65D8-4EE9-9313-93C53E4256F1}" destId="{FAB826B4-73A2-4AE9-A473-BC44F4253908}" srcOrd="2" destOrd="0" parTransId="{44197B66-953B-4465-AA36-93D0A6387E32}" sibTransId="{BF5D0FFF-D796-4DE1-AA7C-A35DC9639470}"/>
    <dgm:cxn modelId="{8660CE10-5E8C-4FB9-8593-66FF3F9FE1F1}" type="presOf" srcId="{D12FFAD0-384B-400F-8249-3474BFE845A6}" destId="{E2D11172-4815-451D-BFB4-C9EA081BB07A}" srcOrd="1" destOrd="0" presId="urn:microsoft.com/office/officeart/2005/8/layout/cycle4"/>
    <dgm:cxn modelId="{7F56F8CF-85DF-44FC-879F-3F51F385029F}" type="presOf" srcId="{31DD89BB-B7AB-4E06-A11B-BCAD99622B6B}" destId="{9C460D37-5B74-4CDC-A632-4F20EE059DDC}" srcOrd="0" destOrd="0" presId="urn:microsoft.com/office/officeart/2005/8/layout/cycle4"/>
    <dgm:cxn modelId="{8A3E6BFE-540E-425B-95BD-C1B614EA3070}" type="presOf" srcId="{3DE797B0-91DD-4232-B8CE-82EEC6030FB4}" destId="{88CCBEA7-9DBC-4254-96D3-E2AC395ACB05}" srcOrd="0" destOrd="1" presId="urn:microsoft.com/office/officeart/2005/8/layout/cycle4"/>
    <dgm:cxn modelId="{2661A358-34D8-474F-8A36-9381CF2DCCE4}" type="presOf" srcId="{96268AC0-82AF-4A08-BCB2-BAF060E4DB41}" destId="{03CC8F98-8C8E-4EF7-93E4-AF5C603C3669}" srcOrd="0" destOrd="0" presId="urn:microsoft.com/office/officeart/2005/8/layout/cycle4"/>
    <dgm:cxn modelId="{E9B58DA9-F9F0-4557-90AA-74E5A6AB7C0F}" type="presOf" srcId="{3DE797B0-91DD-4232-B8CE-82EEC6030FB4}" destId="{DCCB40CD-2637-431D-9BF6-6A194ADE31AA}" srcOrd="1" destOrd="1" presId="urn:microsoft.com/office/officeart/2005/8/layout/cycle4"/>
    <dgm:cxn modelId="{6AF5E28C-1F4E-4A3A-945F-2EBAFF21B7A5}" srcId="{31DD89BB-B7AB-4E06-A11B-BCAD99622B6B}" destId="{18F3FBFA-B1D5-4138-938D-CA9A1CAC2AF9}" srcOrd="1" destOrd="0" parTransId="{F12DAD14-AED3-4D4F-8306-DDAF02301B6A}" sibTransId="{717E33C1-474C-4704-88FA-F99347AABC09}"/>
    <dgm:cxn modelId="{0963EE8A-35CD-4C40-8B47-56BF321FEA57}" type="presParOf" srcId="{57078AE4-A2F3-4C9D-AEE9-3EBA822F437F}" destId="{3A5B76E4-60F0-4222-A17B-159514492EC2}" srcOrd="0" destOrd="0" presId="urn:microsoft.com/office/officeart/2005/8/layout/cycle4"/>
    <dgm:cxn modelId="{AEA1D9A9-9D67-4578-B453-4F7D814FC003}" type="presParOf" srcId="{3A5B76E4-60F0-4222-A17B-159514492EC2}" destId="{11CEEB64-4B59-443C-8A7F-60D78D9094FA}" srcOrd="0" destOrd="0" presId="urn:microsoft.com/office/officeart/2005/8/layout/cycle4"/>
    <dgm:cxn modelId="{ECED186B-53B1-41B0-8599-887677229E8D}" type="presParOf" srcId="{11CEEB64-4B59-443C-8A7F-60D78D9094FA}" destId="{2E51246B-55EE-4BD2-B662-57317F0F8BF7}" srcOrd="0" destOrd="0" presId="urn:microsoft.com/office/officeart/2005/8/layout/cycle4"/>
    <dgm:cxn modelId="{09FAFCDC-5B21-4143-8F9F-CDE513B8BB90}" type="presParOf" srcId="{11CEEB64-4B59-443C-8A7F-60D78D9094FA}" destId="{2DF8D757-82CC-4E82-A50A-511EE498BE5F}" srcOrd="1" destOrd="0" presId="urn:microsoft.com/office/officeart/2005/8/layout/cycle4"/>
    <dgm:cxn modelId="{69C00B9F-5C14-418C-9F4B-72F25AA00502}" type="presParOf" srcId="{3A5B76E4-60F0-4222-A17B-159514492EC2}" destId="{9A0DB541-B11E-482A-87DA-9E7D3AFC657E}" srcOrd="1" destOrd="0" presId="urn:microsoft.com/office/officeart/2005/8/layout/cycle4"/>
    <dgm:cxn modelId="{DFEFA43A-412A-4365-BC9D-BEC7853072C0}" type="presParOf" srcId="{9A0DB541-B11E-482A-87DA-9E7D3AFC657E}" destId="{03CC8F98-8C8E-4EF7-93E4-AF5C603C3669}" srcOrd="0" destOrd="0" presId="urn:microsoft.com/office/officeart/2005/8/layout/cycle4"/>
    <dgm:cxn modelId="{EBD0437F-4F5F-4259-9064-C4E54D1A287A}" type="presParOf" srcId="{9A0DB541-B11E-482A-87DA-9E7D3AFC657E}" destId="{0BF27440-4B5A-4CFB-97C7-1D75804653D4}" srcOrd="1" destOrd="0" presId="urn:microsoft.com/office/officeart/2005/8/layout/cycle4"/>
    <dgm:cxn modelId="{32DE9686-421B-4F96-81DF-F548FA339F70}" type="presParOf" srcId="{3A5B76E4-60F0-4222-A17B-159514492EC2}" destId="{D38F99E8-8CD0-4B0A-83C3-BFCC1D1A0862}" srcOrd="2" destOrd="0" presId="urn:microsoft.com/office/officeart/2005/8/layout/cycle4"/>
    <dgm:cxn modelId="{C499D03F-E08E-40C6-8EF9-636151B7B8F7}" type="presParOf" srcId="{D38F99E8-8CD0-4B0A-83C3-BFCC1D1A0862}" destId="{88CCBEA7-9DBC-4254-96D3-E2AC395ACB05}" srcOrd="0" destOrd="0" presId="urn:microsoft.com/office/officeart/2005/8/layout/cycle4"/>
    <dgm:cxn modelId="{9DE97241-7EBE-404F-8152-36C7E9867266}" type="presParOf" srcId="{D38F99E8-8CD0-4B0A-83C3-BFCC1D1A0862}" destId="{DCCB40CD-2637-431D-9BF6-6A194ADE31AA}" srcOrd="1" destOrd="0" presId="urn:microsoft.com/office/officeart/2005/8/layout/cycle4"/>
    <dgm:cxn modelId="{D0610FEC-F3F0-495F-BB3E-F74E9849F457}" type="presParOf" srcId="{3A5B76E4-60F0-4222-A17B-159514492EC2}" destId="{78445800-6EAA-467A-855D-0FB6CB4C37D5}" srcOrd="3" destOrd="0" presId="urn:microsoft.com/office/officeart/2005/8/layout/cycle4"/>
    <dgm:cxn modelId="{A326894F-B1FD-4C38-B727-6D1D53A08B2A}" type="presParOf" srcId="{78445800-6EAA-467A-855D-0FB6CB4C37D5}" destId="{AA75D998-EFC2-4D74-9BD7-34BB80B42687}" srcOrd="0" destOrd="0" presId="urn:microsoft.com/office/officeart/2005/8/layout/cycle4"/>
    <dgm:cxn modelId="{5CED8DC1-2675-4CD6-AA64-F36925C89900}" type="presParOf" srcId="{78445800-6EAA-467A-855D-0FB6CB4C37D5}" destId="{E2D11172-4815-451D-BFB4-C9EA081BB07A}" srcOrd="1" destOrd="0" presId="urn:microsoft.com/office/officeart/2005/8/layout/cycle4"/>
    <dgm:cxn modelId="{682EF759-B8B5-4F31-B852-7BDDC89D538F}" type="presParOf" srcId="{3A5B76E4-60F0-4222-A17B-159514492EC2}" destId="{A4AE8EB2-B436-4757-960A-BD2D08A2A34F}" srcOrd="4" destOrd="0" presId="urn:microsoft.com/office/officeart/2005/8/layout/cycle4"/>
    <dgm:cxn modelId="{5B16BD58-33BA-4A37-9830-AD2F6AC9338A}" type="presParOf" srcId="{57078AE4-A2F3-4C9D-AEE9-3EBA822F437F}" destId="{49DC8B85-0E92-4D9A-8338-2BAE1FA2E25E}" srcOrd="1" destOrd="0" presId="urn:microsoft.com/office/officeart/2005/8/layout/cycle4"/>
    <dgm:cxn modelId="{2E6B57FD-283A-4862-95CB-28593BCC6148}" type="presParOf" srcId="{49DC8B85-0E92-4D9A-8338-2BAE1FA2E25E}" destId="{19BE97C5-A011-4916-90CE-41551CE09B8A}" srcOrd="0" destOrd="0" presId="urn:microsoft.com/office/officeart/2005/8/layout/cycle4"/>
    <dgm:cxn modelId="{FB801B03-4C0F-43D2-869E-C106F52F69F7}" type="presParOf" srcId="{49DC8B85-0E92-4D9A-8338-2BAE1FA2E25E}" destId="{86D6BB28-290E-4D3C-BD2A-42C3E725173A}" srcOrd="1" destOrd="0" presId="urn:microsoft.com/office/officeart/2005/8/layout/cycle4"/>
    <dgm:cxn modelId="{7686BF60-0CF0-4813-BA46-18604A004192}" type="presParOf" srcId="{49DC8B85-0E92-4D9A-8338-2BAE1FA2E25E}" destId="{6BF9CFBC-2589-4CE1-AE9E-451E9223676D}" srcOrd="2" destOrd="0" presId="urn:microsoft.com/office/officeart/2005/8/layout/cycle4"/>
    <dgm:cxn modelId="{BC67730D-C2BE-4696-AF41-D5622635D5E2}" type="presParOf" srcId="{49DC8B85-0E92-4D9A-8338-2BAE1FA2E25E}" destId="{9C460D37-5B74-4CDC-A632-4F20EE059DDC}" srcOrd="3" destOrd="0" presId="urn:microsoft.com/office/officeart/2005/8/layout/cycle4"/>
    <dgm:cxn modelId="{FAFEA185-4652-44AD-8227-6CC0D94317D2}" type="presParOf" srcId="{49DC8B85-0E92-4D9A-8338-2BAE1FA2E25E}" destId="{C19F038C-4D5E-4C18-9A42-96471B4337DC}" srcOrd="4" destOrd="0" presId="urn:microsoft.com/office/officeart/2005/8/layout/cycle4"/>
    <dgm:cxn modelId="{FEE29B10-3E17-4AA9-ACB3-7F30F8BF053F}" type="presParOf" srcId="{57078AE4-A2F3-4C9D-AEE9-3EBA822F437F}" destId="{1353472B-D865-4E45-B96D-4C9C94444B42}" srcOrd="2" destOrd="0" presId="urn:microsoft.com/office/officeart/2005/8/layout/cycle4"/>
    <dgm:cxn modelId="{5E6D60E2-10E9-410C-9CCC-624393B72FE7}" type="presParOf" srcId="{57078AE4-A2F3-4C9D-AEE9-3EBA822F437F}" destId="{6DD0901C-A3AD-4E3C-83CF-494CD76F081D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8D01AD-6DD1-4984-9268-52321AA77AFC}">
      <dsp:nvSpPr>
        <dsp:cNvPr id="0" name=""/>
        <dsp:cNvSpPr/>
      </dsp:nvSpPr>
      <dsp:spPr>
        <a:xfrm>
          <a:off x="53676" y="202579"/>
          <a:ext cx="1919064" cy="76762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PC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2-5 </a:t>
          </a:r>
          <a:r>
            <a:rPr lang="fr-FR" sz="1400" b="1" kern="1200" dirty="0" err="1" smtClean="0">
              <a:solidFill>
                <a:schemeClr val="tx1"/>
              </a:solidFill>
            </a:rPr>
            <a:t>years</a:t>
          </a:r>
          <a:endParaRPr lang="fr-FR" sz="1400" b="1" kern="1200" dirty="0">
            <a:solidFill>
              <a:schemeClr val="tx1"/>
            </a:solidFill>
          </a:endParaRPr>
        </a:p>
      </dsp:txBody>
      <dsp:txXfrm>
        <a:off x="437489" y="202579"/>
        <a:ext cx="1151439" cy="767625"/>
      </dsp:txXfrm>
    </dsp:sp>
    <dsp:sp modelId="{E47B0A9F-4222-41AD-B62C-B29FCD3D8045}">
      <dsp:nvSpPr>
        <dsp:cNvPr id="0" name=""/>
        <dsp:cNvSpPr/>
      </dsp:nvSpPr>
      <dsp:spPr>
        <a:xfrm>
          <a:off x="1717551" y="175804"/>
          <a:ext cx="1382110" cy="76762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1" kern="1200" dirty="0" smtClean="0">
              <a:solidFill>
                <a:schemeClr val="tx1"/>
              </a:solidFill>
            </a:rPr>
            <a:t>Phase I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1" kern="1200" dirty="0" smtClean="0">
              <a:solidFill>
                <a:schemeClr val="tx1"/>
              </a:solidFill>
            </a:rPr>
            <a:t>1-2 </a:t>
          </a:r>
          <a:r>
            <a:rPr lang="fr-FR" sz="1200" b="1" kern="1200" dirty="0" err="1" smtClean="0">
              <a:solidFill>
                <a:schemeClr val="tx1"/>
              </a:solidFill>
            </a:rPr>
            <a:t>years</a:t>
          </a:r>
          <a:endParaRPr lang="fr-FR" sz="1200" b="1" kern="1200" dirty="0" smtClean="0">
            <a:solidFill>
              <a:schemeClr val="tx1"/>
            </a:solidFill>
          </a:endParaRPr>
        </a:p>
      </dsp:txBody>
      <dsp:txXfrm>
        <a:off x="2101364" y="175804"/>
        <a:ext cx="614485" cy="767625"/>
      </dsp:txXfrm>
    </dsp:sp>
    <dsp:sp modelId="{011B3D4E-C5F4-4FA7-8C56-B3CA7B9EAD52}">
      <dsp:nvSpPr>
        <dsp:cNvPr id="0" name=""/>
        <dsp:cNvSpPr/>
      </dsp:nvSpPr>
      <dsp:spPr>
        <a:xfrm>
          <a:off x="2831873" y="162608"/>
          <a:ext cx="1824972" cy="76762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Phase II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2-3 </a:t>
          </a:r>
          <a:r>
            <a:rPr lang="fr-FR" sz="1400" b="1" kern="1200" dirty="0" err="1" smtClean="0">
              <a:solidFill>
                <a:schemeClr val="tx1"/>
              </a:solidFill>
            </a:rPr>
            <a:t>years</a:t>
          </a:r>
          <a:endParaRPr lang="fr-FR" sz="1400" b="1" kern="1200" dirty="0">
            <a:solidFill>
              <a:schemeClr val="tx1"/>
            </a:solidFill>
          </a:endParaRPr>
        </a:p>
      </dsp:txBody>
      <dsp:txXfrm>
        <a:off x="3215686" y="162608"/>
        <a:ext cx="1057347" cy="767625"/>
      </dsp:txXfrm>
    </dsp:sp>
    <dsp:sp modelId="{A10A4A16-95BC-480A-B2A4-77921BB28992}">
      <dsp:nvSpPr>
        <dsp:cNvPr id="0" name=""/>
        <dsp:cNvSpPr/>
      </dsp:nvSpPr>
      <dsp:spPr>
        <a:xfrm>
          <a:off x="4441269" y="154257"/>
          <a:ext cx="2046931" cy="76762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Phase III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3-5 </a:t>
          </a:r>
          <a:r>
            <a:rPr lang="fr-FR" sz="1400" b="1" kern="1200" dirty="0" err="1" smtClean="0">
              <a:solidFill>
                <a:schemeClr val="tx1"/>
              </a:solidFill>
            </a:rPr>
            <a:t>years</a:t>
          </a:r>
          <a:endParaRPr lang="fr-FR" sz="1400" b="1" kern="1200" dirty="0">
            <a:solidFill>
              <a:schemeClr val="tx1"/>
            </a:solidFill>
          </a:endParaRPr>
        </a:p>
      </dsp:txBody>
      <dsp:txXfrm>
        <a:off x="4825082" y="154257"/>
        <a:ext cx="1279306" cy="767625"/>
      </dsp:txXfrm>
    </dsp:sp>
    <dsp:sp modelId="{185B15EC-B81A-48CC-98EC-06A647667925}">
      <dsp:nvSpPr>
        <dsp:cNvPr id="0" name=""/>
        <dsp:cNvSpPr/>
      </dsp:nvSpPr>
      <dsp:spPr>
        <a:xfrm>
          <a:off x="6262862" y="154257"/>
          <a:ext cx="1760971" cy="76762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err="1" smtClean="0">
              <a:solidFill>
                <a:schemeClr val="tx1"/>
              </a:solidFill>
            </a:rPr>
            <a:t>Filing</a:t>
          </a:r>
          <a:endParaRPr lang="fr-FR" sz="1400" b="1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chemeClr val="tx1"/>
              </a:solidFill>
            </a:rPr>
            <a:t>1.5 </a:t>
          </a:r>
          <a:r>
            <a:rPr lang="fr-FR" sz="1400" b="1" kern="1200" dirty="0" err="1" smtClean="0">
              <a:solidFill>
                <a:schemeClr val="tx1"/>
              </a:solidFill>
            </a:rPr>
            <a:t>years</a:t>
          </a:r>
          <a:endParaRPr lang="fr-FR" sz="1400" b="1" kern="1200" dirty="0">
            <a:solidFill>
              <a:schemeClr val="tx1"/>
            </a:solidFill>
          </a:endParaRPr>
        </a:p>
      </dsp:txBody>
      <dsp:txXfrm>
        <a:off x="6646675" y="154257"/>
        <a:ext cx="993346" cy="767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CCBEA7-9DBC-4254-96D3-E2AC395ACB05}">
      <dsp:nvSpPr>
        <dsp:cNvPr id="0" name=""/>
        <dsp:cNvSpPr/>
      </dsp:nvSpPr>
      <dsp:spPr>
        <a:xfrm>
          <a:off x="3681983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CCI</a:t>
          </a:r>
          <a:endParaRPr lang="fr-FR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COLLECTIVITES TERRITORIALES</a:t>
          </a:r>
          <a:endParaRPr lang="fr-FR" sz="1300" kern="1200" dirty="0"/>
        </a:p>
      </dsp:txBody>
      <dsp:txXfrm>
        <a:off x="4312835" y="3117206"/>
        <a:ext cx="1348197" cy="918226"/>
      </dsp:txXfrm>
    </dsp:sp>
    <dsp:sp modelId="{AA75D998-EFC2-4D74-9BD7-34BB80B42687}">
      <dsp:nvSpPr>
        <dsp:cNvPr id="0" name=""/>
        <dsp:cNvSpPr/>
      </dsp:nvSpPr>
      <dsp:spPr>
        <a:xfrm>
          <a:off x="406400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POLES DE</a:t>
          </a:r>
          <a:endParaRPr lang="fr-FR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COMPETITIVITE</a:t>
          </a:r>
          <a:endParaRPr lang="fr-FR" sz="1300" kern="1200" dirty="0"/>
        </a:p>
      </dsp:txBody>
      <dsp:txXfrm>
        <a:off x="434967" y="3117206"/>
        <a:ext cx="1348197" cy="918226"/>
      </dsp:txXfrm>
    </dsp:sp>
    <dsp:sp modelId="{03CC8F98-8C8E-4EF7-93E4-AF5C603C3669}">
      <dsp:nvSpPr>
        <dsp:cNvPr id="0" name=""/>
        <dsp:cNvSpPr/>
      </dsp:nvSpPr>
      <dsp:spPr>
        <a:xfrm>
          <a:off x="3681983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PME/TPE</a:t>
          </a:r>
          <a:endParaRPr lang="fr-FR" sz="1300" kern="1200" dirty="0"/>
        </a:p>
      </dsp:txBody>
      <dsp:txXfrm>
        <a:off x="4312835" y="28567"/>
        <a:ext cx="1348197" cy="918226"/>
      </dsp:txXfrm>
    </dsp:sp>
    <dsp:sp modelId="{2E51246B-55EE-4BD2-B662-57317F0F8BF7}">
      <dsp:nvSpPr>
        <dsp:cNvPr id="0" name=""/>
        <dsp:cNvSpPr/>
      </dsp:nvSpPr>
      <dsp:spPr>
        <a:xfrm>
          <a:off x="368335" y="15774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BIG PHARMA</a:t>
          </a:r>
          <a:endParaRPr lang="fr-FR" sz="1300" kern="1200" dirty="0"/>
        </a:p>
      </dsp:txBody>
      <dsp:txXfrm>
        <a:off x="396902" y="44341"/>
        <a:ext cx="1348197" cy="918226"/>
      </dsp:txXfrm>
    </dsp:sp>
    <dsp:sp modelId="{19BE97C5-A011-4916-90CE-41551CE09B8A}">
      <dsp:nvSpPr>
        <dsp:cNvPr id="0" name=""/>
        <dsp:cNvSpPr/>
      </dsp:nvSpPr>
      <dsp:spPr>
        <a:xfrm>
          <a:off x="1247797" y="231647"/>
          <a:ext cx="17594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OFFRES</a:t>
          </a:r>
          <a:r>
            <a:rPr lang="fr-FR" sz="1100" b="1" kern="1200" baseline="0" dirty="0" smtClean="0"/>
            <a:t> DE FORMATIONS CONTINUES</a:t>
          </a:r>
          <a:endParaRPr lang="fr-FR" sz="1100" b="1" kern="1200" dirty="0"/>
        </a:p>
      </dsp:txBody>
      <dsp:txXfrm>
        <a:off x="1763117" y="747055"/>
        <a:ext cx="1244092" cy="1244304"/>
      </dsp:txXfrm>
    </dsp:sp>
    <dsp:sp modelId="{86D6BB28-290E-4D3C-BD2A-42C3E725173A}">
      <dsp:nvSpPr>
        <dsp:cNvPr id="0" name=""/>
        <dsp:cNvSpPr/>
      </dsp:nvSpPr>
      <dsp:spPr>
        <a:xfrm rot="5400000">
          <a:off x="3088639" y="231647"/>
          <a:ext cx="17597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OFFRES</a:t>
          </a:r>
          <a:r>
            <a:rPr lang="fr-FR" sz="1100" b="1" kern="1200" baseline="0" dirty="0" smtClean="0"/>
            <a:t> DE COMPETENCES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baseline="0" dirty="0" smtClean="0"/>
            <a:t>PARTAGEES</a:t>
          </a:r>
          <a:endParaRPr lang="fr-FR" sz="1100" b="1" kern="1200" dirty="0"/>
        </a:p>
      </dsp:txBody>
      <dsp:txXfrm rot="-5400000">
        <a:off x="3088639" y="747055"/>
        <a:ext cx="1244304" cy="1244304"/>
      </dsp:txXfrm>
    </dsp:sp>
    <dsp:sp modelId="{6BF9CFBC-2589-4CE1-AE9E-451E9223676D}">
      <dsp:nvSpPr>
        <dsp:cNvPr id="0" name=""/>
        <dsp:cNvSpPr/>
      </dsp:nvSpPr>
      <dsp:spPr>
        <a:xfrm rot="10800000">
          <a:off x="3088639" y="2072639"/>
          <a:ext cx="17597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AIDE A L’ACCES AUX FINANCEMENTS</a:t>
          </a:r>
          <a:endParaRPr lang="fr-FR" sz="1100" b="1" kern="1200" dirty="0"/>
        </a:p>
      </dsp:txBody>
      <dsp:txXfrm rot="10800000">
        <a:off x="3088639" y="2072639"/>
        <a:ext cx="1244304" cy="1244304"/>
      </dsp:txXfrm>
    </dsp:sp>
    <dsp:sp modelId="{9C460D37-5B74-4CDC-A632-4F20EE059DDC}">
      <dsp:nvSpPr>
        <dsp:cNvPr id="0" name=""/>
        <dsp:cNvSpPr/>
      </dsp:nvSpPr>
      <dsp:spPr>
        <a:xfrm rot="16200000">
          <a:off x="1247648" y="2072639"/>
          <a:ext cx="17597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COACHING RENCONTRES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PLATEFORME COLLABORATIVE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ANALYSES PROSPECTIVES</a:t>
          </a:r>
          <a:endParaRPr lang="fr-FR" sz="1100" b="1" kern="1200" dirty="0"/>
        </a:p>
      </dsp:txBody>
      <dsp:txXfrm rot="5400000">
        <a:off x="1763056" y="2072639"/>
        <a:ext cx="1244304" cy="1244304"/>
      </dsp:txXfrm>
    </dsp:sp>
    <dsp:sp modelId="{1353472B-D865-4E45-B96D-4C9C94444B42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D0901C-A3AD-4E3C-83CF-494CD76F081D}">
      <dsp:nvSpPr>
        <dsp:cNvPr id="0" name=""/>
        <dsp:cNvSpPr/>
      </dsp:nvSpPr>
      <dsp:spPr>
        <a:xfrm rot="10800000">
          <a:off x="2744216" y="1869439"/>
          <a:ext cx="607568" cy="528320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0.09959</cdr:x>
      <cdr:y>0.49391</cdr:y>
    </cdr:from>
    <cdr:to>
      <cdr:x>0.20234</cdr:x>
      <cdr:y>0.66916</cdr:y>
    </cdr:to>
    <cdr:grpSp>
      <cdr:nvGrpSpPr>
        <cdr:cNvPr id="600115" name="Group 12"/>
        <cdr:cNvGrpSpPr>
          <a:grpSpLocks xmlns:a="http://schemas.openxmlformats.org/drawingml/2006/main"/>
        </cdr:cNvGrpSpPr>
      </cdr:nvGrpSpPr>
      <cdr:grpSpPr bwMode="auto">
        <a:xfrm xmlns:a="http://schemas.openxmlformats.org/drawingml/2006/main">
          <a:off x="898846" y="3149513"/>
          <a:ext cx="927367" cy="1117516"/>
          <a:chOff x="1531398" y="4187202"/>
          <a:chExt cx="1332481" cy="1453646"/>
        </a:xfrm>
      </cdr:grpSpPr>
      <cdr:sp macro="" textlink="">
        <cdr:nvSpPr>
          <cdr:cNvPr id="600065" name="Text Box 1"/>
          <cdr:cNvSpPr txBox="1">
            <a:spLocks xmlns:a="http://schemas.openxmlformats.org/drawingml/2006/main" noChangeArrowheads="1"/>
          </cdr:cNvSpPr>
        </cdr:nvSpPr>
        <cdr:spPr bwMode="auto">
          <a:xfrm xmlns:a="http://schemas.openxmlformats.org/drawingml/2006/main">
            <a:off x="1531398" y="4187202"/>
            <a:ext cx="1332481" cy="58097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9525">
            <a:noFill/>
            <a:miter lim="800000"/>
            <a:headEnd/>
            <a:tailEnd/>
          </a:ln>
        </cdr:spPr>
        <cdr:txBody>
          <a:bodyPr xmlns:a="http://schemas.openxmlformats.org/drawingml/2006/main" vertOverflow="clip" wrap="square" lIns="27432" tIns="22860" rIns="27432" bIns="0" anchor="t" upright="1"/>
          <a:lstStyle xmlns:a="http://schemas.openxmlformats.org/drawingml/2006/main"/>
          <a:p xmlns:a="http://schemas.openxmlformats.org/drawingml/2006/main">
            <a:pPr algn="ctr" rtl="0">
              <a:defRPr sz="1000"/>
            </a:pPr>
            <a:r>
              <a:rPr lang="fr-FR" sz="800" b="1" i="0" strike="noStrike">
                <a:solidFill>
                  <a:srgbClr val="4600A5"/>
                </a:solidFill>
                <a:latin typeface="Arial"/>
                <a:cs typeface="Arial"/>
              </a:rPr>
              <a:t>Lancement </a:t>
            </a:r>
          </a:p>
          <a:p xmlns:a="http://schemas.openxmlformats.org/drawingml/2006/main"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pPr>
            <a:r>
              <a:rPr lang="fr-FR" sz="800" b="1" i="0" strike="noStrike">
                <a:solidFill>
                  <a:srgbClr val="4600A5"/>
                </a:solidFill>
                <a:latin typeface="Arial"/>
                <a:cs typeface="Arial"/>
              </a:rPr>
              <a:t>de Genopole</a:t>
            </a:r>
            <a:endParaRPr lang="fr-FR" sz="1200">
              <a:effectLst/>
            </a:endParaRPr>
          </a:p>
          <a:p xmlns:a="http://schemas.openxmlformats.org/drawingml/2006/main">
            <a:pPr algn="ctr" rtl="0">
              <a:defRPr sz="1000"/>
            </a:pPr>
            <a:endParaRPr lang="fr-FR" sz="800" b="1" i="0" strike="noStrike">
              <a:solidFill>
                <a:srgbClr val="4600A5"/>
              </a:solidFill>
              <a:latin typeface="Arial"/>
              <a:cs typeface="Arial"/>
            </a:endParaRPr>
          </a:p>
        </cdr:txBody>
      </cdr:sp>
      <cdr:sp macro="" textlink="">
        <cdr:nvSpPr>
          <cdr:cNvPr id="600066" name="Line 2"/>
          <cdr:cNvSpPr>
            <a:spLocks xmlns:a="http://schemas.openxmlformats.org/drawingml/2006/main" noChangeShapeType="1"/>
          </cdr:cNvSpPr>
        </cdr:nvSpPr>
        <cdr:spPr bwMode="auto">
          <a:xfrm xmlns:a="http://schemas.openxmlformats.org/drawingml/2006/main">
            <a:off x="2155228" y="4708332"/>
            <a:ext cx="0" cy="932516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38100">
            <a:solidFill>
              <a:srgbClr val="4600A5"/>
            </a:solidFill>
            <a:round/>
            <a:headEnd/>
            <a:tailEnd type="triangle" w="med" len="med"/>
          </a:ln>
        </cdr:spPr>
        <cdr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 lang="fr-FR"/>
          </a:p>
        </cdr:txBody>
      </cdr:sp>
    </cdr:grp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0.7512</cdr:x>
      <cdr:y>0.13333</cdr:y>
    </cdr:from>
    <cdr:to>
      <cdr:x>0.97289</cdr:x>
      <cdr:y>0.31765</cdr:y>
    </cdr:to>
    <cdr:sp macro="" textlink="">
      <cdr:nvSpPr>
        <cdr:cNvPr id="3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915260" y="748786"/>
          <a:ext cx="2040809" cy="103508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36576" tIns="27432" rIns="0" bIns="0" anchor="t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rtl="0">
            <a:defRPr sz="1000"/>
          </a:pPr>
          <a:endParaRPr lang="fr-FR" sz="1000" b="0" i="0" strike="noStrike">
            <a:solidFill>
              <a:srgbClr val="000000"/>
            </a:solidFill>
            <a:latin typeface="Eurostile"/>
            <a:cs typeface="Eurostile"/>
          </a:endParaRPr>
        </a:p>
      </cdr:txBody>
    </cdr:sp>
  </cdr:relSizeAnchor>
  <cdr:relSizeAnchor xmlns:cdr="http://schemas.openxmlformats.org/drawingml/2006/chartDrawing">
    <cdr:from>
      <cdr:x>0.79453</cdr:x>
      <cdr:y>0.58875</cdr:y>
    </cdr:from>
    <cdr:to>
      <cdr:x>0.91439</cdr:x>
      <cdr:y>0.98773</cdr:y>
    </cdr:to>
    <cdr:sp macro="" textlink="">
      <cdr:nvSpPr>
        <cdr:cNvPr id="6" name="Losange 5"/>
        <cdr:cNvSpPr/>
      </cdr:nvSpPr>
      <cdr:spPr>
        <a:xfrm xmlns:a="http://schemas.openxmlformats.org/drawingml/2006/main" rot="18469546">
          <a:off x="6722105" y="4437138"/>
          <a:ext cx="2529469" cy="1120356"/>
        </a:xfrm>
        <a:prstGeom xmlns:a="http://schemas.openxmlformats.org/drawingml/2006/main" prst="diamond">
          <a:avLst/>
        </a:prstGeom>
        <a:gradFill xmlns:a="http://schemas.openxmlformats.org/drawingml/2006/main">
          <a:gsLst>
            <a:gs pos="1000">
              <a:srgbClr val="3333FF"/>
            </a:gs>
            <a:gs pos="47000">
              <a:schemeClr val="accent1">
                <a:shade val="93000"/>
                <a:satMod val="130000"/>
              </a:schemeClr>
            </a:gs>
            <a:gs pos="100000">
              <a:schemeClr val="bg1"/>
            </a:gs>
          </a:gsLst>
        </a:gradFill>
        <a:ln xmlns:a="http://schemas.openxmlformats.org/drawingml/2006/main" w="6350">
          <a:solidFill>
            <a:srgbClr val="4258FC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lIns="0" anchor="ctr">
          <a:noAutofit/>
        </a:bodyPr>
        <a:lstStyle xmlns:a="http://schemas.openxmlformats.org/drawingml/2006/main"/>
        <a:p xmlns:a="http://schemas.openxmlformats.org/drawingml/2006/main">
          <a:pPr algn="ctr"/>
          <a:r>
            <a:rPr lang="fr-FR" sz="1400" b="1"/>
            <a:t>Biomédical</a:t>
          </a:r>
          <a:r>
            <a:rPr lang="fr-FR" sz="1400" b="1" baseline="0"/>
            <a:t> / Santé </a:t>
          </a:r>
        </a:p>
        <a:p xmlns:a="http://schemas.openxmlformats.org/drawingml/2006/main">
          <a:pPr algn="ctr"/>
          <a:r>
            <a:rPr lang="fr-FR" sz="1400" b="1" baseline="0"/>
            <a:t>71%</a:t>
          </a:r>
          <a:endParaRPr lang="fr-FR" sz="1400" b="1"/>
        </a:p>
      </cdr:txBody>
    </cdr:sp>
  </cdr:relSizeAnchor>
  <cdr:relSizeAnchor xmlns:cdr="http://schemas.openxmlformats.org/drawingml/2006/chartDrawing">
    <cdr:from>
      <cdr:x>0.33126</cdr:x>
      <cdr:y>0.1204</cdr:y>
    </cdr:from>
    <cdr:to>
      <cdr:x>0.93588</cdr:x>
      <cdr:y>0.97176</cdr:y>
    </cdr:to>
    <cdr:sp macro="" textlink="">
      <cdr:nvSpPr>
        <cdr:cNvPr id="9" name="Forme libre 8"/>
        <cdr:cNvSpPr/>
      </cdr:nvSpPr>
      <cdr:spPr>
        <a:xfrm xmlns:a="http://schemas.openxmlformats.org/drawingml/2006/main">
          <a:off x="3096344" y="763300"/>
          <a:ext cx="5651500" cy="5397500"/>
        </a:xfrm>
        <a:custGeom xmlns:a="http://schemas.openxmlformats.org/drawingml/2006/main">
          <a:avLst/>
          <a:gdLst>
            <a:gd name="connsiteX0" fmla="*/ 749300 w 5651500"/>
            <a:gd name="connsiteY0" fmla="*/ 444500 h 5397500"/>
            <a:gd name="connsiteX1" fmla="*/ 723900 w 5651500"/>
            <a:gd name="connsiteY1" fmla="*/ 0 h 5397500"/>
            <a:gd name="connsiteX2" fmla="*/ 5524500 w 5651500"/>
            <a:gd name="connsiteY2" fmla="*/ 38100 h 5397500"/>
            <a:gd name="connsiteX3" fmla="*/ 5651500 w 5651500"/>
            <a:gd name="connsiteY3" fmla="*/ 2463800 h 5397500"/>
            <a:gd name="connsiteX4" fmla="*/ 3162300 w 5651500"/>
            <a:gd name="connsiteY4" fmla="*/ 5372100 h 5397500"/>
            <a:gd name="connsiteX5" fmla="*/ 12700 w 5651500"/>
            <a:gd name="connsiteY5" fmla="*/ 5397500 h 5397500"/>
            <a:gd name="connsiteX6" fmla="*/ 0 w 5651500"/>
            <a:gd name="connsiteY6" fmla="*/ 5181600 h 5397500"/>
            <a:gd name="connsiteX7" fmla="*/ 0 w 5651500"/>
            <a:gd name="connsiteY7" fmla="*/ 5181600 h 5397500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  <a:cxn ang="0">
              <a:pos x="connsiteX6" y="connsiteY6"/>
            </a:cxn>
            <a:cxn ang="0">
              <a:pos x="connsiteX7" y="connsiteY7"/>
            </a:cxn>
          </a:cxnLst>
          <a:rect l="l" t="t" r="r" b="b"/>
          <a:pathLst>
            <a:path w="5651500" h="5397500">
              <a:moveTo>
                <a:pt x="749300" y="444500"/>
              </a:moveTo>
              <a:lnTo>
                <a:pt x="723900" y="0"/>
              </a:lnTo>
              <a:lnTo>
                <a:pt x="5524500" y="38100"/>
              </a:lnTo>
              <a:lnTo>
                <a:pt x="5651500" y="2463800"/>
              </a:lnTo>
              <a:lnTo>
                <a:pt x="3162300" y="5372100"/>
              </a:lnTo>
              <a:lnTo>
                <a:pt x="12700" y="5397500"/>
              </a:lnTo>
              <a:lnTo>
                <a:pt x="0" y="5181600"/>
              </a:lnTo>
              <a:lnTo>
                <a:pt x="0" y="5181600"/>
              </a:lnTo>
            </a:path>
          </a:pathLst>
        </a:custGeom>
        <a:ln xmlns:a="http://schemas.openxmlformats.org/drawingml/2006/main">
          <a:solidFill>
            <a:srgbClr val="3366FF"/>
          </a:solidFill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0.79154</cdr:x>
      <cdr:y>0.08197</cdr:y>
    </cdr:from>
    <cdr:to>
      <cdr:x>0.8413</cdr:x>
      <cdr:y>0.88251</cdr:y>
    </cdr:to>
    <cdr:sp macro="" textlink="">
      <cdr:nvSpPr>
        <cdr:cNvPr id="2" name="Accolade fermante 1"/>
        <cdr:cNvSpPr/>
      </cdr:nvSpPr>
      <cdr:spPr>
        <a:xfrm xmlns:a="http://schemas.openxmlformats.org/drawingml/2006/main">
          <a:off x="7272969" y="459034"/>
          <a:ext cx="457200" cy="4483255"/>
        </a:xfrm>
        <a:prstGeom xmlns:a="http://schemas.openxmlformats.org/drawingml/2006/main" prst="rightBrace">
          <a:avLst>
            <a:gd name="adj1" fmla="val 2451"/>
            <a:gd name="adj2" fmla="val 50000"/>
          </a:avLst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square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0.83615</cdr:x>
      <cdr:y>0.4353</cdr:y>
    </cdr:from>
    <cdr:to>
      <cdr:x>0.92571</cdr:x>
      <cdr:y>0.55823</cdr:y>
    </cdr:to>
    <cdr:sp macro="" textlink="">
      <cdr:nvSpPr>
        <cdr:cNvPr id="3" name="Cadre 2"/>
        <cdr:cNvSpPr/>
      </cdr:nvSpPr>
      <cdr:spPr>
        <a:xfrm xmlns:a="http://schemas.openxmlformats.org/drawingml/2006/main">
          <a:off x="7704856" y="2448272"/>
          <a:ext cx="825265" cy="691393"/>
        </a:xfrm>
        <a:prstGeom xmlns:a="http://schemas.openxmlformats.org/drawingml/2006/main" prst="frame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wrap="square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1200" b="1" dirty="0">
              <a:solidFill>
                <a:srgbClr val="17375E"/>
              </a:solidFill>
            </a:rPr>
            <a:t>72</a:t>
          </a:r>
        </a:p>
      </cdr:txBody>
    </cdr:sp>
  </cdr:relSizeAnchor>
  <cdr:relSizeAnchor xmlns:cdr="http://schemas.openxmlformats.org/drawingml/2006/chartDrawing">
    <cdr:from>
      <cdr:x>0.42982</cdr:x>
      <cdr:y>0.10186</cdr:y>
    </cdr:from>
    <cdr:to>
      <cdr:x>0.46676</cdr:x>
      <cdr:y>0.68366</cdr:y>
    </cdr:to>
    <cdr:sp macro="" textlink="">
      <cdr:nvSpPr>
        <cdr:cNvPr id="4" name="Accolade fermante 3"/>
        <cdr:cNvSpPr/>
      </cdr:nvSpPr>
      <cdr:spPr>
        <a:xfrm xmlns:a="http://schemas.openxmlformats.org/drawingml/2006/main">
          <a:off x="3956821" y="572014"/>
          <a:ext cx="340030" cy="3267349"/>
        </a:xfrm>
        <a:prstGeom xmlns:a="http://schemas.openxmlformats.org/drawingml/2006/main" prst="rightBrace">
          <a:avLst>
            <a:gd name="adj1" fmla="val 2451"/>
            <a:gd name="adj2" fmla="val 50000"/>
          </a:avLst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square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0.47577</cdr:x>
      <cdr:y>0.36681</cdr:y>
    </cdr:from>
    <cdr:to>
      <cdr:x>0.51136</cdr:x>
      <cdr:y>0.4134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4379749" y="2059982"/>
          <a:ext cx="327659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>
          <a:spAutoFit/>
        </a:bodyPr>
        <a:lstStyle xmlns:a="http://schemas.openxmlformats.org/drawingml/2006/main"/>
        <a:p xmlns:a="http://schemas.openxmlformats.org/drawingml/2006/main">
          <a:r>
            <a:rPr lang="fr-FR" sz="1100" b="1">
              <a:effectLst/>
              <a:latin typeface="+mn-lt"/>
              <a:ea typeface="+mn-ea"/>
              <a:cs typeface="+mn-cs"/>
            </a:rPr>
            <a:t>31</a:t>
          </a:r>
          <a:endParaRPr lang="fr-FR" sz="5400">
            <a:effectLst/>
          </a:endParaRPr>
        </a:p>
      </cdr:txBody>
    </cdr:sp>
  </cdr:relSizeAnchor>
  <cdr:relSizeAnchor xmlns:cdr="http://schemas.openxmlformats.org/drawingml/2006/chartDrawing">
    <cdr:from>
      <cdr:x>0.45774</cdr:x>
      <cdr:y>0.41699</cdr:y>
    </cdr:from>
    <cdr:to>
      <cdr:x>0.55707</cdr:x>
      <cdr:y>0.57982</cdr:y>
    </cdr:to>
    <cdr:sp macro="" textlink="">
      <cdr:nvSpPr>
        <cdr:cNvPr id="6" name="Rectangle à coins arrondis 5"/>
        <cdr:cNvSpPr/>
      </cdr:nvSpPr>
      <cdr:spPr>
        <a:xfrm xmlns:a="http://schemas.openxmlformats.org/drawingml/2006/main">
          <a:off x="4213757" y="2341792"/>
          <a:ext cx="914400" cy="914400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B7B2-DBCE-430F-8280-FFBC6F5AF99F}" type="datetimeFigureOut">
              <a:rPr lang="fr-FR" smtClean="0"/>
              <a:t>27/06/2012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FE861-E740-47A0-B558-7F25B1C911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195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E7DC7-9D60-47F8-9368-A105731E7996}" type="datetimeFigureOut">
              <a:rPr lang="fr-FR" smtClean="0"/>
              <a:t>27/06/2012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9130C-B608-45CB-B26B-D906D2F14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544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E5D890-57C7-44C8-8B1F-BDB81E76E76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7B1ADE-696E-470D-87B1-5B0AFB9016D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6E50DF-163B-4616-BE57-20A9CFB9021F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b="0" dirty="0" smtClean="0">
              <a:latin typeface="Arial" pitchFamily="34" charset="0"/>
              <a:cs typeface="Arial" pitchFamily="34" charset="0"/>
            </a:endParaRPr>
          </a:p>
          <a:p>
            <a:endParaRPr lang="fr-FR" b="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441240-54BC-45C3-B8BB-53B49C3AC001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468873-26DF-47F1-83FB-1D264BCB4247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235613-4854-4201-8702-50F68426ADB4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235613-4854-4201-8702-50F68426ADB4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2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D4A14D-72A8-4253-A139-8AD7BD3FCBE3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1" algn="just" eaLnBrk="1" hangingPunct="1">
              <a:spcBef>
                <a:spcPts val="600"/>
              </a:spcBef>
              <a:buFont typeface="Wingdings 3" pitchFamily="18" charset="2"/>
              <a:buChar char="}"/>
            </a:pPr>
            <a:r>
              <a:rPr lang="fr-FR" sz="2000" b="1" dirty="0" smtClean="0">
                <a:solidFill>
                  <a:srgbClr val="0070C0"/>
                </a:solidFill>
              </a:rPr>
              <a:t>Etats-Unis : 74% du marché mondial </a:t>
            </a:r>
            <a:r>
              <a:rPr lang="fr-FR" sz="2000" dirty="0" smtClean="0">
                <a:solidFill>
                  <a:schemeClr val="bg2"/>
                </a:solidFill>
              </a:rPr>
              <a:t>(6 des 10 plus grosses entreprises, en termes de chiffre d’affaires 2009, sont américaines)</a:t>
            </a:r>
          </a:p>
          <a:p>
            <a:pPr lvl="1" algn="just" eaLnBrk="1" hangingPunct="1">
              <a:spcBef>
                <a:spcPts val="600"/>
              </a:spcBef>
              <a:buFont typeface="Wingdings 3" pitchFamily="18" charset="2"/>
              <a:buChar char="}"/>
            </a:pPr>
            <a:r>
              <a:rPr lang="fr-FR" sz="2000" b="1" dirty="0" smtClean="0">
                <a:solidFill>
                  <a:srgbClr val="0070C0"/>
                </a:solidFill>
              </a:rPr>
              <a:t>Europe : 18% du marché mondial </a:t>
            </a:r>
            <a:endParaRPr lang="fr-FR" sz="2000" dirty="0" smtClean="0">
              <a:solidFill>
                <a:schemeClr val="bg2"/>
              </a:solidFill>
            </a:endParaRPr>
          </a:p>
          <a:p>
            <a:pPr lvl="1" algn="just" eaLnBrk="1" hangingPunct="1">
              <a:spcBef>
                <a:spcPts val="600"/>
              </a:spcBef>
            </a:pPr>
            <a:r>
              <a:rPr lang="fr-FR" sz="2000" b="1" dirty="0" smtClean="0">
                <a:solidFill>
                  <a:srgbClr val="0070C0"/>
                </a:solidFill>
              </a:rPr>
              <a:t>Asie/Pacifique : 5,5% du marché mondial </a:t>
            </a:r>
            <a:r>
              <a:rPr lang="fr-FR" sz="2000" dirty="0" smtClean="0">
                <a:solidFill>
                  <a:schemeClr val="bg2"/>
                </a:solidFill>
              </a:rPr>
              <a:t>(fort positionnement sur les </a:t>
            </a:r>
            <a:r>
              <a:rPr lang="fr-FR" sz="2000" dirty="0" err="1" smtClean="0">
                <a:solidFill>
                  <a:schemeClr val="bg2"/>
                </a:solidFill>
              </a:rPr>
              <a:t>biogénériques</a:t>
            </a:r>
            <a:r>
              <a:rPr lang="fr-FR" sz="2000" dirty="0" smtClean="0">
                <a:solidFill>
                  <a:schemeClr val="bg2"/>
                </a:solidFill>
              </a:rPr>
              <a:t>)</a:t>
            </a:r>
          </a:p>
          <a:p>
            <a:endParaRPr lang="fr-FR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07C7FD8-5410-4157-8576-57EDD4F6889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32F39B7-7525-418F-BD4E-A67DDE2C075C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Patent Box: Taux réduit ( 10%) de l’impôt sur les sociétés</a:t>
            </a:r>
            <a:r>
              <a:rPr lang="en-US" baseline="0" dirty="0" smtClean="0"/>
              <a:t> pour </a:t>
            </a:r>
            <a:r>
              <a:rPr lang="fr-FR" baseline="0" dirty="0" smtClean="0"/>
              <a:t>les revenus provenant de la propriété intellectuelle et des brevets à partir d’avril 2013.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9130C-B608-45CB-B26B-D906D2F140E9}" type="slidenum">
              <a:rPr lang="fr-FR" smtClean="0">
                <a:solidFill>
                  <a:prstClr val="black"/>
                </a:solidFill>
              </a:rPr>
              <a:pPr/>
              <a:t>23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50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Pladsholder til diasbille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01378" name="Pladsholder til no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01379" name="Pladsholder til dias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4E62E321-3998-3A43-87D7-065145E35096}" type="slidenum">
              <a:rPr lang="da-DK" sz="1200">
                <a:solidFill>
                  <a:srgbClr val="000000"/>
                </a:solidFill>
                <a:latin typeface="Arial" charset="0"/>
              </a:rPr>
              <a:pPr eaLnBrk="1" hangingPunct="1"/>
              <a:t>29</a:t>
            </a:fld>
            <a:endParaRPr lang="da-DK" sz="12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ABCFA-62AF-C84A-BA74-A0CA99E0ADD1}" type="slidenum">
              <a:rPr lang="fr-FR" smtClean="0">
                <a:solidFill>
                  <a:prstClr val="black"/>
                </a:solidFill>
              </a:rPr>
              <a:pPr/>
              <a:t>41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006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ABCFA-62AF-C84A-BA74-A0CA99E0ADD1}" type="slidenum">
              <a:rPr lang="fr-FR" smtClean="0">
                <a:solidFill>
                  <a:prstClr val="black"/>
                </a:solidFill>
              </a:rPr>
              <a:pPr/>
              <a:t>42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006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64415" y="685728"/>
            <a:ext cx="5529170" cy="3428634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 txBox="1">
            <a:spLocks noGrp="1" noChangeArrowheads="1"/>
          </p:cNvSpPr>
          <p:nvPr/>
        </p:nvSpPr>
        <p:spPr bwMode="auto">
          <a:xfrm>
            <a:off x="3885185" y="8684974"/>
            <a:ext cx="2972816" cy="459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83" tIns="45740" rIns="91483" bIns="45740" anchor="b"/>
          <a:lstStyle/>
          <a:p>
            <a:pPr algn="r" defTabSz="910182" fontAlgn="base">
              <a:spcBef>
                <a:spcPct val="0"/>
              </a:spcBef>
              <a:spcAft>
                <a:spcPct val="0"/>
              </a:spcAft>
            </a:pPr>
            <a:fld id="{30DAF224-CD60-456A-9788-8CFCFD93A7E1}" type="slidenum">
              <a:rPr lang="en-US" sz="1200">
                <a:solidFill>
                  <a:prstClr val="black"/>
                </a:solidFill>
                <a:latin typeface="Arial" pitchFamily="34" charset="0"/>
              </a:rPr>
              <a:pPr algn="r" defTabSz="910182"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 sz="12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7680" y="687189"/>
            <a:ext cx="5524273" cy="3427172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91475" tIns="45735" rIns="91475" bIns="45735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64415" y="685728"/>
            <a:ext cx="5529170" cy="3428634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9130C-B608-45CB-B26B-D906D2F140E9}" type="slidenum">
              <a:rPr lang="fr-FR" smtClean="0">
                <a:solidFill>
                  <a:prstClr val="black"/>
                </a:solidFill>
              </a:rPr>
              <a:pPr/>
              <a:t>56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0187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7B1ADE-696E-470D-87B1-5B0AFB9016D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58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E5D890-57C7-44C8-8B1F-BDB81E76E76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59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7B1ADE-696E-470D-87B1-5B0AFB9016D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60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6E50DF-163B-4616-BE57-20A9CFB9021F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61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4.xml"/><Relationship Id="rId4" Type="http://schemas.openxmlformats.org/officeDocument/2006/relationships/image" Target="../media/image12.jpeg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564908"/>
            <a:ext cx="7772400" cy="1362075"/>
          </a:xfrm>
          <a:prstGeom prst="rect">
            <a:avLst/>
          </a:prstGeo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fr-FR" dirty="0" smtClean="0"/>
              <a:t>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790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 anchor="ctr"/>
          <a:lstStyle>
            <a:lvl1pPr>
              <a:defRPr sz="2800" cap="all" baseline="0"/>
            </a:lvl1pPr>
          </a:lstStyle>
          <a:p>
            <a:r>
              <a:rPr lang="fr-FR" dirty="0" smtClean="0"/>
              <a:t>MODIFIEZ LE STYLE DU </a:t>
            </a:r>
            <a:r>
              <a:rPr lang="fr-FR" dirty="0" err="1" smtClean="0"/>
              <a:t>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3000" cap="all" baseline="0">
                <a:solidFill>
                  <a:srgbClr val="073081"/>
                </a:solidFill>
                <a:latin typeface="HelveticaNeue LT 57 Cn" pitchFamily="34" charset="0"/>
              </a:defRPr>
            </a:lvl1pPr>
            <a:lvl2pPr marL="742950" indent="-285750">
              <a:buClr>
                <a:srgbClr val="E75012"/>
              </a:buClr>
              <a:buSzPct val="70000"/>
              <a:buFont typeface="Wingdings" pitchFamily="2" charset="2"/>
              <a:buChar char="§"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buClr>
                <a:srgbClr val="E75012"/>
              </a:buClr>
              <a:buSzPct val="50000"/>
              <a:buFontTx/>
              <a:buBlip>
                <a:blip r:embed="rId2"/>
              </a:buBlip>
              <a:defRPr sz="2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None/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MODIFIEZ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  <a:endParaRPr lang="fr-FR" dirty="0" smtClean="0"/>
          </a:p>
          <a:p>
            <a:pPr lvl="4"/>
            <a:endParaRPr lang="fr-FR" dirty="0" smtClean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>
                    <a:lumMod val="65000"/>
                  </a:schemeClr>
                </a:solidFill>
                <a:latin typeface="HelveticaNeue LT 57 Cn" pitchFamily="34" charset="0"/>
              </a:defRPr>
            </a:lvl1pPr>
          </a:lstStyle>
          <a:p>
            <a:fld id="{90C3BFAB-B2FB-4120-9846-F1B3B7E18018}" type="datetime1">
              <a:rPr lang="fr-FR" smtClean="0"/>
              <a:pPr/>
              <a:t>27/06/2012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226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589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BF9962A1-44CB-4629-B37D-27762115B99D}" type="datetime1">
              <a:rPr lang="fr-FR" smtClean="0"/>
              <a:t>27/06/2012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308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3EAE906F-A204-4E21-B99F-B1FFAA09D019}" type="datetime1">
              <a:rPr lang="fr-FR" smtClean="0"/>
              <a:t>27/06/2012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0468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C2EB973C-167F-47A0-A616-B6F950A4C697}" type="datetime1">
              <a:rPr lang="fr-FR" smtClean="0"/>
              <a:t>27/06/2012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004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39DFA22F-0AF1-4BC8-A900-03DC6ED8A6A4}" type="datetime1">
              <a:rPr lang="fr-FR" smtClean="0"/>
              <a:t>27/06/2012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853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4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51920" y="2282829"/>
            <a:ext cx="5197624" cy="1146175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en-US" dirty="0"/>
          </a:p>
        </p:txBody>
      </p:sp>
      <p:sp>
        <p:nvSpPr>
          <p:cNvPr id="66048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851920" y="3573016"/>
            <a:ext cx="4515544" cy="139256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</a:defRPr>
            </a:lvl1pPr>
          </a:lstStyle>
          <a:p>
            <a:r>
              <a:rPr lang="fr-FR" dirty="0" smtClean="0"/>
              <a:t>Cliquez pour modifier le style des sous-titres du masque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694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835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05877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43052" y="1600204"/>
            <a:ext cx="35337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9227" y="1600204"/>
            <a:ext cx="35337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962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770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094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319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696286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77700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348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958013" y="274642"/>
            <a:ext cx="1804987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43052" y="274642"/>
            <a:ext cx="5262563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9634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564904"/>
            <a:ext cx="7772400" cy="1362075"/>
          </a:xfrm>
          <a:prstGeom prst="rect">
            <a:avLst/>
          </a:prstGeo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fr-FR" dirty="0" smtClean="0"/>
              <a:t>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91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 anchor="ctr"/>
          <a:lstStyle>
            <a:lvl1pPr>
              <a:defRPr sz="2800" cap="all" baseline="0"/>
            </a:lvl1pPr>
          </a:lstStyle>
          <a:p>
            <a:r>
              <a:rPr lang="fr-FR" dirty="0" smtClean="0"/>
              <a:t>MODIFIEZ LE STYLE DU </a:t>
            </a:r>
            <a:r>
              <a:rPr lang="fr-FR" dirty="0" err="1" smtClean="0"/>
              <a:t>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 cap="all" baseline="0">
                <a:solidFill>
                  <a:srgbClr val="073081"/>
                </a:solidFill>
              </a:defRPr>
            </a:lvl1pPr>
            <a:lvl2pPr marL="742950" indent="-285750">
              <a:buClr>
                <a:srgbClr val="E75012"/>
              </a:buClr>
              <a:buSzPct val="70000"/>
              <a:buFont typeface="Wingdings" pitchFamily="2" charset="2"/>
              <a:buChar char="§"/>
              <a:defRPr sz="2200">
                <a:solidFill>
                  <a:schemeClr val="bg1">
                    <a:lumMod val="65000"/>
                  </a:schemeClr>
                </a:solidFill>
              </a:defRPr>
            </a:lvl2pPr>
            <a:lvl3pPr marL="1143000" indent="-228600">
              <a:buClr>
                <a:srgbClr val="E75012"/>
              </a:buClr>
              <a:buSzPct val="50000"/>
              <a:buFontTx/>
              <a:buBlip>
                <a:blip r:embed="rId2"/>
              </a:buBlip>
              <a:defRPr sz="2000">
                <a:solidFill>
                  <a:schemeClr val="bg1">
                    <a:lumMod val="65000"/>
                  </a:schemeClr>
                </a:solidFill>
              </a:defRPr>
            </a:lvl3pPr>
            <a:lvl4pPr marL="1600200" indent="-22860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Char char="•"/>
              <a:defRPr sz="1800">
                <a:solidFill>
                  <a:schemeClr val="bg1">
                    <a:lumMod val="65000"/>
                  </a:schemeClr>
                </a:solidFill>
              </a:defRPr>
            </a:lvl4pPr>
            <a:lvl5pPr marL="2057400" indent="-22860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Char char="•"/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MODIFIEZ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>
                    <a:lumMod val="65000"/>
                  </a:schemeClr>
                </a:solidFill>
                <a:latin typeface="HelveticaNeue LT 57 Cn" pitchFamily="34" charset="0"/>
              </a:defRPr>
            </a:lvl1pPr>
          </a:lstStyle>
          <a:p>
            <a:fld id="{90C3BFAB-B2FB-4120-9846-F1B3B7E18018}" type="datetime1">
              <a:rPr lang="fr-FR" smtClean="0">
                <a:solidFill>
                  <a:prstClr val="white">
                    <a:lumMod val="65000"/>
                  </a:prstClr>
                </a:solidFill>
              </a:rPr>
              <a:pPr/>
              <a:t>27/06/2012</a:t>
            </a:fld>
            <a:endParaRPr lang="fr-FR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1097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296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9962A1-44CB-4629-B37D-27762115B99D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624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AE906F-A204-4E21-B99F-B1FFAA09D019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047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B973C-167F-47A0-A616-B6F950A4C697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456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DFA22F-0AF1-4BC8-A900-03DC6ED8A6A4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488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2123723" y="6453188"/>
            <a:ext cx="5256388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  <a:p>
            <a:pPr>
              <a:defRPr/>
            </a:pPr>
            <a:r>
              <a:rPr lang="fr-FR">
                <a:solidFill>
                  <a:prstClr val="black"/>
                </a:solidFill>
              </a:rPr>
              <a:t>www.develop-conseil.com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4ED54-B6DA-4F38-BE0B-7D8A219D36BF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617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564904"/>
            <a:ext cx="7772400" cy="1362075"/>
          </a:xfrm>
          <a:prstGeom prst="rect">
            <a:avLst/>
          </a:prstGeo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fr-FR" dirty="0" smtClean="0"/>
              <a:t>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901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 anchor="ctr"/>
          <a:lstStyle>
            <a:lvl1pPr>
              <a:defRPr sz="2800" cap="all" baseline="0"/>
            </a:lvl1pPr>
          </a:lstStyle>
          <a:p>
            <a:r>
              <a:rPr lang="fr-FR" dirty="0" smtClean="0"/>
              <a:t>MODIFIEZ LE STYLE DU </a:t>
            </a:r>
            <a:r>
              <a:rPr lang="fr-FR" dirty="0" err="1" smtClean="0"/>
              <a:t>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 cap="all" baseline="0">
                <a:solidFill>
                  <a:srgbClr val="073081"/>
                </a:solidFill>
              </a:defRPr>
            </a:lvl1pPr>
            <a:lvl2pPr marL="742950" indent="-285750">
              <a:buClr>
                <a:srgbClr val="E75012"/>
              </a:buClr>
              <a:buSzPct val="70000"/>
              <a:buFont typeface="Wingdings" pitchFamily="2" charset="2"/>
              <a:buChar char="§"/>
              <a:defRPr sz="2200">
                <a:solidFill>
                  <a:schemeClr val="bg1">
                    <a:lumMod val="65000"/>
                  </a:schemeClr>
                </a:solidFill>
              </a:defRPr>
            </a:lvl2pPr>
            <a:lvl3pPr marL="1143000" indent="-228600">
              <a:buClr>
                <a:srgbClr val="E75012"/>
              </a:buClr>
              <a:buSzPct val="50000"/>
              <a:buFontTx/>
              <a:buBlip>
                <a:blip r:embed="rId2"/>
              </a:buBlip>
              <a:defRPr sz="2000">
                <a:solidFill>
                  <a:schemeClr val="bg1">
                    <a:lumMod val="65000"/>
                  </a:schemeClr>
                </a:solidFill>
              </a:defRPr>
            </a:lvl3pPr>
            <a:lvl4pPr marL="1600200" indent="-22860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Char char="•"/>
              <a:defRPr sz="1800">
                <a:solidFill>
                  <a:schemeClr val="bg1">
                    <a:lumMod val="65000"/>
                  </a:schemeClr>
                </a:solidFill>
              </a:defRPr>
            </a:lvl4pPr>
            <a:lvl5pPr marL="2057400" indent="-22860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Char char="•"/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MODIFIEZ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>
                    <a:lumMod val="65000"/>
                  </a:schemeClr>
                </a:solidFill>
                <a:latin typeface="HelveticaNeue LT 57 Cn" pitchFamily="34" charset="0"/>
              </a:defRPr>
            </a:lvl1pPr>
          </a:lstStyle>
          <a:p>
            <a:fld id="{90C3BFAB-B2FB-4120-9846-F1B3B7E18018}" type="datetime1">
              <a:rPr lang="fr-FR" smtClean="0">
                <a:solidFill>
                  <a:prstClr val="white">
                    <a:lumMod val="65000"/>
                  </a:prstClr>
                </a:solidFill>
              </a:rPr>
              <a:pPr/>
              <a:t>27/06/2012</a:t>
            </a:fld>
            <a:endParaRPr lang="fr-FR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388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8606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9962A1-44CB-4629-B37D-27762115B99D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34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AE906F-A204-4E21-B99F-B1FFAA09D019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719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B973C-167F-47A0-A616-B6F950A4C697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1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DFA22F-0AF1-4BC8-A900-03DC6ED8A6A4}" type="datetime1">
              <a:rPr lang="fr-FR" smtClean="0">
                <a:solidFill>
                  <a:prstClr val="black"/>
                </a:solidFill>
              </a:rPr>
              <a:pPr/>
              <a:t>27/06/2012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819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2123723" y="6453188"/>
            <a:ext cx="5256388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  <a:p>
            <a:pPr>
              <a:defRPr/>
            </a:pPr>
            <a:r>
              <a:rPr lang="fr-FR">
                <a:solidFill>
                  <a:prstClr val="black"/>
                </a:solidFill>
              </a:rPr>
              <a:t>www.develop-conseil.com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4ED54-B6DA-4F38-BE0B-7D8A219D36BF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8058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2590800" y="4343400"/>
            <a:ext cx="6400800" cy="685800"/>
          </a:xfrm>
          <a:prstGeom prst="rect">
            <a:avLst/>
          </a:prstGeom>
        </p:spPr>
        <p:txBody>
          <a:bodyPr/>
          <a:lstStyle>
            <a:lvl1pPr algn="r">
              <a:buNone/>
              <a:defRPr b="1">
                <a:solidFill>
                  <a:schemeClr val="bg1">
                    <a:lumMod val="95000"/>
                  </a:schemeClr>
                </a:solidFill>
                <a:latin typeface="Calibri" pitchFamily="34" charset="0"/>
              </a:defRPr>
            </a:lvl1pPr>
            <a:lvl2pPr>
              <a:buNone/>
              <a:defRPr b="1">
                <a:solidFill>
                  <a:schemeClr val="bg1">
                    <a:lumMod val="95000"/>
                  </a:schemeClr>
                </a:solidFill>
              </a:defRPr>
            </a:lvl2pPr>
            <a:lvl3pPr>
              <a:buNone/>
              <a:defRPr b="1">
                <a:solidFill>
                  <a:schemeClr val="bg1">
                    <a:lumMod val="95000"/>
                  </a:schemeClr>
                </a:solidFill>
              </a:defRPr>
            </a:lvl3pPr>
            <a:lvl4pPr>
              <a:buNone/>
              <a:defRPr b="1">
                <a:solidFill>
                  <a:schemeClr val="bg1">
                    <a:lumMod val="95000"/>
                  </a:schemeClr>
                </a:solidFill>
              </a:defRPr>
            </a:lvl4pPr>
            <a:lvl5pPr>
              <a:buNone/>
              <a:defRPr b="1"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1"/>
          </p:nvPr>
        </p:nvSpPr>
        <p:spPr>
          <a:xfrm>
            <a:off x="2590800" y="4990011"/>
            <a:ext cx="6400800" cy="533400"/>
          </a:xfrm>
          <a:prstGeom prst="rect">
            <a:avLst/>
          </a:prstGeom>
        </p:spPr>
        <p:txBody>
          <a:bodyPr/>
          <a:lstStyle>
            <a:lvl1pPr algn="r">
              <a:buNone/>
              <a:defRPr sz="2800">
                <a:solidFill>
                  <a:schemeClr val="bg1">
                    <a:lumMod val="95000"/>
                  </a:schemeClr>
                </a:solidFill>
                <a:latin typeface="Calibri" pitchFamily="34" charset="0"/>
              </a:defRPr>
            </a:lvl1pPr>
            <a:lvl2pPr algn="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 algn="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 algn="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 algn="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2"/>
          </p:nvPr>
        </p:nvSpPr>
        <p:spPr>
          <a:xfrm>
            <a:off x="4939939" y="6032863"/>
            <a:ext cx="4038600" cy="304800"/>
          </a:xfrm>
          <a:prstGeom prst="rect">
            <a:avLst/>
          </a:prstGeom>
        </p:spPr>
        <p:txBody>
          <a:bodyPr/>
          <a:lstStyle>
            <a:lvl1pPr algn="r">
              <a:buNone/>
              <a:defRPr sz="2000">
                <a:latin typeface="Calibri" pitchFamily="34" charset="0"/>
              </a:defRPr>
            </a:lvl1pPr>
            <a:lvl2pPr algn="r">
              <a:buNone/>
              <a:defRPr sz="2000"/>
            </a:lvl2pPr>
            <a:lvl3pPr algn="r">
              <a:buNone/>
              <a:defRPr sz="2000"/>
            </a:lvl3pPr>
            <a:lvl4pPr algn="r">
              <a:buNone/>
              <a:defRPr sz="2000"/>
            </a:lvl4pPr>
            <a:lvl5pPr algn="r">
              <a:buNone/>
              <a:defRPr sz="2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94037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Subtitle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 marL="355600" indent="-355600">
              <a:buSzPct val="130000"/>
              <a:tabLst>
                <a:tab pos="355600" algn="l"/>
              </a:tabLst>
              <a:defRPr/>
            </a:lvl2pPr>
            <a:lvl3pPr marL="723900" indent="-368300" defTabSz="723900">
              <a:tabLst>
                <a:tab pos="723900" algn="l"/>
              </a:tabLst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9526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Subtitle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3" y="1600206"/>
            <a:ext cx="4038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01196" y="785948"/>
            <a:ext cx="8342811" cy="381000"/>
          </a:xfrm>
        </p:spPr>
        <p:txBody>
          <a:bodyPr>
            <a:noAutofit/>
          </a:bodyPr>
          <a:lstStyle>
            <a:lvl1pPr>
              <a:buNone/>
              <a:defRPr sz="20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5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EA92C4F-0996-46C1-A045-14698DDA08B1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5633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Subtitle-Two Content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4" cy="639762"/>
          </a:xfrm>
        </p:spPr>
        <p:txBody>
          <a:bodyPr anchor="b"/>
          <a:lstStyle>
            <a:lvl1pPr marL="0" indent="0" algn="ctr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4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01196" y="785948"/>
            <a:ext cx="8342811" cy="381000"/>
          </a:xfrm>
        </p:spPr>
        <p:txBody>
          <a:bodyPr>
            <a:noAutofit/>
          </a:bodyPr>
          <a:lstStyle>
            <a:lvl1pPr>
              <a:buNone/>
              <a:defRPr sz="20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4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5B78929-31DA-48ED-91AA-A03161367A88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089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01196" y="785948"/>
            <a:ext cx="8342811" cy="381000"/>
          </a:xfrm>
        </p:spPr>
        <p:txBody>
          <a:bodyPr>
            <a:noAutofit/>
          </a:bodyPr>
          <a:lstStyle>
            <a:lvl1pPr>
              <a:buNone/>
              <a:defRPr sz="20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DA275C6-51A7-417F-888D-1E2194DF45EF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8583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34D83FB-E97D-4802-8582-3C0004A911B4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21481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/>
          <p:nvPr userDrawn="1"/>
        </p:nvSpPr>
        <p:spPr>
          <a:xfrm>
            <a:off x="407446" y="4622800"/>
            <a:ext cx="304849" cy="3048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5" y="4406913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907647A-705E-4EB2-B58C-4F9A826E8A4D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4088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60"/>
            <a:ext cx="5340350" cy="585311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D65934-17A1-4D47-AE03-88C31DA2701C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345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BD29916-3B5D-4FF7-8420-55699BC4F095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9334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020BE6-2B1D-423C-B48C-6D09DF3E5131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9715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3" y="27464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794367" y="6491296"/>
            <a:ext cx="396303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fr-FR" dirty="0">
                <a:solidFill>
                  <a:prstClr val="black"/>
                </a:solidFill>
              </a:rPr>
              <a:t>Septembre 2011© 2000-2011 Vivalis — Tous droits </a:t>
            </a:r>
            <a:r>
              <a:rPr lang="fr-FR" dirty="0" err="1">
                <a:solidFill>
                  <a:prstClr val="black"/>
                </a:solidFill>
              </a:rPr>
              <a:t>reservés</a:t>
            </a:r>
            <a:r>
              <a:rPr lang="fr-FR" dirty="0">
                <a:solidFill>
                  <a:prstClr val="black"/>
                </a:solidFill>
              </a:rPr>
              <a:t> — CONFIDENTIEL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228636" y="6524625"/>
            <a:ext cx="533486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0FE08D8-9F3F-45E4-A3F4-D01222598582}" type="slidenum">
              <a:rPr lang="en-US">
                <a:solidFill>
                  <a:prstClr val="black"/>
                </a:solidFill>
              </a:rPr>
              <a:pPr>
                <a:defRPr/>
              </a:pPr>
              <a:t>‹N°›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52700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0406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 userDrawn="1"/>
        </p:nvSpPr>
        <p:spPr>
          <a:xfrm>
            <a:off x="381062" y="381000"/>
            <a:ext cx="381061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354073"/>
      </p:ext>
    </p:extLst>
  </p:cSld>
  <p:clrMapOvr>
    <a:masterClrMapping/>
  </p:clrMapOvr>
  <p:hf sldNum="0"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5600" y="144000"/>
            <a:ext cx="7291756" cy="1143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lang="en-US" sz="3600" b="1" kern="1200" noProof="0" dirty="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US" noProof="0" dirty="0" err="1" smtClean="0"/>
              <a:t>Cliquez</a:t>
            </a:r>
            <a:r>
              <a:rPr lang="en-US" noProof="0" dirty="0" smtClean="0"/>
              <a:t> pour modifier le style du </a:t>
            </a:r>
            <a:r>
              <a:rPr lang="en-US" noProof="0" dirty="0" err="1" smtClean="0"/>
              <a:t>titre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093432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 INTERM.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81000" y="4449600"/>
            <a:ext cx="8229600" cy="11952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0544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046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1663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33948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31995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65604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6073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45696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8352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6529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88512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10579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5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47468-F0D8-3440-ADF3-C598D05FBE5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F8C75-1918-B74B-93C3-D816E2435095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5505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C2860-E6A0-A148-8EF4-671C64B4F44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8FB60-BF71-0B49-81AA-B8434D8CDDF1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46671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3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207D9-AA92-C746-994A-F87FE88190A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FD10F-71FC-104D-AD31-0374ECEFA63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6227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2133D-63A6-C145-8A78-6AA814B0D5E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A2727-761C-AB46-9193-04F2DBC5B994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2290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1A9B3-E81A-F24F-A66E-23DB2ABC0CE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B10B0-A5CD-9B49-BDB1-99BB9BB4AD3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70822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19765-4520-6347-ADC2-F11C4EEE700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78FC3-8346-1E4F-93D4-FE14FD37A150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7890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86407-2111-3A45-BBE9-C41B447DF84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980D2-0EF8-D341-B6B3-A2948CE9317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1178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8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E38BD-7AD3-FF42-A9D3-97A05D20527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A9C80-8608-3D4D-82EF-BF1B4A8010BD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59934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3C33A-1DA8-084F-8342-BA2CDF8BDF8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5827-D534-054E-A1F9-878FB765FF5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9297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0A67D-FCA7-F84A-8DC1-1FE09C38CEF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7B5E6-EA29-9845-9F36-D173F3454FF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75535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6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6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53E06-7670-9145-8959-01BCEB7FAA9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39799-E16F-8041-AA5F-976DD26B9886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60902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57"/>
            <a:ext cx="7772400" cy="1470025"/>
          </a:xfrm>
        </p:spPr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B9D0B3EB-5EE9-914C-9F05-71850B9F907A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3F726F7D-0EFD-364E-9FFA-677F20337246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2507591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B8C62631-340B-9242-85BA-377370DEE165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C778EDC5-8FD9-804C-B64A-8C07E8B2C78F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6746024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3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7877BFFE-279F-DC46-95AC-6D766A3FC1B7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4483C15F-D2E4-8C4E-884B-1B60AB1D47AD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0734727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55509DEE-2FAE-CD49-85D1-B425EE76D1F3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59A25420-5997-3F48-86E9-F5178530A387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1892122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D88686DE-903B-034B-B980-8E316210A344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8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AD7DCFE3-7070-A545-94CA-0F692A54A814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562310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968C82B7-B10A-9E48-8F11-13A59D4E958B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4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85073F2F-1669-D54E-9B9E-03AF978FA6DF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4819710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473C8176-8C2D-1641-80A9-B6E076288F7B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3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8F6B82E3-0845-6944-9C90-99DEA7C8E093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2001552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1" y="27308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40734683-C71C-7044-B201-49B3F5D3CE5F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4FA16A69-07EF-FA4E-8CC8-66F0501562F8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3088949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a-DK" noProof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9BDA9734-A14D-FD4B-AC26-FB6EF10CCF1E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7EB80B66-4157-7240-B674-4448E0D7BE18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900472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1E5BF7B2-F28A-914A-9AD2-9D4FDC51F077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CB062B84-5A3B-2245-90F0-CB135B1D81B6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3162459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70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70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7E24057F-CFF0-604A-9A49-34B14FE6FC45}" type="datetime1">
              <a:rPr lang="da-DK"/>
              <a:pPr>
                <a:defRPr/>
              </a:pPr>
              <a:t>27-06-2012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FE11050C-955C-F048-930B-AF2B88871673}" type="slidenum">
              <a:rPr lang="da-DK"/>
              <a:pPr>
                <a:defRPr/>
              </a:pPr>
              <a:t>‹N°›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8768798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E4DC9-2F6D-4D47-8721-948B19E184B6}" type="datetime1">
              <a:rPr lang="fr-FR" smtClean="0">
                <a:solidFill>
                  <a:srgbClr val="FFFFFF"/>
                </a:solidFill>
              </a:rPr>
              <a:pPr>
                <a:defRPr/>
              </a:pPr>
              <a:t>27/06/2012</a:t>
            </a:fld>
            <a:endParaRPr lang="fr-FR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1565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10" y="277833"/>
            <a:ext cx="8240713" cy="58769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46CEE-BE56-0A46-8894-790E990AC2A5}" type="datetime1">
              <a:rPr lang="fr-FR" smtClean="0">
                <a:solidFill>
                  <a:srgbClr val="FFFFFF"/>
                </a:solidFill>
              </a:rPr>
              <a:pPr>
                <a:defRPr/>
              </a:pPr>
              <a:t>27/06/2012</a:t>
            </a:fld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2850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90122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7813"/>
            <a:ext cx="8240713" cy="58769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60350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050A7-097E-8445-A0F1-98B341BE1F4C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5182E-797E-A640-9C32-68E9273E8E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85584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A0586-ED4C-414B-9224-EA185AC3EFA0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FB4D2-F479-0A4A-9469-F13E4C94FD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51270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8B89C-C001-2049-A372-5AA2317C64A2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B6089-7690-314E-AA75-BAB241A18A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41815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F9CB0-8E07-B440-AB90-A3B409EA86B3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14665-6589-6E4F-8CB0-874998A760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46972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1DDEE-DFD8-E846-B2BC-E4F00300509C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99024-6898-EB4E-9EB9-6BBA274CAF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0120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8098A-BB57-4446-B39A-343EF313225F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BB52A-2914-6A44-9BBF-C17A86EC64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29014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E2553-501C-BE4E-B8BB-61636A9D6E02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7A489-ED97-8B49-91D0-9FC0549508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65578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AA28D-AF97-1C46-8C59-CD56E930526A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FE456-0322-DC47-AC16-E9C6682BA3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0676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3E315-3ED1-3944-B495-99BC3DFE23C5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1D081-22EA-C144-8EBC-50F0F4F717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41890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1DBB8-F660-7746-AE74-4957BF2F3EF9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7E18B-5E06-D247-9468-50841B3F16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589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2760B-0E56-B94B-BFB0-CC7B15D1B504}" type="datetime1">
              <a:rPr lang="fr-FR"/>
              <a:pPr>
                <a:defRPr/>
              </a:pPr>
              <a:t>27/06/2012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60072-1347-6D49-8362-87EF17569E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8474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new geno base ligne_GB_RV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981" y="1"/>
            <a:ext cx="2274277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xels c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97614"/>
            <a:ext cx="844061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Sans titre-1 copi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957038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404089" y="6364289"/>
            <a:ext cx="184644" cy="276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200" b="1" smtClean="0">
                <a:solidFill>
                  <a:srgbClr val="333399"/>
                </a:solidFill>
              </a:rPr>
              <a:t> 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3CF40BF1-538A-714F-AAD9-291B7CB40F1F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2"/>
          </p:nvPr>
        </p:nvSpPr>
        <p:spPr>
          <a:xfrm>
            <a:off x="457201" y="6245225"/>
            <a:ext cx="5965581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233289641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29" tIns="45715" rIns="91429" bIns="45715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lIns="91429" tIns="45715" rIns="91429" bIns="45715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5692E04E-81D2-3947-BE33-429BEF93E657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334681346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1362075"/>
          </a:xfrm>
          <a:prstGeom prst="rect">
            <a:avLst/>
          </a:prstGeom>
        </p:spPr>
        <p:txBody>
          <a:bodyPr lIns="91429" tIns="45715" rIns="91429" bIns="45715"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35" y="2906715"/>
            <a:ext cx="7772400" cy="1500187"/>
          </a:xfrm>
          <a:prstGeom prst="rect">
            <a:avLst/>
          </a:prstGeom>
        </p:spPr>
        <p:txBody>
          <a:bodyPr lIns="91429" tIns="45715" rIns="91429" bIns="45715" anchor="b"/>
          <a:lstStyle>
            <a:lvl1pPr marL="0" indent="0">
              <a:buNone/>
              <a:defRPr sz="2000"/>
            </a:lvl1pPr>
            <a:lvl2pPr marL="457144" indent="0">
              <a:buNone/>
              <a:defRPr sz="1800"/>
            </a:lvl2pPr>
            <a:lvl3pPr marL="914287" indent="0">
              <a:buNone/>
              <a:defRPr sz="1600"/>
            </a:lvl3pPr>
            <a:lvl4pPr marL="1371431" indent="0">
              <a:buNone/>
              <a:defRPr sz="1400"/>
            </a:lvl4pPr>
            <a:lvl5pPr marL="1828574" indent="0">
              <a:buNone/>
              <a:defRPr sz="1400"/>
            </a:lvl5pPr>
            <a:lvl6pPr marL="2285718" indent="0">
              <a:buNone/>
              <a:defRPr sz="1400"/>
            </a:lvl6pPr>
            <a:lvl7pPr marL="2742861" indent="0">
              <a:buNone/>
              <a:defRPr sz="1400"/>
            </a:lvl7pPr>
            <a:lvl8pPr marL="3200005" indent="0">
              <a:buNone/>
              <a:defRPr sz="1400"/>
            </a:lvl8pPr>
            <a:lvl9pPr marL="3657148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58345C30-FE94-9A43-AA63-6E333D2AE2D0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134037617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29" tIns="45715" rIns="91429" bIns="45715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44462" cy="4525963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2339" y="1600202"/>
            <a:ext cx="4044462" cy="4525963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7CF30288-CD52-0B4C-8428-6EC9DB65F6D7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326622562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  <a:prstGeom prst="rect">
            <a:avLst/>
          </a:prstGeom>
        </p:spPr>
        <p:txBody>
          <a:bodyPr lIns="91429" tIns="45715" rIns="91429" bIns="45715" anchor="b"/>
          <a:lstStyle>
            <a:lvl1pPr marL="0" indent="0">
              <a:buNone/>
              <a:defRPr sz="2400" b="1"/>
            </a:lvl1pPr>
            <a:lvl2pPr marL="457144" indent="0">
              <a:buNone/>
              <a:defRPr sz="2000" b="1"/>
            </a:lvl2pPr>
            <a:lvl3pPr marL="914287" indent="0">
              <a:buNone/>
              <a:defRPr sz="1800" b="1"/>
            </a:lvl3pPr>
            <a:lvl4pPr marL="1371431" indent="0">
              <a:buNone/>
              <a:defRPr sz="1600" b="1"/>
            </a:lvl4pPr>
            <a:lvl5pPr marL="1828574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1" indent="0">
              <a:buNone/>
              <a:defRPr sz="1600" b="1"/>
            </a:lvl7pPr>
            <a:lvl8pPr marL="3200005" indent="0">
              <a:buNone/>
              <a:defRPr sz="1600" b="1"/>
            </a:lvl8pPr>
            <a:lvl9pPr marL="36571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  <a:prstGeom prst="rect">
            <a:avLst/>
          </a:prstGeom>
        </p:spPr>
        <p:txBody>
          <a:bodyPr lIns="91429" tIns="45715" rIns="91429" bIns="45715" anchor="b"/>
          <a:lstStyle>
            <a:lvl1pPr marL="0" indent="0">
              <a:buNone/>
              <a:defRPr sz="2400" b="1"/>
            </a:lvl1pPr>
            <a:lvl2pPr marL="457144" indent="0">
              <a:buNone/>
              <a:defRPr sz="2000" b="1"/>
            </a:lvl2pPr>
            <a:lvl3pPr marL="914287" indent="0">
              <a:buNone/>
              <a:defRPr sz="1800" b="1"/>
            </a:lvl3pPr>
            <a:lvl4pPr marL="1371431" indent="0">
              <a:buNone/>
              <a:defRPr sz="1600" b="1"/>
            </a:lvl4pPr>
            <a:lvl5pPr marL="1828574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1" indent="0">
              <a:buNone/>
              <a:defRPr sz="1600" b="1"/>
            </a:lvl7pPr>
            <a:lvl8pPr marL="3200005" indent="0">
              <a:buNone/>
              <a:defRPr sz="1600" b="1"/>
            </a:lvl8pPr>
            <a:lvl9pPr marL="36571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CD9BCD01-21BC-6841-AED7-C0185F75BD49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9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7647760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29" tIns="45715" rIns="91429" bIns="45715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057723A1-EA23-BF4F-8D48-9D5E5987F9C9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371702683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839E6FE8-F8C4-7847-86A9-AA0BC9DB4739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261231289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  <a:prstGeom prst="rect">
            <a:avLst/>
          </a:prstGeom>
        </p:spPr>
        <p:txBody>
          <a:bodyPr lIns="91429" tIns="45715" rIns="91429" bIns="45715"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538" y="273052"/>
            <a:ext cx="5111262" cy="5853113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435" cy="4691063"/>
          </a:xfrm>
          <a:prstGeom prst="rect">
            <a:avLst/>
          </a:prstGeom>
        </p:spPr>
        <p:txBody>
          <a:bodyPr lIns="91429" tIns="45715" rIns="91429" bIns="45715"/>
          <a:lstStyle>
            <a:lvl1pPr marL="0" indent="0">
              <a:buNone/>
              <a:defRPr sz="1400"/>
            </a:lvl1pPr>
            <a:lvl2pPr marL="457144" indent="0">
              <a:buNone/>
              <a:defRPr sz="1200"/>
            </a:lvl2pPr>
            <a:lvl3pPr marL="914287" indent="0">
              <a:buNone/>
              <a:defRPr sz="1000"/>
            </a:lvl3pPr>
            <a:lvl4pPr marL="1371431" indent="0">
              <a:buNone/>
              <a:defRPr sz="900"/>
            </a:lvl4pPr>
            <a:lvl5pPr marL="1828574" indent="0">
              <a:buNone/>
              <a:defRPr sz="900"/>
            </a:lvl5pPr>
            <a:lvl6pPr marL="2285718" indent="0">
              <a:buNone/>
              <a:defRPr sz="900"/>
            </a:lvl6pPr>
            <a:lvl7pPr marL="2742861" indent="0">
              <a:buNone/>
              <a:defRPr sz="900"/>
            </a:lvl7pPr>
            <a:lvl8pPr marL="3200005" indent="0">
              <a:buNone/>
              <a:defRPr sz="900"/>
            </a:lvl8pPr>
            <a:lvl9pPr marL="36571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3B49EA88-E895-9A4E-B659-C901954E9792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155436205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  <a:prstGeom prst="rect">
            <a:avLst/>
          </a:prstGeom>
        </p:spPr>
        <p:txBody>
          <a:bodyPr lIns="91429" tIns="45715" rIns="91429" bIns="45715"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  <a:prstGeom prst="rect">
            <a:avLst/>
          </a:prstGeom>
        </p:spPr>
        <p:txBody>
          <a:bodyPr lIns="91429" tIns="45715" rIns="91429" bIns="45715"/>
          <a:lstStyle>
            <a:lvl1pPr marL="0" indent="0">
              <a:buNone/>
              <a:defRPr sz="3200"/>
            </a:lvl1pPr>
            <a:lvl2pPr marL="457144" indent="0">
              <a:buNone/>
              <a:defRPr sz="2800"/>
            </a:lvl2pPr>
            <a:lvl3pPr marL="914287" indent="0">
              <a:buNone/>
              <a:defRPr sz="2400"/>
            </a:lvl3pPr>
            <a:lvl4pPr marL="1371431" indent="0">
              <a:buNone/>
              <a:defRPr sz="2000"/>
            </a:lvl4pPr>
            <a:lvl5pPr marL="1828574" indent="0">
              <a:buNone/>
              <a:defRPr sz="2000"/>
            </a:lvl5pPr>
            <a:lvl6pPr marL="2285718" indent="0">
              <a:buNone/>
              <a:defRPr sz="2000"/>
            </a:lvl6pPr>
            <a:lvl7pPr marL="2742861" indent="0">
              <a:buNone/>
              <a:defRPr sz="2000"/>
            </a:lvl7pPr>
            <a:lvl8pPr marL="3200005" indent="0">
              <a:buNone/>
              <a:defRPr sz="2000"/>
            </a:lvl8pPr>
            <a:lvl9pPr marL="3657148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  <a:prstGeom prst="rect">
            <a:avLst/>
          </a:prstGeom>
        </p:spPr>
        <p:txBody>
          <a:bodyPr lIns="91429" tIns="45715" rIns="91429" bIns="45715"/>
          <a:lstStyle>
            <a:lvl1pPr marL="0" indent="0">
              <a:buNone/>
              <a:defRPr sz="1400"/>
            </a:lvl1pPr>
            <a:lvl2pPr marL="457144" indent="0">
              <a:buNone/>
              <a:defRPr sz="1200"/>
            </a:lvl2pPr>
            <a:lvl3pPr marL="914287" indent="0">
              <a:buNone/>
              <a:defRPr sz="1000"/>
            </a:lvl3pPr>
            <a:lvl4pPr marL="1371431" indent="0">
              <a:buNone/>
              <a:defRPr sz="900"/>
            </a:lvl4pPr>
            <a:lvl5pPr marL="1828574" indent="0">
              <a:buNone/>
              <a:defRPr sz="900"/>
            </a:lvl5pPr>
            <a:lvl6pPr marL="2285718" indent="0">
              <a:buNone/>
              <a:defRPr sz="900"/>
            </a:lvl6pPr>
            <a:lvl7pPr marL="2742861" indent="0">
              <a:buNone/>
              <a:defRPr sz="900"/>
            </a:lvl7pPr>
            <a:lvl8pPr marL="3200005" indent="0">
              <a:buNone/>
              <a:defRPr sz="900"/>
            </a:lvl8pPr>
            <a:lvl9pPr marL="36571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7B72780C-EC7A-4B4C-8D5E-AF1B0A94989D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102304581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29" tIns="45715" rIns="91429" bIns="45715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 lIns="91429" tIns="45715" rIns="91429" bIns="45715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0666833A-8BC4-F347-AA61-1433CAE1A077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307034223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 lIns="91429" tIns="45715" rIns="91429" bIns="45715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31523" cy="5851525"/>
          </a:xfrm>
          <a:prstGeom prst="rect">
            <a:avLst/>
          </a:prstGeom>
        </p:spPr>
        <p:txBody>
          <a:bodyPr vert="eaVert" lIns="91429" tIns="45715" rIns="91429" bIns="45715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8194ADD6-6EAB-0447-A356-ECE3DF7E9567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406392324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29" tIns="45715" rIns="91429" bIns="45715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lIns="91429" tIns="45715" rIns="91429" bIns="45715"/>
          <a:lstStyle/>
          <a:p>
            <a:pPr lvl="0"/>
            <a:endParaRPr lang="fr-FR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46E8312E-C787-D34D-B772-8D6D40E47F4F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344343710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40"/>
            <a:ext cx="8229600" cy="5851525"/>
          </a:xfrm>
          <a:prstGeom prst="rect">
            <a:avLst/>
          </a:prstGeom>
        </p:spPr>
        <p:txBody>
          <a:bodyPr lIns="91429" tIns="45715" rIns="91429" bIns="45715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333399"/>
                </a:solidFill>
              </a:rPr>
              <a:t>  </a:t>
            </a:r>
            <a:fld id="{BA607232-CA25-BA4D-B647-7BAEB70945BC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pPr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151850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10" Type="http://schemas.openxmlformats.org/officeDocument/2006/relationships/image" Target="../media/image6.jpg"/><Relationship Id="rId4" Type="http://schemas.openxmlformats.org/officeDocument/2006/relationships/slideLayout" Target="../slideLayouts/slideLayout22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30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8.jpeg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4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4" Type="http://schemas.openxmlformats.org/officeDocument/2006/relationships/image" Target="../media/image9.jpe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9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17" Type="http://schemas.openxmlformats.org/officeDocument/2006/relationships/image" Target="../media/image12.jpeg"/><Relationship Id="rId2" Type="http://schemas.openxmlformats.org/officeDocument/2006/relationships/slideLayout" Target="../slideLayouts/slideLayout99.xml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5" Type="http://schemas.openxmlformats.org/officeDocument/2006/relationships/image" Target="../media/image10.jpeg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theme" Target="../theme/theme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elveticaNeue LT 57 Cn" pitchFamily="34" charset="0"/>
              </a:defRPr>
            </a:lvl1pPr>
          </a:lstStyle>
          <a:p>
            <a:fld id="{DF65DAD7-5F4A-401B-AD7F-600312F686B3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2646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49" r:id="rId3"/>
    <p:sldLayoutId id="2147483652" r:id="rId4"/>
    <p:sldLayoutId id="2147483653" r:id="rId5"/>
    <p:sldLayoutId id="2147483656" r:id="rId6"/>
    <p:sldLayoutId id="2147483657" r:id="rId7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spcBef>
          <a:spcPct val="0"/>
        </a:spcBef>
        <a:buNone/>
        <a:defRPr sz="2100" kern="1200">
          <a:solidFill>
            <a:srgbClr val="E75012"/>
          </a:solidFill>
          <a:latin typeface="HelveticaNeue LT 57 Cn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400" kern="1200">
          <a:solidFill>
            <a:srgbClr val="073081"/>
          </a:solidFill>
          <a:latin typeface="HelveticaRounded LT Bol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71442"/>
            <a:ext cx="878522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600203"/>
            <a:ext cx="75596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8289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2060"/>
          </a:solidFill>
          <a:latin typeface="+mj-lt"/>
          <a:ea typeface="ＭＳ Ｐゴシック" charset="0"/>
          <a:cs typeface="ＭＳ Ｐゴシック" charset="-128"/>
        </a:defRPr>
      </a:lvl1pPr>
      <a:lvl2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2060"/>
          </a:solidFill>
          <a:latin typeface="Arial" charset="0"/>
          <a:ea typeface="ＭＳ Ｐゴシック" charset="0"/>
          <a:cs typeface="ＭＳ Ｐゴシック" charset="-128"/>
        </a:defRPr>
      </a:lvl2pPr>
      <a:lvl3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2060"/>
          </a:solidFill>
          <a:latin typeface="Arial" charset="0"/>
          <a:ea typeface="ＭＳ Ｐゴシック" charset="0"/>
          <a:cs typeface="ＭＳ Ｐゴシック" charset="-128"/>
        </a:defRPr>
      </a:lvl3pPr>
      <a:lvl4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2060"/>
          </a:solidFill>
          <a:latin typeface="Arial" charset="0"/>
          <a:ea typeface="ＭＳ Ｐゴシック" charset="0"/>
          <a:cs typeface="ＭＳ Ｐゴシック" charset="-128"/>
        </a:defRPr>
      </a:lvl4pPr>
      <a:lvl5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2060"/>
          </a:solidFill>
          <a:latin typeface="Arial" charset="0"/>
          <a:ea typeface="ＭＳ Ｐゴシック" charset="0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660066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660066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660066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66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E8B779"/>
        </a:buClr>
        <a:buFont typeface="Wingdings" pitchFamily="2" charset="2"/>
        <a:buChar char="§"/>
        <a:defRPr sz="2200">
          <a:solidFill>
            <a:schemeClr val="bg1"/>
          </a:solidFill>
          <a:latin typeface="+mn-lt"/>
          <a:ea typeface="ＭＳ Ｐゴシック" charset="0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E8B779"/>
        </a:buClr>
        <a:buFont typeface="Arial" pitchFamily="34" charset="0"/>
        <a:buChar char="–"/>
        <a:defRPr sz="2000">
          <a:solidFill>
            <a:schemeClr val="bg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E8B779"/>
        </a:buClr>
        <a:buFont typeface="Arial" pitchFamily="34" charset="0"/>
        <a:buChar char="•"/>
        <a:defRPr sz="2400">
          <a:solidFill>
            <a:schemeClr val="bg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E8B779"/>
        </a:buClr>
        <a:buChar char="–"/>
        <a:defRPr sz="1600">
          <a:solidFill>
            <a:schemeClr val="bg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8B779"/>
        </a:buClr>
        <a:buFont typeface="Wingdings" pitchFamily="2" charset="2"/>
        <a:buChar char="§"/>
        <a:defRPr sz="1400">
          <a:solidFill>
            <a:schemeClr val="bg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400">
          <a:solidFill>
            <a:srgbClr val="660066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400">
          <a:solidFill>
            <a:srgbClr val="660066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400">
          <a:solidFill>
            <a:srgbClr val="660066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400">
          <a:solidFill>
            <a:srgbClr val="660066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elveticaNeue LT 57 Cn" pitchFamily="34" charset="0"/>
              </a:defRPr>
            </a:lvl1pPr>
          </a:lstStyle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977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spcBef>
          <a:spcPct val="0"/>
        </a:spcBef>
        <a:buNone/>
        <a:defRPr sz="2100" kern="1200">
          <a:solidFill>
            <a:srgbClr val="E75012"/>
          </a:solidFill>
          <a:latin typeface="HelveticaNeue LT 57 Cn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400" kern="1200">
          <a:solidFill>
            <a:srgbClr val="073081"/>
          </a:solidFill>
          <a:latin typeface="HelveticaRounded LT Bol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elveticaNeue LT 57 Cn" pitchFamily="34" charset="0"/>
              </a:defRPr>
            </a:lvl1pPr>
          </a:lstStyle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145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spcBef>
          <a:spcPct val="0"/>
        </a:spcBef>
        <a:buNone/>
        <a:defRPr sz="2100" kern="1200">
          <a:solidFill>
            <a:srgbClr val="E75012"/>
          </a:solidFill>
          <a:latin typeface="HelveticaNeue LT 57 Cn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400" kern="1200">
          <a:solidFill>
            <a:srgbClr val="073081"/>
          </a:solidFill>
          <a:latin typeface="HelveticaRounded LT Bol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3581976" y="4191000"/>
            <a:ext cx="4952329" cy="0"/>
          </a:xfrm>
          <a:prstGeom prst="line">
            <a:avLst/>
          </a:prstGeom>
          <a:ln>
            <a:noFill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2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" y="-63500"/>
            <a:ext cx="9144000" cy="6921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3607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2pPr>
      <a:lvl3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3pPr>
      <a:lvl4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4pPr>
      <a:lvl5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35293" y="144469"/>
            <a:ext cx="7291456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76" y="1524000"/>
            <a:ext cx="838187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" y="298450"/>
            <a:ext cx="354680" cy="3429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8" name="Straight Connector 8"/>
          <p:cNvCxnSpPr/>
          <p:nvPr/>
        </p:nvCxnSpPr>
        <p:spPr>
          <a:xfrm rot="5400000">
            <a:off x="228661" y="6705600"/>
            <a:ext cx="3048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611168" y="6567417"/>
            <a:ext cx="5950668" cy="246221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1000" dirty="0" smtClean="0">
                <a:solidFill>
                  <a:prstClr val="black"/>
                </a:solidFill>
                <a:cs typeface="Calibri" pitchFamily="34" charset="0"/>
              </a:rPr>
              <a:t>Mai 2012© </a:t>
            </a:r>
            <a:r>
              <a:rPr lang="en-US" sz="1000" dirty="0">
                <a:solidFill>
                  <a:prstClr val="black"/>
                </a:solidFill>
                <a:cs typeface="Calibri" pitchFamily="34" charset="0"/>
              </a:rPr>
              <a:t>2000-</a:t>
            </a:r>
            <a:r>
              <a:rPr lang="en-US" sz="1000" dirty="0" smtClean="0">
                <a:solidFill>
                  <a:prstClr val="black"/>
                </a:solidFill>
                <a:cs typeface="Calibri" pitchFamily="34" charset="0"/>
              </a:rPr>
              <a:t>2012 </a:t>
            </a:r>
            <a:r>
              <a:rPr lang="en-US" sz="1000" dirty="0" err="1">
                <a:solidFill>
                  <a:prstClr val="black"/>
                </a:solidFill>
                <a:cs typeface="Calibri" pitchFamily="34" charset="0"/>
              </a:rPr>
              <a:t>Vivalis</a:t>
            </a:r>
            <a:r>
              <a:rPr lang="en-US" sz="1000" dirty="0">
                <a:solidFill>
                  <a:prstClr val="black"/>
                </a:solidFill>
                <a:cs typeface="Calibri" pitchFamily="34" charset="0"/>
              </a:rPr>
              <a:t> — All rights reserved — </a:t>
            </a:r>
            <a:r>
              <a:rPr lang="en-US" sz="1000" dirty="0" smtClean="0">
                <a:solidFill>
                  <a:prstClr val="black"/>
                </a:solidFill>
                <a:cs typeface="Calibri" pitchFamily="34" charset="0"/>
              </a:rPr>
              <a:t>CONFIDENTIAL — </a:t>
            </a:r>
            <a:r>
              <a:rPr lang="en-US" sz="1000" dirty="0" err="1" smtClean="0">
                <a:solidFill>
                  <a:prstClr val="black"/>
                </a:solidFill>
                <a:cs typeface="Calibri" pitchFamily="34" charset="0"/>
              </a:rPr>
              <a:t>Tous</a:t>
            </a:r>
            <a:r>
              <a:rPr lang="en-US" sz="1000" dirty="0" smtClean="0">
                <a:solidFill>
                  <a:prstClr val="black"/>
                </a:solidFill>
                <a:cs typeface="Calibri" pitchFamily="34" charset="0"/>
              </a:rPr>
              <a:t> </a:t>
            </a:r>
            <a:r>
              <a:rPr lang="en-US" sz="1000" dirty="0" err="1" smtClean="0">
                <a:solidFill>
                  <a:prstClr val="black"/>
                </a:solidFill>
                <a:cs typeface="Calibri" pitchFamily="34" charset="0"/>
              </a:rPr>
              <a:t>droits</a:t>
            </a:r>
            <a:r>
              <a:rPr lang="en-US" sz="1000" dirty="0" smtClean="0">
                <a:solidFill>
                  <a:prstClr val="black"/>
                </a:solidFill>
                <a:cs typeface="Calibri" pitchFamily="34" charset="0"/>
              </a:rPr>
              <a:t> </a:t>
            </a:r>
            <a:r>
              <a:rPr lang="en-US" sz="1000" dirty="0" err="1" smtClean="0">
                <a:solidFill>
                  <a:prstClr val="black"/>
                </a:solidFill>
                <a:cs typeface="Calibri" pitchFamily="34" charset="0"/>
              </a:rPr>
              <a:t>réservés</a:t>
            </a:r>
            <a:r>
              <a:rPr lang="en-US" sz="1000" dirty="0" smtClean="0">
                <a:solidFill>
                  <a:prstClr val="black"/>
                </a:solidFill>
                <a:cs typeface="Calibri" pitchFamily="34" charset="0"/>
              </a:rPr>
              <a:t> — CONFIDENTIEL</a:t>
            </a:r>
            <a:endParaRPr lang="en-US" sz="10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20" name="Slide Number Placeholder 4"/>
          <p:cNvSpPr txBox="1">
            <a:spLocks/>
          </p:cNvSpPr>
          <p:nvPr/>
        </p:nvSpPr>
        <p:spPr>
          <a:xfrm>
            <a:off x="2" y="6524633"/>
            <a:ext cx="533486" cy="33337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7E62272-A7E9-4090-A415-5AD68EC15712}" type="slidenum">
              <a:rPr lang="en-US" sz="1400" smtClean="0">
                <a:solidFill>
                  <a:prstClr val="black"/>
                </a:solidFill>
                <a:cs typeface="Calibri" pitchFamily="34" charset="0"/>
              </a:rPr>
              <a:pPr>
                <a:defRPr/>
              </a:pPr>
              <a:t>‹N°›</a:t>
            </a:fld>
            <a:endParaRPr lang="en-US" sz="1400" dirty="0">
              <a:solidFill>
                <a:prstClr val="black"/>
              </a:solidFill>
              <a:cs typeface="Calibri" pitchFamily="34" charset="0"/>
            </a:endParaRPr>
          </a:p>
        </p:txBody>
      </p:sp>
      <p:grpSp>
        <p:nvGrpSpPr>
          <p:cNvPr id="3080" name="Group 13"/>
          <p:cNvGrpSpPr>
            <a:grpSpLocks/>
          </p:cNvGrpSpPr>
          <p:nvPr/>
        </p:nvGrpSpPr>
        <p:grpSpPr bwMode="auto">
          <a:xfrm>
            <a:off x="6469244" y="6396046"/>
            <a:ext cx="2604406" cy="333375"/>
            <a:chOff x="6172200" y="6337663"/>
            <a:chExt cx="2603941" cy="332885"/>
          </a:xfrm>
        </p:grpSpPr>
        <p:pic>
          <p:nvPicPr>
            <p:cNvPr id="3081" name="Picture 2" descr="C:\Users\loucantolupo\Desktop\Desktop arch\Vivalis Logo.JPG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6172200" y="6400800"/>
              <a:ext cx="2485644" cy="269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22"/>
            <p:cNvSpPr/>
            <p:nvPr userDrawn="1"/>
          </p:nvSpPr>
          <p:spPr>
            <a:xfrm>
              <a:off x="8500152" y="6337663"/>
              <a:ext cx="275989" cy="3073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en-US" sz="1400" dirty="0">
                  <a:solidFill>
                    <a:prstClr val="white">
                      <a:lumMod val="65000"/>
                    </a:prstClr>
                  </a:solidFill>
                  <a:cs typeface="Calibri" pitchFamily="34" charset="0"/>
                </a:rPr>
                <a:t>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9201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+mn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Calibri" pitchFamily="34" charset="0"/>
        </a:defRPr>
      </a:lvl9pPr>
    </p:titleStyle>
    <p:bodyStyle>
      <a:lvl1pPr marL="514350" indent="-514350" algn="l" rtl="0" fontAlgn="base">
        <a:spcBef>
          <a:spcPct val="20000"/>
        </a:spcBef>
        <a:spcAft>
          <a:spcPct val="0"/>
        </a:spcAft>
        <a:buFont typeface="Calibri" pitchFamily="34" charset="0"/>
        <a:buAutoNum type="arabicPeriod"/>
        <a:defRPr sz="2800" b="1" kern="1200">
          <a:solidFill>
            <a:srgbClr val="C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C00000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0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Placeholder 1"/>
          <p:cNvSpPr>
            <a:spLocks noGrp="1"/>
          </p:cNvSpPr>
          <p:nvPr>
            <p:ph type="title"/>
          </p:nvPr>
        </p:nvSpPr>
        <p:spPr bwMode="auto">
          <a:xfrm>
            <a:off x="381066" y="4343410"/>
            <a:ext cx="8229453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581978" y="4191000"/>
            <a:ext cx="4952329" cy="0"/>
          </a:xfrm>
          <a:prstGeom prst="line">
            <a:avLst/>
          </a:prstGeom>
          <a:ln>
            <a:noFill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505766" y="4216400"/>
            <a:ext cx="502854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37" name="Group 11"/>
          <p:cNvGrpSpPr>
            <a:grpSpLocks/>
          </p:cNvGrpSpPr>
          <p:nvPr/>
        </p:nvGrpSpPr>
        <p:grpSpPr bwMode="auto">
          <a:xfrm>
            <a:off x="4093474" y="3417889"/>
            <a:ext cx="4567738" cy="522287"/>
            <a:chOff x="6172200" y="6360914"/>
            <a:chExt cx="2548416" cy="309634"/>
          </a:xfrm>
        </p:grpSpPr>
        <p:pic>
          <p:nvPicPr>
            <p:cNvPr id="18439" name="Picture 2" descr="C:\Users\loucantolupo\Desktop\Desktop arch\Vivalis Logo.JP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72200" y="6400800"/>
              <a:ext cx="2485644" cy="269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Rectangle 13"/>
            <p:cNvSpPr/>
            <p:nvPr userDrawn="1"/>
          </p:nvSpPr>
          <p:spPr>
            <a:xfrm>
              <a:off x="8545146" y="6360914"/>
              <a:ext cx="175470" cy="2372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000" dirty="0">
                  <a:solidFill>
                    <a:prstClr val="white">
                      <a:lumMod val="65000"/>
                    </a:prstClr>
                  </a:solidFill>
                </a:rPr>
                <a:t>®</a:t>
              </a:r>
            </a:p>
          </p:txBody>
        </p:sp>
      </p:grpSp>
      <p:sp>
        <p:nvSpPr>
          <p:cNvPr id="15" name="Rectangle 14"/>
          <p:cNvSpPr/>
          <p:nvPr/>
        </p:nvSpPr>
        <p:spPr>
          <a:xfrm>
            <a:off x="8839154" y="3276600"/>
            <a:ext cx="304849" cy="3048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24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2pPr>
      <a:lvl3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3pPr>
      <a:lvl4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4pPr>
      <a:lvl5pPr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2BE196EB-C659-AA44-95E8-0583C26DB682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57200"/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5721E4F6-E951-E141-8E56-4AD7B147DAC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5720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16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fld id="{41D728C5-5BDD-5146-966E-F29E917EDAED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27/06/2012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fld id="{45CEC3B4-06CB-EF4A-A06F-C3E20E2B0D96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555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tx1"/>
            </a:gs>
            <a:gs pos="39000">
              <a:sysClr val="windowText" lastClr="000000">
                <a:alpha val="14000"/>
              </a:sysClr>
            </a:gs>
            <a:gs pos="100000">
              <a:sysClr val="window" lastClr="FFFFFF">
                <a:alpha val="48000"/>
              </a:sys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Pladsholder til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/>
              <a:t>Klik for at redigere i masteren</a:t>
            </a:r>
          </a:p>
        </p:txBody>
      </p:sp>
      <p:sp>
        <p:nvSpPr>
          <p:cNvPr id="25603" name="Pladsholder til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FF01EB11-000B-2D4D-9FF0-AB0BEA2C52BA}" type="datetime1">
              <a:rPr lang="da-DK">
                <a:ea typeface="ＭＳ Ｐゴシック" charset="0"/>
                <a:cs typeface="ＭＳ Ｐゴシック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27-06-2012</a:t>
            </a:fld>
            <a:endParaRPr lang="da-DK">
              <a:ea typeface="ＭＳ Ｐゴシック" charset="0"/>
              <a:cs typeface="ＭＳ Ｐゴシック" charset="0"/>
            </a:endParaRP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-112" charset="0"/>
                <a:ea typeface="ＭＳ Ｐゴシック" pitchFamily="-112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484BBCEB-BB73-C440-B035-28D1ABEAAAB5}" type="slidenum">
              <a:rPr lang="da-DK">
                <a:ea typeface="ＭＳ Ｐゴシック" charset="0"/>
                <a:cs typeface="ＭＳ Ｐゴシック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da-DK"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6244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3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387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800">
                <a:effectLst>
                  <a:outerShdw blurRad="38100" dist="38100" dir="2700000" algn="tl">
                    <a:srgbClr val="DDDDDD"/>
                  </a:outerShdw>
                </a:effectLst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E2D10F-1F72-B448-BF93-A5F3B637B197}" type="datetime1">
              <a:rPr lang="fr-FR" smtClean="0">
                <a:solidFill>
                  <a:srgbClr val="FFFFFF"/>
                </a:solidFill>
                <a:ea typeface="ＭＳ Ｐゴシック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27/06/2012</a:t>
            </a:fld>
            <a:endParaRPr lang="fr-FR">
              <a:solidFill>
                <a:srgbClr val="FFFFFF"/>
              </a:solidFill>
              <a:ea typeface="ＭＳ Ｐゴシック" charset="0"/>
            </a:endParaRPr>
          </a:p>
        </p:txBody>
      </p:sp>
      <p:sp>
        <p:nvSpPr>
          <p:cNvPr id="387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DDDDDD"/>
                  </a:outerShdw>
                </a:effectLst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</a:endParaRPr>
          </a:p>
        </p:txBody>
      </p:sp>
      <p:pic>
        <p:nvPicPr>
          <p:cNvPr id="25606" name="Picture 6" descr="logo genopole RV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6985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78748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59" r:id="rId1"/>
    <p:sldLayoutId id="214748376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charset="0"/>
        <a:buChar char="Ø"/>
        <a:defRPr sz="32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charset="0"/>
        <a:buChar char="l"/>
        <a:defRPr sz="28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charset="0"/>
        <a:buChar char="l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387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800">
                <a:effectLst>
                  <a:outerShdw blurRad="38100" dist="38100" dir="2700000" algn="tl">
                    <a:srgbClr val="DDDDDD"/>
                  </a:outerShdw>
                </a:effectLst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</a:endParaRPr>
          </a:p>
        </p:txBody>
      </p:sp>
      <p:sp>
        <p:nvSpPr>
          <p:cNvPr id="387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DDDDDD"/>
                  </a:outerShdw>
                </a:effectLst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</a:endParaRPr>
          </a:p>
        </p:txBody>
      </p:sp>
      <p:pic>
        <p:nvPicPr>
          <p:cNvPr id="25606" name="Picture 6" descr="logo genopole RV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6985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910953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62" r:id="rId1"/>
    <p:sldLayoutId id="2147483763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ＭＳ Ｐゴシック" charset="0"/>
          <a:cs typeface="Arial" pitchFamily="-11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Arial" pitchFamily="-112" charset="0"/>
          <a:ea typeface="Arial" pitchFamily="-112" charset="0"/>
          <a:cs typeface="Arial" pitchFamily="-11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charset="0"/>
        <a:buChar char="Ø"/>
        <a:defRPr sz="32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charset="0"/>
        <a:buChar char="l"/>
        <a:defRPr sz="28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charset="0"/>
        <a:buChar char="l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rgbClr val="00558E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946C5A60-0748-8741-8D85-E0253CD85EEB}" type="datetime1">
              <a:rPr lang="fr-FR">
                <a:ea typeface="ＭＳ Ｐゴシック" charset="0"/>
                <a:cs typeface="ＭＳ Ｐゴシック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27/06/2012</a:t>
            </a:fld>
            <a:endParaRPr lang="fr-FR">
              <a:ea typeface="ＭＳ Ｐゴシック" charset="0"/>
              <a:cs typeface="ＭＳ Ｐゴシック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charset="0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10C779F4-FF58-A843-BBF8-89C63BFD6BEC}" type="slidenum">
              <a:rPr lang="fr-FR">
                <a:ea typeface="ＭＳ Ｐゴシック" charset="0"/>
                <a:cs typeface="ＭＳ Ｐゴシック" charset="0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419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124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12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124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12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12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12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12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11770" y="6540500"/>
            <a:ext cx="3308838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>
                <a:solidFill>
                  <a:srgbClr val="333399"/>
                </a:solidFill>
              </a:rPr>
              <a:t>Students of Mainz University </a:t>
            </a:r>
          </a:p>
        </p:txBody>
      </p:sp>
      <p:pic>
        <p:nvPicPr>
          <p:cNvPr id="1027" name="Picture 3" descr="new geno base ligne_GB_RVB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981" y="1"/>
            <a:ext cx="2274277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pixels copie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46" y="6296026"/>
            <a:ext cx="844061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Sans titre-1 copier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957038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26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93828" y="6567488"/>
            <a:ext cx="578826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accent2"/>
                </a:solidFill>
                <a:latin typeface="Tahoma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>
                <a:solidFill>
                  <a:srgbClr val="333399"/>
                </a:solidFill>
                <a:ea typeface="ＭＳ Ｐゴシック" charset="0"/>
              </a:rPr>
              <a:t>  </a:t>
            </a:r>
            <a:fld id="{F1760671-DE6C-9E46-BE73-9E088E3183B6}" type="slidenum"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ＭＳ Ｐゴシック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r>
              <a:rPr lang="fr-FR" sz="1200" b="1">
                <a:solidFill>
                  <a:srgbClr val="333399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ＭＳ Ｐゴシック" charset="0"/>
              </a:rPr>
              <a:t> 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3404089" y="6364289"/>
            <a:ext cx="184644" cy="276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200" b="1" smtClean="0">
                <a:solidFill>
                  <a:srgbClr val="333399"/>
                </a:solidFill>
              </a:rPr>
              <a:t> </a:t>
            </a:r>
          </a:p>
        </p:txBody>
      </p:sp>
      <p:sp>
        <p:nvSpPr>
          <p:cNvPr id="24269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04143" y="6354763"/>
            <a:ext cx="5819042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>
                <a:solidFill>
                  <a:srgbClr val="000000"/>
                </a:solidFill>
                <a:ea typeface="ＭＳ Ｐゴシック" charset="0"/>
              </a:rPr>
              <a:t>Académie des sciences 060608</a:t>
            </a:r>
          </a:p>
        </p:txBody>
      </p:sp>
    </p:spTree>
    <p:extLst>
      <p:ext uri="{BB962C8B-B14F-4D97-AF65-F5344CB8AC3E}">
        <p14:creationId xmlns:p14="http://schemas.microsoft.com/office/powerpoint/2010/main" val="4206331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+mj-lt"/>
          <a:ea typeface="ＭＳ Ｐゴシック" charset="0"/>
          <a:cs typeface="ＭＳ Ｐゴシック" charset="0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  <a:ea typeface="ＭＳ Ｐゴシック" charset="0"/>
          <a:cs typeface="ＭＳ Ｐゴシック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  <a:ea typeface="ＭＳ Ｐゴシック" charset="0"/>
          <a:cs typeface="ＭＳ Ｐゴシック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  <a:ea typeface="ＭＳ Ｐゴシック" charset="0"/>
          <a:cs typeface="ＭＳ Ｐゴシック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  <a:ea typeface="ＭＳ Ｐゴシック" charset="0"/>
          <a:cs typeface="ＭＳ Ｐゴシック" charset="0"/>
        </a:defRPr>
      </a:lvl5pPr>
      <a:lvl6pPr marL="457144" algn="r" rtl="0" fontAlgn="base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</a:defRPr>
      </a:lvl6pPr>
      <a:lvl7pPr marL="914287" algn="r" rtl="0" fontAlgn="base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</a:defRPr>
      </a:lvl7pPr>
      <a:lvl8pPr marL="1371431" algn="r" rtl="0" fontAlgn="base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</a:defRPr>
      </a:lvl8pPr>
      <a:lvl9pPr marL="1828574" algn="r" rtl="0" fontAlgn="base">
        <a:spcBef>
          <a:spcPct val="0"/>
        </a:spcBef>
        <a:spcAft>
          <a:spcPct val="0"/>
        </a:spcAft>
        <a:defRPr sz="1600" b="1">
          <a:solidFill>
            <a:srgbClr val="000099"/>
          </a:solidFill>
          <a:latin typeface="ModulaBold" pitchFamily="2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289" indent="-22857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433" indent="-22857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577" indent="-22857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720" indent="-22857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4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7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1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4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8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61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5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8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3.xml"/><Relationship Id="rId4" Type="http://schemas.openxmlformats.org/officeDocument/2006/relationships/chart" Target="../charts/char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8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0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0.xml"/><Relationship Id="rId6" Type="http://schemas.microsoft.com/office/2007/relationships/hdphoto" Target="../media/hdphoto2.wdp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46.png"/><Relationship Id="rId4" Type="http://schemas.openxmlformats.org/officeDocument/2006/relationships/image" Target="../media/image34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48.wmf"/><Relationship Id="rId7" Type="http://schemas.openxmlformats.org/officeDocument/2006/relationships/diagramData" Target="../diagrams/data1.xml"/><Relationship Id="rId12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51.wmf"/><Relationship Id="rId11" Type="http://schemas.microsoft.com/office/2007/relationships/diagramDrawing" Target="../diagrams/drawing1.xml"/><Relationship Id="rId5" Type="http://schemas.openxmlformats.org/officeDocument/2006/relationships/image" Target="../media/image50.wmf"/><Relationship Id="rId10" Type="http://schemas.openxmlformats.org/officeDocument/2006/relationships/diagramColors" Target="../diagrams/colors1.xml"/><Relationship Id="rId4" Type="http://schemas.openxmlformats.org/officeDocument/2006/relationships/image" Target="../media/image49.wmf"/><Relationship Id="rId9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34.jpeg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18" Type="http://schemas.openxmlformats.org/officeDocument/2006/relationships/image" Target="../media/image72.jpeg"/><Relationship Id="rId3" Type="http://schemas.openxmlformats.org/officeDocument/2006/relationships/hyperlink" Target="http://www.kaketsuken.or.jp/eng/index.html" TargetMode="External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17" Type="http://schemas.openxmlformats.org/officeDocument/2006/relationships/image" Target="../media/image71.jpeg"/><Relationship Id="rId2" Type="http://schemas.openxmlformats.org/officeDocument/2006/relationships/image" Target="../media/image58.png"/><Relationship Id="rId16" Type="http://schemas.openxmlformats.org/officeDocument/2006/relationships/image" Target="../media/image70.jpeg"/><Relationship Id="rId20" Type="http://schemas.openxmlformats.org/officeDocument/2006/relationships/image" Target="../media/image74.png"/><Relationship Id="rId1" Type="http://schemas.openxmlformats.org/officeDocument/2006/relationships/slideLayout" Target="../slideLayouts/slideLayout48.xml"/><Relationship Id="rId6" Type="http://schemas.openxmlformats.org/officeDocument/2006/relationships/hyperlink" Target="http://www.kyotobiken.jp/english/index.html" TargetMode="External"/><Relationship Id="rId11" Type="http://schemas.openxmlformats.org/officeDocument/2006/relationships/image" Target="../media/image65.jpeg"/><Relationship Id="rId5" Type="http://schemas.openxmlformats.org/officeDocument/2006/relationships/image" Target="../media/image60.png"/><Relationship Id="rId15" Type="http://schemas.openxmlformats.org/officeDocument/2006/relationships/image" Target="../media/image69.jpeg"/><Relationship Id="rId10" Type="http://schemas.openxmlformats.org/officeDocument/2006/relationships/image" Target="../media/image64.jpeg"/><Relationship Id="rId19" Type="http://schemas.openxmlformats.org/officeDocument/2006/relationships/image" Target="../media/image73.png"/><Relationship Id="rId4" Type="http://schemas.openxmlformats.org/officeDocument/2006/relationships/image" Target="../media/image59.png"/><Relationship Id="rId9" Type="http://schemas.openxmlformats.org/officeDocument/2006/relationships/image" Target="../media/image63.jpeg"/><Relationship Id="rId14" Type="http://schemas.openxmlformats.org/officeDocument/2006/relationships/image" Target="../media/image68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396044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Mercredi 27 juin </a:t>
            </a:r>
            <a:r>
              <a:rPr lang="fr-FR" altLang="ja-JP" sz="3600" cap="none" dirty="0">
                <a:latin typeface="Arial Narrow" pitchFamily="34" charset="0"/>
              </a:rPr>
              <a:t>2012</a:t>
            </a:r>
            <a:br>
              <a:rPr lang="fr-FR" altLang="ja-JP" sz="3600" cap="none" dirty="0"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Eurosites George V – Cercle </a:t>
            </a:r>
            <a:r>
              <a:rPr lang="fr-FR" altLang="ja-JP" sz="3600" cap="none" dirty="0" err="1" smtClean="0">
                <a:latin typeface="Arial Narrow" pitchFamily="34" charset="0"/>
              </a:rPr>
              <a:t>Galliéra</a:t>
            </a: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1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3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396044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Christian </a:t>
            </a:r>
            <a:r>
              <a:rPr lang="fr-FR" altLang="ja-JP" sz="3600" cap="none" dirty="0" err="1" smtClean="0">
                <a:latin typeface="Arial Narrow" pitchFamily="34" charset="0"/>
              </a:rPr>
              <a:t>Lajoux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Président du </a:t>
            </a:r>
            <a:r>
              <a:rPr lang="fr-FR" altLang="ja-JP" sz="3600" cap="none" dirty="0" err="1" smtClean="0">
                <a:latin typeface="Arial Narrow" pitchFamily="34" charset="0"/>
              </a:rPr>
              <a:t>Leem</a:t>
            </a: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2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79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396044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Annick </a:t>
            </a:r>
            <a:r>
              <a:rPr lang="fr-FR" altLang="ja-JP" sz="3600" cap="none" dirty="0" err="1" smtClean="0">
                <a:latin typeface="Arial Narrow" pitchFamily="34" charset="0"/>
              </a:rPr>
              <a:t>Schwebig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Président du Comité Biotechnologies du </a:t>
            </a:r>
            <a:r>
              <a:rPr lang="fr-FR" altLang="ja-JP" sz="3600" cap="none" dirty="0" err="1" smtClean="0">
                <a:latin typeface="Arial Narrow" pitchFamily="34" charset="0"/>
              </a:rPr>
              <a:t>Leem</a:t>
            </a: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3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14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99592" y="633411"/>
            <a:ext cx="7772400" cy="5099846"/>
          </a:xfrm>
        </p:spPr>
        <p:txBody>
          <a:bodyPr/>
          <a:lstStyle/>
          <a:p>
            <a:r>
              <a:rPr lang="fr-FR" sz="2800" dirty="0" smtClean="0">
                <a:latin typeface="Arial Narrow" pitchFamily="34" charset="0"/>
              </a:rPr>
              <a:t/>
            </a:r>
            <a:br>
              <a:rPr lang="fr-FR" sz="2800" dirty="0" smtClean="0">
                <a:latin typeface="Arial Narrow" pitchFamily="34" charset="0"/>
              </a:rPr>
            </a:br>
            <a:r>
              <a:rPr lang="fr-FR" sz="3200" dirty="0" smtClean="0">
                <a:latin typeface="Arial Narrow" pitchFamily="34" charset="0"/>
              </a:rPr>
              <a:t>Observatoire 2011 </a:t>
            </a:r>
            <a:br>
              <a:rPr lang="fr-FR" sz="3200" dirty="0" smtClean="0">
                <a:latin typeface="Arial Narrow" pitchFamily="34" charset="0"/>
              </a:rPr>
            </a:br>
            <a:r>
              <a:rPr lang="fr-FR" sz="3200" dirty="0" smtClean="0">
                <a:latin typeface="Arial Narrow" pitchFamily="34" charset="0"/>
              </a:rPr>
              <a:t>des biotechnologies santé en France</a:t>
            </a:r>
            <a:r>
              <a:rPr lang="fr-FR" sz="2800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fr-FR" sz="2800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fr-FR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  <a:t>LA Filière FRANCAISE</a:t>
            </a:r>
            <a:b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  <a:t>&amp;</a:t>
            </a:r>
            <a:b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  <a:t>les autres pays analyses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i="1" dirty="0" smtClean="0">
                <a:solidFill>
                  <a:srgbClr val="073081"/>
                </a:solidFill>
                <a:latin typeface="Arial Narrow" pitchFamily="34" charset="0"/>
              </a:rPr>
              <a:t>D</a:t>
            </a:r>
            <a:r>
              <a:rPr lang="fr-FR" sz="2000" b="1" i="1" cap="none" dirty="0" smtClean="0">
                <a:solidFill>
                  <a:srgbClr val="073081"/>
                </a:solidFill>
                <a:latin typeface="Arial Narrow" pitchFamily="34" charset="0"/>
              </a:rPr>
              <a:t>r</a:t>
            </a:r>
            <a:r>
              <a:rPr lang="fr-FR" sz="2000" b="1" i="1" dirty="0" smtClean="0">
                <a:solidFill>
                  <a:srgbClr val="073081"/>
                </a:solidFill>
                <a:latin typeface="Arial Narrow" pitchFamily="34" charset="0"/>
              </a:rPr>
              <a:t> ANNICK SCHWEBIG</a:t>
            </a:r>
            <a:br>
              <a:rPr lang="fr-FR" sz="2000" b="1" i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i="1" dirty="0" smtClean="0">
                <a:solidFill>
                  <a:srgbClr val="073081"/>
                </a:solidFill>
                <a:latin typeface="Arial Narrow" pitchFamily="34" charset="0"/>
              </a:rPr>
              <a:t>Présidente du Comité biotechnologies du LEEM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i="1" dirty="0" smtClean="0">
                <a:solidFill>
                  <a:srgbClr val="073081"/>
                </a:solidFill>
                <a:latin typeface="Arial Narrow" pitchFamily="34" charset="0"/>
              </a:rPr>
              <a:t>27 JUIN 2012</a:t>
            </a:r>
            <a:r>
              <a:rPr lang="fr-FR" sz="2000" dirty="0" smtClean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 smtClean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000" dirty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endParaRPr lang="fr-FR" sz="1200" i="1" cap="none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/>
              <a:t>4</a:t>
            </a:fld>
            <a:endParaRPr lang="fr-FR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87624" y="6093296"/>
            <a:ext cx="4536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i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E</a:t>
            </a:r>
            <a:r>
              <a:rPr lang="fr-FR" sz="1200" i="1" dirty="0">
                <a:solidFill>
                  <a:srgbClr val="F79646">
                    <a:lumMod val="75000"/>
                  </a:srgbClr>
                </a:solidFill>
                <a:latin typeface="Arial Narrow" pitchFamily="34" charset="0"/>
              </a:rPr>
              <a:t>tude Développement et Conseil .Décembre 2011</a:t>
            </a:r>
            <a:endParaRPr lang="fr-FR" sz="1200" dirty="0">
              <a:solidFill>
                <a:prstClr val="black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892800" cy="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9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6804248" y="6453336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0E13F35A-3807-4278-8375-7AF99648C7EC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>
                <a:defRPr/>
              </a:pPr>
              <a:t>5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251520" y="116632"/>
            <a:ext cx="7344816" cy="1000126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800" b="1" dirty="0" smtClean="0">
                <a:solidFill>
                  <a:srgbClr val="E75012"/>
                </a:solidFill>
                <a:latin typeface="Arial Narrow" pitchFamily="34" charset="0"/>
              </a:rPr>
              <a:t>Le périmètre de l’étude</a:t>
            </a:r>
            <a:endParaRPr lang="fr-FR" sz="2800" b="1" i="1" dirty="0" smtClean="0">
              <a:solidFill>
                <a:srgbClr val="E75012"/>
              </a:solidFill>
              <a:latin typeface="Arial Narrow" pitchFamily="34" charset="0"/>
            </a:endParaRPr>
          </a:p>
        </p:txBody>
      </p:sp>
      <p:pic>
        <p:nvPicPr>
          <p:cNvPr id="2" name="Picture 2" descr="C:\Users\M Gros\Desktop\p2_sche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269215"/>
            <a:ext cx="9574560" cy="43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 bwMode="auto">
          <a:xfrm>
            <a:off x="251520" y="-57820"/>
            <a:ext cx="6264696" cy="13985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800" b="1" dirty="0" smtClean="0">
                <a:solidFill>
                  <a:srgbClr val="E75012"/>
                </a:solidFill>
                <a:latin typeface="Arial Narrow" pitchFamily="34" charset="0"/>
              </a:rPr>
              <a:t>Objectif de l’étude</a:t>
            </a:r>
          </a:p>
        </p:txBody>
      </p:sp>
      <p:sp>
        <p:nvSpPr>
          <p:cNvPr id="65539" name="Espace réservé du contenu 2"/>
          <p:cNvSpPr txBox="1">
            <a:spLocks/>
          </p:cNvSpPr>
          <p:nvPr/>
        </p:nvSpPr>
        <p:spPr bwMode="auto">
          <a:xfrm>
            <a:off x="122768" y="1358421"/>
            <a:ext cx="8892822" cy="490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20000"/>
              </a:spcBef>
            </a:pPr>
            <a:r>
              <a:rPr lang="fr-FR" sz="2400" b="1" dirty="0" smtClean="0">
                <a:solidFill>
                  <a:srgbClr val="4F81BD">
                    <a:lumMod val="75000"/>
                  </a:srgbClr>
                </a:solidFill>
                <a:latin typeface="Arial Narrow" pitchFamily="34" charset="0"/>
              </a:rPr>
              <a:t>	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Analyse et benchmark mondial de la filière industrielle française des biotechnologies santé au moyen de trois indicateurs :</a:t>
            </a:r>
          </a:p>
          <a:p>
            <a:pPr marL="457200" indent="-457200">
              <a:spcBef>
                <a:spcPct val="20000"/>
              </a:spcBef>
            </a:pPr>
            <a:endParaRPr lang="fr-FR" sz="1100" b="1" dirty="0" smtClean="0">
              <a:solidFill>
                <a:srgbClr val="C0504D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</a:pPr>
            <a:endParaRPr lang="fr-FR" sz="1100" b="1" dirty="0" smtClean="0">
              <a:solidFill>
                <a:srgbClr val="C0504D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la description de </a:t>
            </a: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la filière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des </a:t>
            </a: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biotechnologies santé en 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France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l’évaluation de la position française dans la compétition mondiale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la détermination des conditions de création de valeur des entreprises </a:t>
            </a:r>
          </a:p>
          <a:p>
            <a:pPr>
              <a:spcBef>
                <a:spcPct val="20000"/>
              </a:spcBef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 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    de la filière des biotechnologies santé en France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Espace réservé du numéro de diapositive 4"/>
          <p:cNvSpPr txBox="1">
            <a:spLocks noGrp="1"/>
          </p:cNvSpPr>
          <p:nvPr/>
        </p:nvSpPr>
        <p:spPr bwMode="auto">
          <a:xfrm>
            <a:off x="6804248" y="6453336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BFCAC9CB-B1D0-4C52-9001-1A97DB246B9D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>
                <a:defRPr/>
              </a:pPr>
              <a:t>6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1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 Gros\Desktop\slide-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03860"/>
            <a:ext cx="9145016" cy="495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6804248" y="6453336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F60A6BC4-2A7A-4E55-A43B-91BBE558EE2C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>
                <a:defRPr/>
              </a:pPr>
              <a:t>7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7" name="Titre 1"/>
          <p:cNvSpPr>
            <a:spLocks noGrp="1"/>
          </p:cNvSpPr>
          <p:nvPr>
            <p:ph type="title" idx="4294967295"/>
          </p:nvPr>
        </p:nvSpPr>
        <p:spPr>
          <a:xfrm>
            <a:off x="190873" y="388268"/>
            <a:ext cx="8125543" cy="66446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 sz="2500" b="1" dirty="0" smtClean="0">
                <a:latin typeface="Arial Narrow" pitchFamily="34" charset="0"/>
              </a:rPr>
              <a:t>Structure de la filière des biotechnologies santé </a:t>
            </a:r>
            <a:br>
              <a:rPr lang="fr-FR" sz="2500" b="1" dirty="0" smtClean="0">
                <a:latin typeface="Arial Narrow" pitchFamily="34" charset="0"/>
              </a:rPr>
            </a:br>
            <a:endParaRPr lang="fr-FR" sz="2500" b="1" i="1" kern="12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19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itre 1"/>
          <p:cNvSpPr>
            <a:spLocks noGrp="1"/>
          </p:cNvSpPr>
          <p:nvPr>
            <p:ph type="title" idx="4294967295"/>
          </p:nvPr>
        </p:nvSpPr>
        <p:spPr>
          <a:xfrm>
            <a:off x="179512" y="-99392"/>
            <a:ext cx="7671791" cy="1008111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fr-FR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fr-FR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fr-FR" sz="2800" b="1" dirty="0" smtClean="0">
                <a:latin typeface="Arial Narrow" pitchFamily="34" charset="0"/>
              </a:rPr>
              <a:t>446 </a:t>
            </a:r>
            <a:r>
              <a:rPr lang="fr-FR" sz="2800" b="1" dirty="0">
                <a:latin typeface="Arial Narrow" pitchFamily="34" charset="0"/>
              </a:rPr>
              <a:t>entreprises actives implantées en France</a:t>
            </a:r>
            <a:endParaRPr lang="fr-FR" sz="2800" b="1" dirty="0" smtClean="0">
              <a:latin typeface="Arial Narrow" pitchFamily="34" charset="0"/>
            </a:endParaRPr>
          </a:p>
        </p:txBody>
      </p:sp>
      <p:sp>
        <p:nvSpPr>
          <p:cNvPr id="80" name="Espace réservé du numéro de diapositive 4"/>
          <p:cNvSpPr txBox="1">
            <a:spLocks noGrp="1"/>
          </p:cNvSpPr>
          <p:nvPr/>
        </p:nvSpPr>
        <p:spPr bwMode="auto">
          <a:xfrm>
            <a:off x="6804248" y="6453336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7F9EBF33-EEA5-41B5-B11D-1FDCAA13159D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>
                <a:defRPr/>
              </a:pPr>
              <a:t>8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pic>
        <p:nvPicPr>
          <p:cNvPr id="3074" name="Picture 2" descr="C:\Users\M Gros\Desktop\BIOTECHS\p3_sche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9" y="1412776"/>
            <a:ext cx="8951527" cy="410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36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 Gros\Desktop\images\p6a_ca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54907"/>
            <a:ext cx="720857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705997" cy="720080"/>
          </a:xfrm>
        </p:spPr>
        <p:txBody>
          <a:bodyPr/>
          <a:lstStyle/>
          <a:p>
            <a:r>
              <a:rPr lang="fr-FR" b="1" cap="none" dirty="0" smtClean="0">
                <a:latin typeface="Arial Narrow" pitchFamily="34" charset="0"/>
              </a:rPr>
              <a:t>Répartition des produits en développement</a:t>
            </a:r>
            <a:endParaRPr lang="fr-FR" b="1" cap="none" dirty="0">
              <a:latin typeface="Arial Narrow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6920" y="1196752"/>
            <a:ext cx="8229600" cy="4981281"/>
          </a:xfrm>
        </p:spPr>
        <p:txBody>
          <a:bodyPr/>
          <a:lstStyle/>
          <a:p>
            <a:pPr marL="0" indent="0">
              <a:buNone/>
            </a:pPr>
            <a:r>
              <a:rPr lang="fr-FR" sz="2000" cap="none" dirty="0" smtClean="0">
                <a:latin typeface="Arial Narrow" pitchFamily="34" charset="0"/>
              </a:rPr>
              <a:t>80% des produits en développement clinique appartiennent aux domaines de l’immunothérapie et des molécules chimiques issues des biotechnologies *</a:t>
            </a:r>
            <a:endParaRPr lang="fr-FR" sz="2000" cap="none" dirty="0" smtClean="0">
              <a:latin typeface="Arial Narrow" pitchFamily="34" charset="0"/>
              <a:cs typeface="Arial" charset="0"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9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7101408"/>
            <a:ext cx="2133600" cy="288032"/>
          </a:xfrm>
        </p:spPr>
        <p:txBody>
          <a:bodyPr/>
          <a:lstStyle/>
          <a:p>
            <a:endParaRPr lang="fr-FR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10800000" flipV="1">
            <a:off x="406919" y="5958571"/>
            <a:ext cx="7189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200" i="1" dirty="0">
                <a:solidFill>
                  <a:prstClr val="black"/>
                </a:solidFill>
                <a:latin typeface="Arial Narrow" pitchFamily="34" charset="0"/>
              </a:rPr>
              <a:t>* Molécules chimiques issues des biotechnologies : molécules nécessitant l’utilisation d’un procédé de biotechnologies lors de leur développement et/ou de leur production</a:t>
            </a:r>
          </a:p>
        </p:txBody>
      </p:sp>
    </p:spTree>
    <p:extLst>
      <p:ext uri="{BB962C8B-B14F-4D97-AF65-F5344CB8AC3E}">
        <p14:creationId xmlns:p14="http://schemas.microsoft.com/office/powerpoint/2010/main" val="416406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 Gros\Desktop\images\p6b_ca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41" y="1357983"/>
            <a:ext cx="8140991" cy="487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7355160" cy="504056"/>
          </a:xfrm>
        </p:spPr>
        <p:txBody>
          <a:bodyPr/>
          <a:lstStyle/>
          <a:p>
            <a:r>
              <a:rPr lang="fr-FR" sz="2500" b="1" cap="none" dirty="0">
                <a:latin typeface="Arial Narrow" pitchFamily="34" charset="0"/>
              </a:rPr>
              <a:t>Répartition des produits en </a:t>
            </a:r>
            <a:r>
              <a:rPr lang="fr-FR" sz="2500" b="1" cap="none" dirty="0" smtClean="0">
                <a:latin typeface="Arial Narrow" pitchFamily="34" charset="0"/>
              </a:rPr>
              <a:t>développement </a:t>
            </a:r>
            <a:br>
              <a:rPr lang="fr-FR" sz="2500" b="1" cap="none" dirty="0" smtClean="0">
                <a:latin typeface="Arial Narrow" pitchFamily="34" charset="0"/>
              </a:rPr>
            </a:br>
            <a:r>
              <a:rPr lang="fr-FR" sz="2500" b="1" cap="none" dirty="0" smtClean="0">
                <a:latin typeface="Arial Narrow" pitchFamily="34" charset="0"/>
              </a:rPr>
              <a:t>par aire thérapeutique</a:t>
            </a:r>
            <a:endParaRPr lang="fr-FR" sz="2500" b="1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10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11560" y="1412776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073081"/>
                </a:solidFill>
                <a:latin typeface="Arial Narrow" pitchFamily="34" charset="0"/>
              </a:rPr>
              <a:t>Les 150 produits en développement clinique en 2010 ciblent quatre principales aires thérapeutiques</a:t>
            </a:r>
            <a:endParaRPr lang="fr-FR" sz="2000" dirty="0">
              <a:solidFill>
                <a:srgbClr val="073081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10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 Gros\Desktop\images\p7_ca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9"/>
            <a:ext cx="7560840" cy="453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355160" cy="720080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</a:rPr>
              <a:t>Répartition des entreprises de service </a:t>
            </a:r>
            <a:br>
              <a:rPr lang="fr-FR" sz="2500" b="1" cap="none" dirty="0" smtClean="0">
                <a:latin typeface="Arial Narrow" pitchFamily="34" charset="0"/>
              </a:rPr>
            </a:br>
            <a:r>
              <a:rPr lang="fr-FR" sz="2500" b="1" cap="none" dirty="0" smtClean="0">
                <a:latin typeface="Arial Narrow" pitchFamily="34" charset="0"/>
              </a:rPr>
              <a:t>par type de recherche</a:t>
            </a: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536504"/>
          </a:xfrm>
        </p:spPr>
        <p:txBody>
          <a:bodyPr/>
          <a:lstStyle/>
          <a:p>
            <a:pPr marL="0" indent="0">
              <a:buNone/>
            </a:pPr>
            <a:r>
              <a:rPr lang="fr-FR" sz="2000" cap="none" dirty="0" smtClean="0">
                <a:latin typeface="Arial Narrow" pitchFamily="34" charset="0"/>
              </a:rPr>
              <a:t>155 entreprises en France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11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7101407"/>
            <a:ext cx="2133600" cy="72008"/>
          </a:xfrm>
        </p:spPr>
        <p:txBody>
          <a:bodyPr/>
          <a:lstStyle/>
          <a:p>
            <a:endParaRPr lang="fr-FR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8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6804248" y="6453336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15E9B210-C010-416C-B742-765DF8392665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>
                <a:defRPr/>
              </a:pPr>
              <a:t>12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39" name="Titre 1"/>
          <p:cNvSpPr>
            <a:spLocks/>
          </p:cNvSpPr>
          <p:nvPr/>
        </p:nvSpPr>
        <p:spPr bwMode="auto">
          <a:xfrm>
            <a:off x="259645" y="-74613"/>
            <a:ext cx="8904111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>
              <a:defRPr/>
            </a:pPr>
            <a:endParaRPr lang="fr-FR" sz="2800" b="1" dirty="0">
              <a:solidFill>
                <a:srgbClr val="33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47" name="ZoneTexte 46"/>
          <p:cNvSpPr txBox="1"/>
          <p:nvPr/>
        </p:nvSpPr>
        <p:spPr>
          <a:xfrm>
            <a:off x="179512" y="232192"/>
            <a:ext cx="755271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Benchmark mondial :</a:t>
            </a:r>
          </a:p>
          <a:p>
            <a:r>
              <a:rPr lang="fr-FR" sz="2500" b="1" dirty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N</a:t>
            </a: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ombre d’entreprises de biotechnologies par pays</a:t>
            </a:r>
            <a:endParaRPr lang="fr-FR" sz="2500" b="1" dirty="0">
              <a:solidFill>
                <a:srgbClr val="E75012"/>
              </a:solidFill>
              <a:latin typeface="Arial Narrow" pitchFamily="34" charset="0"/>
              <a:cs typeface="Helvetica Neue"/>
            </a:endParaRPr>
          </a:p>
        </p:txBody>
      </p:sp>
      <p:pic>
        <p:nvPicPr>
          <p:cNvPr id="4098" name="Picture 2" descr="C:\Users\M Gros\Desktop\images\p10a_car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523" y="1484784"/>
            <a:ext cx="9418162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2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704856" cy="576064"/>
          </a:xfrm>
        </p:spPr>
        <p:txBody>
          <a:bodyPr/>
          <a:lstStyle/>
          <a:p>
            <a:r>
              <a:rPr lang="fr-FR" sz="2500" b="1" dirty="0" smtClean="0">
                <a:latin typeface="Arial Narrow" pitchFamily="34" charset="0"/>
              </a:rPr>
              <a:t>Benchmark mondial : </a:t>
            </a:r>
            <a:br>
              <a:rPr lang="fr-FR" sz="2500" b="1" dirty="0" smtClean="0">
                <a:latin typeface="Arial Narrow" pitchFamily="34" charset="0"/>
              </a:rPr>
            </a:br>
            <a:r>
              <a:rPr lang="fr-FR" sz="2500" b="1" dirty="0" smtClean="0">
                <a:latin typeface="Arial Narrow" pitchFamily="34" charset="0"/>
              </a:rPr>
              <a:t>Ratio nombre d’entreprises / PIB </a:t>
            </a:r>
            <a:r>
              <a:rPr lang="fr-FR" sz="2500" b="1" dirty="0">
                <a:latin typeface="Arial Narrow" pitchFamily="34" charset="0"/>
              </a:rPr>
              <a:t>(en Md €)</a:t>
            </a:r>
            <a:r>
              <a:rPr lang="fr-FR" sz="2500" b="1" dirty="0" smtClean="0">
                <a:latin typeface="Arial Narrow" pitchFamily="34" charset="0"/>
              </a:rPr>
              <a:t> </a:t>
            </a:r>
            <a:br>
              <a:rPr lang="fr-FR" sz="2500" b="1" dirty="0" smtClean="0">
                <a:latin typeface="Arial Narrow" pitchFamily="34" charset="0"/>
              </a:rPr>
            </a:br>
            <a:endParaRPr lang="fr-FR" sz="2500" b="1" dirty="0">
              <a:latin typeface="Arial Narrow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13</a:t>
            </a:fld>
            <a:endParaRPr lang="fr-FR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8194" name="Picture 2" descr="C:\Users\M Gros\Desktop\BIOTECHS\p10b_car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484" y="1485280"/>
            <a:ext cx="9731020" cy="44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3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3" name="Espace réservé du numéro de diapositive 4"/>
          <p:cNvSpPr txBox="1">
            <a:spLocks noGrp="1"/>
          </p:cNvSpPr>
          <p:nvPr/>
        </p:nvSpPr>
        <p:spPr bwMode="auto">
          <a:xfrm>
            <a:off x="8144508" y="6453336"/>
            <a:ext cx="603956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47C51511-2E98-47F8-A02D-74B2153EE0EF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/>
              <a:t>14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131" name="Titre 1"/>
          <p:cNvSpPr>
            <a:spLocks/>
          </p:cNvSpPr>
          <p:nvPr/>
        </p:nvSpPr>
        <p:spPr bwMode="auto">
          <a:xfrm>
            <a:off x="239889" y="-6868"/>
            <a:ext cx="8904111" cy="100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>
              <a:defRPr/>
            </a:pPr>
            <a:endParaRPr lang="fr-FR" sz="2800" b="1" dirty="0">
              <a:solidFill>
                <a:srgbClr val="33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512" y="262970"/>
            <a:ext cx="629371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Benchmark mondial : </a:t>
            </a:r>
          </a:p>
          <a:p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Effectif moyen par entreprise de biotechnologies</a:t>
            </a:r>
            <a:endParaRPr lang="fr-FR" sz="2500" b="1" dirty="0">
              <a:solidFill>
                <a:srgbClr val="E75012"/>
              </a:solidFill>
              <a:latin typeface="Arial Narrow" pitchFamily="34" charset="0"/>
              <a:cs typeface="Helvetica Neue"/>
            </a:endParaRPr>
          </a:p>
        </p:txBody>
      </p:sp>
      <p:pic>
        <p:nvPicPr>
          <p:cNvPr id="5122" name="Picture 2" descr="C:\Users\M Gros\Desktop\images\p12a_car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480" y="1340768"/>
            <a:ext cx="1004604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29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355160" cy="648072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  <a:cs typeface="Helvetica Neue"/>
              </a:rPr>
              <a:t>Benchmark mondial : </a:t>
            </a:r>
            <a:br>
              <a:rPr lang="fr-FR" sz="2500" b="1" cap="none" dirty="0" smtClean="0">
                <a:latin typeface="Arial Narrow" pitchFamily="34" charset="0"/>
                <a:cs typeface="Helvetica Neue"/>
              </a:rPr>
            </a:br>
            <a:r>
              <a:rPr lang="fr-FR" sz="2500" b="1" cap="none" dirty="0" smtClean="0">
                <a:latin typeface="Arial Narrow" pitchFamily="34" charset="0"/>
                <a:cs typeface="Helvetica Neue"/>
              </a:rPr>
              <a:t>Chiffre d’affaires (en Md €)</a:t>
            </a: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15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6146" name="Picture 2" descr="C:\Users\M Gros\Desktop\images\p12b_car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12776"/>
            <a:ext cx="9212744" cy="422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5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3" name="Espace réservé du numéro de diapositive 4"/>
          <p:cNvSpPr txBox="1">
            <a:spLocks noGrp="1"/>
          </p:cNvSpPr>
          <p:nvPr/>
        </p:nvSpPr>
        <p:spPr bwMode="auto">
          <a:xfrm>
            <a:off x="8144508" y="6455618"/>
            <a:ext cx="603956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47C51511-2E98-47F8-A02D-74B2153EE0EF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/>
              <a:t>16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131" name="Titre 1"/>
          <p:cNvSpPr>
            <a:spLocks/>
          </p:cNvSpPr>
          <p:nvPr/>
        </p:nvSpPr>
        <p:spPr bwMode="auto">
          <a:xfrm>
            <a:off x="259645" y="-74613"/>
            <a:ext cx="8904111" cy="100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>
              <a:defRPr/>
            </a:pPr>
            <a:endParaRPr lang="fr-FR" sz="2800" b="1" dirty="0">
              <a:solidFill>
                <a:srgbClr val="33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79512" y="260648"/>
            <a:ext cx="74888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Benchmark mondial :</a:t>
            </a:r>
          </a:p>
          <a:p>
            <a:r>
              <a:rPr lang="fr-FR" sz="2500" b="1" dirty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L</a:t>
            </a: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evée de fonds (2010 en M €)</a:t>
            </a:r>
            <a:endParaRPr lang="fr-FR" sz="25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  <p:pic>
        <p:nvPicPr>
          <p:cNvPr id="11266" name="Picture 2" descr="C:\Users\M Gros\Desktop\BIOTECHS\p13a_car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4" y="1484784"/>
            <a:ext cx="9731020" cy="44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lèche courbée vers la droite 6"/>
          <p:cNvSpPr/>
          <p:nvPr/>
        </p:nvSpPr>
        <p:spPr>
          <a:xfrm>
            <a:off x="3347864" y="4173802"/>
            <a:ext cx="864096" cy="1436559"/>
          </a:xfrm>
          <a:prstGeom prst="curvedRightArrow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11960" y="5226918"/>
            <a:ext cx="1008112" cy="789434"/>
          </a:xfrm>
          <a:prstGeom prst="rect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211960" y="5231522"/>
            <a:ext cx="1800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Levée de fonds 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2011 – 277 M€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2009 – 270 M€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2008 – 215 M€</a:t>
            </a:r>
            <a:endParaRPr lang="fr-FR" sz="1100" dirty="0">
              <a:solidFill>
                <a:prstClr val="white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90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355160" cy="720080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  <a:cs typeface="Helvetica Neue"/>
              </a:rPr>
              <a:t>Benchmark mondial : </a:t>
            </a:r>
            <a:br>
              <a:rPr lang="fr-FR" sz="2500" b="1" cap="none" dirty="0" smtClean="0">
                <a:latin typeface="Arial Narrow" pitchFamily="34" charset="0"/>
                <a:cs typeface="Helvetica Neue"/>
              </a:rPr>
            </a:br>
            <a:r>
              <a:rPr lang="fr-FR" sz="2500" b="1" cap="none" dirty="0" smtClean="0">
                <a:latin typeface="Arial Narrow" pitchFamily="34" charset="0"/>
                <a:cs typeface="Helvetica Neue"/>
              </a:rPr>
              <a:t>Nombre d’entreprises cotées en bourse</a:t>
            </a: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17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12290" name="Picture 2" descr="C:\Users\M Gros\Desktop\BIOTECHS\p13b_car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4" y="1485280"/>
            <a:ext cx="9731020" cy="44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860033" y="5229200"/>
            <a:ext cx="1292628" cy="432048"/>
          </a:xfrm>
          <a:prstGeom prst="rect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826656" y="5229200"/>
            <a:ext cx="132600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Capitalisation: 4,3Md€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3000 emplois</a:t>
            </a:r>
          </a:p>
          <a:p>
            <a:endParaRPr lang="fr-FR" sz="1100" dirty="0">
              <a:solidFill>
                <a:prstClr val="white"/>
              </a:solidFill>
              <a:latin typeface="Arial Narrow" pitchFamily="34" charset="0"/>
            </a:endParaRPr>
          </a:p>
        </p:txBody>
      </p:sp>
      <p:sp>
        <p:nvSpPr>
          <p:cNvPr id="10" name="Flèche courbée vers la droite 9"/>
          <p:cNvSpPr/>
          <p:nvPr/>
        </p:nvSpPr>
        <p:spPr>
          <a:xfrm>
            <a:off x="4283968" y="4559526"/>
            <a:ext cx="576064" cy="957706"/>
          </a:xfrm>
          <a:prstGeom prst="curvedRightArrow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67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73" name="Espace réservé du numéro de diapositive 4"/>
          <p:cNvSpPr txBox="1">
            <a:spLocks noGrp="1"/>
          </p:cNvSpPr>
          <p:nvPr/>
        </p:nvSpPr>
        <p:spPr bwMode="auto">
          <a:xfrm>
            <a:off x="8361820" y="6453336"/>
            <a:ext cx="386644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A2C0565C-A59F-44C1-A083-4EAE2988E516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/>
              <a:t>18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162" name="Titre 1"/>
          <p:cNvSpPr>
            <a:spLocks/>
          </p:cNvSpPr>
          <p:nvPr/>
        </p:nvSpPr>
        <p:spPr bwMode="auto">
          <a:xfrm>
            <a:off x="259645" y="-74613"/>
            <a:ext cx="8904111" cy="100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>
              <a:defRPr/>
            </a:pPr>
            <a:endParaRPr lang="fr-FR" sz="2800" b="1" dirty="0">
              <a:solidFill>
                <a:srgbClr val="33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01990" y="232192"/>
            <a:ext cx="717832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Benchmark mondial : </a:t>
            </a:r>
          </a:p>
          <a:p>
            <a:r>
              <a:rPr lang="fr-FR" sz="2500" b="1" dirty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P</a:t>
            </a: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  <a:cs typeface="Helvetica Neue"/>
              </a:rPr>
              <a:t>roduits en développement clinique</a:t>
            </a:r>
            <a:endParaRPr lang="fr-FR" sz="25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  <p:pic>
        <p:nvPicPr>
          <p:cNvPr id="7170" name="Picture 2" descr="C:\Users\M Gros\Desktop\images\p14a_car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556792"/>
            <a:ext cx="973210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71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355160" cy="720080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</a:rPr>
              <a:t>Benchmark mondial : </a:t>
            </a:r>
            <a:br>
              <a:rPr lang="fr-FR" sz="2500" b="1" cap="none" dirty="0" smtClean="0">
                <a:latin typeface="Arial Narrow" pitchFamily="34" charset="0"/>
              </a:rPr>
            </a:br>
            <a:r>
              <a:rPr lang="fr-FR" sz="2500" b="1" cap="none" dirty="0" smtClean="0">
                <a:latin typeface="Arial Narrow" pitchFamily="34" charset="0"/>
              </a:rPr>
              <a:t>Nombre de sites de </a:t>
            </a:r>
            <a:r>
              <a:rPr lang="fr-FR" sz="2500" b="1" cap="none" dirty="0" err="1" smtClean="0">
                <a:latin typeface="Arial Narrow" pitchFamily="34" charset="0"/>
              </a:rPr>
              <a:t>bioproduction</a:t>
            </a: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19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8194" name="Picture 2" descr="C:\Users\M Gros\Desktop\images\p14b_car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594881"/>
            <a:ext cx="9649072" cy="442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203848" y="5085184"/>
            <a:ext cx="1224136" cy="430887"/>
          </a:xfrm>
          <a:prstGeom prst="rect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Flèche courbée vers la droite 8"/>
          <p:cNvSpPr/>
          <p:nvPr/>
        </p:nvSpPr>
        <p:spPr>
          <a:xfrm>
            <a:off x="2627784" y="3861048"/>
            <a:ext cx="576064" cy="1584176"/>
          </a:xfrm>
          <a:prstGeom prst="curvedRightArrow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3131840" y="5085184"/>
            <a:ext cx="14041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Lots cliniques 15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Lots commerciaux 21</a:t>
            </a:r>
            <a:endParaRPr lang="fr-FR" sz="1100" dirty="0">
              <a:solidFill>
                <a:prstClr val="white"/>
              </a:solidFill>
              <a:latin typeface="Arial Narrow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203848" y="5589240"/>
            <a:ext cx="1224136" cy="600164"/>
          </a:xfrm>
          <a:prstGeom prst="rect">
            <a:avLst/>
          </a:prstGeom>
          <a:solidFill>
            <a:srgbClr val="007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3131840" y="5565140"/>
            <a:ext cx="122413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prstClr val="white"/>
                </a:solidFill>
                <a:latin typeface="Arial Narrow" pitchFamily="34" charset="0"/>
              </a:rPr>
              <a:t>Lots </a:t>
            </a:r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commerciaux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Grands groupes 19</a:t>
            </a:r>
          </a:p>
          <a:p>
            <a:r>
              <a:rPr lang="fr-FR" sz="1100" dirty="0" smtClean="0">
                <a:solidFill>
                  <a:prstClr val="white"/>
                </a:solidFill>
                <a:latin typeface="Arial Narrow" pitchFamily="34" charset="0"/>
              </a:rPr>
              <a:t>PME 2 </a:t>
            </a:r>
            <a:endParaRPr lang="fr-FR" sz="1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0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Espace réservé du contenu 2"/>
          <p:cNvSpPr>
            <a:spLocks noGrp="1"/>
          </p:cNvSpPr>
          <p:nvPr>
            <p:ph idx="1"/>
          </p:nvPr>
        </p:nvSpPr>
        <p:spPr>
          <a:xfrm>
            <a:off x="150990" y="933451"/>
            <a:ext cx="8676922" cy="5902325"/>
          </a:xfrm>
        </p:spPr>
        <p:txBody>
          <a:bodyPr/>
          <a:lstStyle/>
          <a:p>
            <a:pPr marL="342900" lvl="1" indent="-342900" algn="just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endParaRPr lang="fr-FR" sz="20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marL="342900" lvl="1" indent="-342900" algn="just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fr-FR" sz="2000" b="1" dirty="0" smtClean="0">
                <a:solidFill>
                  <a:srgbClr val="E75012"/>
                </a:solidFill>
                <a:latin typeface="Arial Narrow" pitchFamily="34" charset="0"/>
              </a:rPr>
              <a:t>Un marché mondial des biotechnologies pour la santé dominé par les Etats-Unis</a:t>
            </a:r>
          </a:p>
          <a:p>
            <a:pPr marL="342900" lvl="1" indent="-342900" algn="just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endParaRPr lang="fr-FR" sz="200" b="1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342900" lvl="1" indent="-342900" algn="just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fr-FR" sz="2000" b="1" dirty="0" smtClean="0">
                <a:solidFill>
                  <a:srgbClr val="E75012"/>
                </a:solidFill>
                <a:latin typeface="Arial Narrow" pitchFamily="34" charset="0"/>
              </a:rPr>
              <a:t>Un nombre de sociétés identique en Europe et aux Etats-Unis mais des entreprises européennes en majorité  </a:t>
            </a:r>
          </a:p>
          <a:p>
            <a:pPr lvl="1" algn="just" eaLnBrk="1" hangingPunct="1">
              <a:spcBef>
                <a:spcPts val="600"/>
              </a:spcBef>
              <a:buClr>
                <a:schemeClr val="tx2"/>
              </a:buClr>
              <a:defRPr/>
            </a:pPr>
            <a:r>
              <a:rPr lang="fr-FR" sz="1800" b="1" dirty="0">
                <a:solidFill>
                  <a:srgbClr val="073081"/>
                </a:solidFill>
                <a:latin typeface="Arial Narrow" pitchFamily="34" charset="0"/>
              </a:rPr>
              <a:t>P</a:t>
            </a:r>
            <a:r>
              <a:rPr lang="fr-FR" sz="1800" b="1" dirty="0" smtClean="0">
                <a:solidFill>
                  <a:srgbClr val="073081"/>
                </a:solidFill>
                <a:latin typeface="Arial Narrow" pitchFamily="34" charset="0"/>
              </a:rPr>
              <a:t>lus petites </a:t>
            </a:r>
            <a:r>
              <a:rPr lang="fr-FR" sz="1800" dirty="0" smtClean="0">
                <a:solidFill>
                  <a:srgbClr val="073081"/>
                </a:solidFill>
                <a:latin typeface="Arial Narrow" pitchFamily="34" charset="0"/>
              </a:rPr>
              <a:t>(59 salariés en moyenne en Europe et 34 en France vs 63 aux Etats-Unis)</a:t>
            </a:r>
          </a:p>
          <a:p>
            <a:pPr lvl="1" algn="just" eaLnBrk="1" hangingPunct="1">
              <a:spcBef>
                <a:spcPts val="600"/>
              </a:spcBef>
              <a:buClr>
                <a:schemeClr val="tx2"/>
              </a:buClr>
              <a:defRPr/>
            </a:pPr>
            <a:r>
              <a:rPr lang="fr-FR" sz="1800" b="1" dirty="0" smtClean="0">
                <a:solidFill>
                  <a:srgbClr val="073081"/>
                </a:solidFill>
                <a:latin typeface="Arial Narrow" pitchFamily="34" charset="0"/>
              </a:rPr>
              <a:t>Moins bien capitalisées </a:t>
            </a:r>
            <a:r>
              <a:rPr lang="fr-FR" sz="1800" dirty="0" smtClean="0">
                <a:solidFill>
                  <a:srgbClr val="073081"/>
                </a:solidFill>
                <a:latin typeface="Arial Narrow" pitchFamily="34" charset="0"/>
              </a:rPr>
              <a:t>(219 Mds€ aux Etats-Unis vs 50 Mds€ en Europe et 4,3 Mds€ en France)</a:t>
            </a:r>
            <a:endParaRPr lang="fr-FR" sz="1800" dirty="0">
              <a:solidFill>
                <a:srgbClr val="073081"/>
              </a:solidFill>
              <a:latin typeface="Arial Narrow" pitchFamily="34" charset="0"/>
            </a:endParaRPr>
          </a:p>
          <a:p>
            <a:pPr lvl="1" algn="just" eaLnBrk="1" hangingPunct="1">
              <a:spcBef>
                <a:spcPts val="600"/>
              </a:spcBef>
              <a:buClr>
                <a:schemeClr val="tx2"/>
              </a:buClr>
              <a:defRPr/>
            </a:pPr>
            <a:r>
              <a:rPr lang="fr-FR" sz="1800" b="1" dirty="0" smtClean="0">
                <a:solidFill>
                  <a:srgbClr val="073081"/>
                </a:solidFill>
                <a:latin typeface="Arial Narrow" pitchFamily="34" charset="0"/>
              </a:rPr>
              <a:t>Investissant 3 fois moins en R&amp;D </a:t>
            </a:r>
            <a:r>
              <a:rPr lang="fr-FR" sz="1800" dirty="0" smtClean="0">
                <a:solidFill>
                  <a:srgbClr val="073081"/>
                </a:solidFill>
                <a:latin typeface="Arial Narrow" pitchFamily="34" charset="0"/>
              </a:rPr>
              <a:t>(9,5 Mds€ en Europe vs 30 Mds€ aux Etats-Unis)</a:t>
            </a:r>
          </a:p>
          <a:p>
            <a:pPr marL="342900" lvl="1" indent="-342900" algn="just" eaLnBrk="1" hangingPunct="1">
              <a:spcBef>
                <a:spcPts val="600"/>
              </a:spcBef>
              <a:buFont typeface="Arial" pitchFamily="34" charset="0"/>
              <a:buChar char="•"/>
              <a:defRPr/>
            </a:pPr>
            <a:endParaRPr lang="fr-FR" sz="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marL="342900" lvl="1" indent="-342900" algn="just" eaLnBrk="1" hangingPunct="1"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fr-FR" sz="2000" b="1" dirty="0" smtClean="0">
                <a:solidFill>
                  <a:srgbClr val="E75012"/>
                </a:solidFill>
                <a:latin typeface="Arial Narrow" pitchFamily="34" charset="0"/>
              </a:rPr>
              <a:t>Un retard en Europe et en France qui s’explique par une différence dans les montants totaux investis aux Etats-Unis</a:t>
            </a:r>
          </a:p>
          <a:p>
            <a:pPr lvl="1" algn="just" eaLnBrk="1" hangingPunct="1">
              <a:spcBef>
                <a:spcPts val="600"/>
              </a:spcBef>
              <a:buClr>
                <a:srgbClr val="073081"/>
              </a:buClr>
              <a:defRPr/>
            </a:pPr>
            <a:r>
              <a:rPr lang="fr-FR" sz="1800" b="1" dirty="0" smtClean="0">
                <a:solidFill>
                  <a:srgbClr val="073081"/>
                </a:solidFill>
                <a:latin typeface="Arial Narrow" pitchFamily="34" charset="0"/>
              </a:rPr>
              <a:t>Lors des levées de fonds et augmentation boursière en 2010</a:t>
            </a:r>
          </a:p>
          <a:p>
            <a:pPr lvl="2" algn="just" eaLnBrk="1" hangingPunct="1">
              <a:spcBef>
                <a:spcPts val="600"/>
              </a:spcBef>
              <a:defRPr/>
            </a:pP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15 Mds€ aux Etats-Unis contre 150 à 700M€ dans les autres pays benchmarkés</a:t>
            </a:r>
          </a:p>
          <a:p>
            <a:pPr lvl="1" algn="just" eaLnBrk="1" hangingPunct="1">
              <a:spcBef>
                <a:spcPts val="600"/>
              </a:spcBef>
              <a:buClr>
                <a:srgbClr val="073081"/>
              </a:buClr>
              <a:defRPr/>
            </a:pPr>
            <a:r>
              <a:rPr lang="fr-FR" sz="1800" b="1" dirty="0" smtClean="0">
                <a:solidFill>
                  <a:srgbClr val="073081"/>
                </a:solidFill>
                <a:latin typeface="Arial Narrow" pitchFamily="34" charset="0"/>
              </a:rPr>
              <a:t>Lors des introductions en bourse en 2010  </a:t>
            </a:r>
          </a:p>
          <a:p>
            <a:pPr lvl="2" algn="just" eaLnBrk="1" hangingPunct="1">
              <a:spcBef>
                <a:spcPts val="600"/>
              </a:spcBef>
              <a:defRPr/>
            </a:pP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Etats-Unis</a:t>
            </a: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 : </a:t>
            </a: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12 IPOs </a:t>
            </a: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pour 822M€ levés ; </a:t>
            </a: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Europe</a:t>
            </a: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 </a:t>
            </a: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: 7 IPOs </a:t>
            </a: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pour 174 M€ levés (dont 5 en France) ; </a:t>
            </a: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Asie/Pacifique</a:t>
            </a: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 : </a:t>
            </a: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37 </a:t>
            </a:r>
            <a:r>
              <a:rPr lang="fr-FR" sz="1600" b="1" dirty="0" err="1" smtClean="0">
                <a:solidFill>
                  <a:srgbClr val="073081"/>
                </a:solidFill>
                <a:latin typeface="Arial Narrow" pitchFamily="34" charset="0"/>
              </a:rPr>
              <a:t>IPOs</a:t>
            </a:r>
            <a:r>
              <a:rPr lang="fr-FR" sz="1600" b="1" dirty="0" smtClean="0">
                <a:solidFill>
                  <a:srgbClr val="073081"/>
                </a:solidFill>
                <a:latin typeface="Arial Narrow" pitchFamily="34" charset="0"/>
              </a:rPr>
              <a:t> </a:t>
            </a:r>
            <a:r>
              <a:rPr lang="fr-FR" sz="1600" dirty="0" smtClean="0">
                <a:solidFill>
                  <a:srgbClr val="073081"/>
                </a:solidFill>
                <a:latin typeface="Arial Narrow" pitchFamily="34" charset="0"/>
              </a:rPr>
              <a:t>pour 74 M€ levés</a:t>
            </a:r>
            <a:endParaRPr lang="fr-FR" sz="600" b="1" dirty="0" smtClean="0">
              <a:solidFill>
                <a:srgbClr val="073081"/>
              </a:solidFill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8244408" y="6381328"/>
            <a:ext cx="675922" cy="4572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fld id="{DC224716-516B-4EAE-B4A9-E7475B2AF455}" type="slidenum">
              <a:rPr lang="fr-FR" smtClean="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ctr">
                <a:defRPr/>
              </a:pPr>
              <a:t>20</a:t>
            </a:fld>
            <a:endParaRPr lang="fr-FR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sp>
        <p:nvSpPr>
          <p:cNvPr id="6" name="Titre 1"/>
          <p:cNvSpPr>
            <a:spLocks/>
          </p:cNvSpPr>
          <p:nvPr/>
        </p:nvSpPr>
        <p:spPr bwMode="auto">
          <a:xfrm>
            <a:off x="179512" y="260648"/>
            <a:ext cx="820891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</a:rPr>
              <a:t>Comparaison des entreprises de biotechnologies </a:t>
            </a:r>
          </a:p>
          <a:p>
            <a:pPr eaLnBrk="0" hangingPunct="0">
              <a:defRPr/>
            </a:pP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</a:rPr>
              <a:t>santé aux Etats-Unis et en Europe</a:t>
            </a:r>
            <a:endParaRPr lang="fr-FR" sz="25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40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60648"/>
            <a:ext cx="7632848" cy="1080120"/>
          </a:xfrm>
        </p:spPr>
        <p:txBody>
          <a:bodyPr/>
          <a:lstStyle/>
          <a:p>
            <a:pPr eaLnBrk="1" hangingPunct="1">
              <a:defRPr/>
            </a:pPr>
            <a:r>
              <a:rPr lang="fr-FR" sz="2500" b="1" kern="1200" dirty="0" smtClean="0">
                <a:latin typeface="Arial Narrow" pitchFamily="34" charset="0"/>
              </a:rPr>
              <a:t>Création de </a:t>
            </a:r>
            <a:r>
              <a:rPr lang="fr-FR" sz="2500" b="1" kern="1200" dirty="0">
                <a:latin typeface="Arial Narrow" pitchFamily="34" charset="0"/>
              </a:rPr>
              <a:t>valeur dans les entreprises </a:t>
            </a:r>
            <a:r>
              <a:rPr lang="fr-FR" sz="2500" b="1" kern="1200" dirty="0" smtClean="0">
                <a:latin typeface="Arial Narrow" pitchFamily="34" charset="0"/>
              </a:rPr>
              <a:t/>
            </a:r>
            <a:br>
              <a:rPr lang="fr-FR" sz="2500" b="1" kern="1200" dirty="0" smtClean="0">
                <a:latin typeface="Arial Narrow" pitchFamily="34" charset="0"/>
              </a:rPr>
            </a:br>
            <a:r>
              <a:rPr lang="fr-FR" sz="2500" b="1" kern="1200" dirty="0" smtClean="0">
                <a:latin typeface="Arial Narrow" pitchFamily="34" charset="0"/>
              </a:rPr>
              <a:t>de </a:t>
            </a:r>
            <a:r>
              <a:rPr lang="fr-FR" sz="2500" b="1" kern="1200" dirty="0">
                <a:latin typeface="Arial Narrow" pitchFamily="34" charset="0"/>
              </a:rPr>
              <a:t>biotechnologies santé en </a:t>
            </a:r>
            <a:r>
              <a:rPr lang="fr-FR" sz="2500" b="1" kern="1200" dirty="0" smtClean="0">
                <a:latin typeface="Arial Narrow" pitchFamily="34" charset="0"/>
              </a:rPr>
              <a:t>France</a:t>
            </a:r>
            <a:endParaRPr lang="fr-FR" sz="2500" b="1" kern="1200" dirty="0">
              <a:latin typeface="Arial Narrow" pitchFamily="34" charset="0"/>
            </a:endParaRPr>
          </a:p>
        </p:txBody>
      </p:sp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6804248" y="6453336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6CFF2EB9-D4F6-403C-88F7-1D7F722AA974}" type="slidenum">
              <a:rPr lang="fr-FR" sz="120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 algn="r" eaLnBrk="0" hangingPunct="0">
                <a:defRPr/>
              </a:pPr>
              <a:t>21</a:t>
            </a:fld>
            <a:endParaRPr lang="fr-FR" sz="1200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pic>
        <p:nvPicPr>
          <p:cNvPr id="9218" name="Picture 2" descr="C:\Users\M Gros\Desktop\images\radar_vier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768567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65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44624"/>
            <a:ext cx="7528601" cy="1143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500" b="1" dirty="0">
                <a:solidFill>
                  <a:srgbClr val="E75012"/>
                </a:solidFill>
                <a:latin typeface="Arial Narrow" pitchFamily="34" charset="0"/>
              </a:rPr>
              <a:t>C</a:t>
            </a: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</a:rPr>
              <a:t>réation de valeur : </a:t>
            </a:r>
          </a:p>
          <a:p>
            <a:pPr algn="l" eaLnBrk="1" hangingPunct="1">
              <a:defRPr/>
            </a:pPr>
            <a:r>
              <a:rPr lang="fr-FR" sz="2500" b="1" dirty="0" smtClean="0">
                <a:solidFill>
                  <a:srgbClr val="E75012"/>
                </a:solidFill>
                <a:latin typeface="Arial Narrow" pitchFamily="34" charset="0"/>
              </a:rPr>
              <a:t>Comparaison France / Allemagne</a:t>
            </a:r>
            <a:endParaRPr lang="fr-FR" sz="25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6588224" y="6448251"/>
            <a:ext cx="2133600" cy="365125"/>
          </a:xfrm>
          <a:prstGeom prst="rect">
            <a:avLst/>
          </a:prstGeo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white">
                    <a:lumMod val="50000"/>
                  </a:prstClr>
                </a:solidFill>
                <a:latin typeface="Arial Narrow" pitchFamily="34" charset="0"/>
              </a:rPr>
              <a:pPr/>
              <a:t>22</a:t>
            </a:fld>
            <a:endParaRPr lang="fr-FR" dirty="0">
              <a:solidFill>
                <a:prstClr val="white">
                  <a:lumMod val="50000"/>
                </a:prstClr>
              </a:solidFill>
              <a:latin typeface="Arial Narrow" pitchFamily="34" charset="0"/>
            </a:endParaRPr>
          </a:p>
        </p:txBody>
      </p:sp>
      <p:pic>
        <p:nvPicPr>
          <p:cNvPr id="1026" name="Picture 2" descr="C:\Users\M Gros\Desktop\slides-images\p27_radar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4" y="1268760"/>
            <a:ext cx="890142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94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7355160" cy="720080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</a:rPr>
              <a:t>Création de valeur : </a:t>
            </a:r>
            <a:br>
              <a:rPr lang="fr-FR" sz="2500" b="1" cap="none" dirty="0" smtClean="0">
                <a:latin typeface="Arial Narrow" pitchFamily="34" charset="0"/>
              </a:rPr>
            </a:br>
            <a:r>
              <a:rPr lang="fr-FR" sz="2500" b="1" cap="none" dirty="0" smtClean="0">
                <a:latin typeface="Arial Narrow" pitchFamily="34" charset="0"/>
              </a:rPr>
              <a:t>Comparaison </a:t>
            </a:r>
            <a:r>
              <a:rPr lang="fr-FR" sz="2500" b="1" cap="none" dirty="0">
                <a:latin typeface="Arial Narrow" pitchFamily="34" charset="0"/>
              </a:rPr>
              <a:t>F</a:t>
            </a:r>
            <a:r>
              <a:rPr lang="fr-FR" sz="2500" b="1" cap="none" dirty="0" smtClean="0">
                <a:latin typeface="Arial Narrow" pitchFamily="34" charset="0"/>
              </a:rPr>
              <a:t>rance / Royaume-Uni</a:t>
            </a:r>
            <a:br>
              <a:rPr lang="fr-FR" sz="2500" b="1" cap="none" dirty="0" smtClean="0">
                <a:latin typeface="Arial Narrow" pitchFamily="34" charset="0"/>
              </a:rPr>
            </a:b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23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2050" name="Picture 2" descr="C:\Users\M Gros\Desktop\slides-images\p27_radar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8" y="1268760"/>
            <a:ext cx="8902800" cy="482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50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7355160" cy="720080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</a:rPr>
              <a:t>Création de valeur : </a:t>
            </a:r>
            <a:br>
              <a:rPr lang="fr-FR" sz="2500" b="1" cap="none" dirty="0" smtClean="0">
                <a:latin typeface="Arial Narrow" pitchFamily="34" charset="0"/>
              </a:rPr>
            </a:br>
            <a:r>
              <a:rPr lang="fr-FR" sz="2500" b="1" cap="none" dirty="0" smtClean="0">
                <a:latin typeface="Arial Narrow" pitchFamily="34" charset="0"/>
              </a:rPr>
              <a:t>Comparaison </a:t>
            </a:r>
            <a:r>
              <a:rPr lang="fr-FR" sz="2500" b="1" cap="none" dirty="0">
                <a:latin typeface="Arial Narrow" pitchFamily="34" charset="0"/>
              </a:rPr>
              <a:t>F</a:t>
            </a:r>
            <a:r>
              <a:rPr lang="fr-FR" sz="2500" b="1" cap="none" dirty="0" smtClean="0">
                <a:latin typeface="Arial Narrow" pitchFamily="34" charset="0"/>
              </a:rPr>
              <a:t>rance / Etats-Unis</a:t>
            </a:r>
            <a:br>
              <a:rPr lang="fr-FR" sz="2500" b="1" cap="none" dirty="0" smtClean="0">
                <a:latin typeface="Arial Narrow" pitchFamily="34" charset="0"/>
              </a:rPr>
            </a:b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24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3074" name="Picture 2" descr="C:\Users\M Gros\Desktop\slides-images\p27_radar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268760"/>
            <a:ext cx="8902800" cy="482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93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7355160" cy="720080"/>
          </a:xfrm>
        </p:spPr>
        <p:txBody>
          <a:bodyPr/>
          <a:lstStyle/>
          <a:p>
            <a:r>
              <a:rPr lang="fr-FR" sz="2500" b="1" cap="none" dirty="0" smtClean="0">
                <a:latin typeface="Arial Narrow" pitchFamily="34" charset="0"/>
              </a:rPr>
              <a:t>Création de valeur : </a:t>
            </a:r>
            <a:br>
              <a:rPr lang="fr-FR" sz="2500" b="1" cap="none" dirty="0" smtClean="0">
                <a:latin typeface="Arial Narrow" pitchFamily="34" charset="0"/>
              </a:rPr>
            </a:br>
            <a:r>
              <a:rPr lang="fr-FR" sz="2500" b="1" cap="none" dirty="0" smtClean="0">
                <a:latin typeface="Arial Narrow" pitchFamily="34" charset="0"/>
              </a:rPr>
              <a:t>Comparaison </a:t>
            </a:r>
            <a:r>
              <a:rPr lang="fr-FR" sz="2500" b="1" cap="none" dirty="0">
                <a:latin typeface="Arial Narrow" pitchFamily="34" charset="0"/>
              </a:rPr>
              <a:t>F</a:t>
            </a:r>
            <a:r>
              <a:rPr lang="fr-FR" sz="2500" b="1" cap="none" dirty="0" smtClean="0">
                <a:latin typeface="Arial Narrow" pitchFamily="34" charset="0"/>
              </a:rPr>
              <a:t>rance / Suisse</a:t>
            </a:r>
            <a:br>
              <a:rPr lang="fr-FR" sz="2500" b="1" cap="none" dirty="0" smtClean="0">
                <a:latin typeface="Arial Narrow" pitchFamily="34" charset="0"/>
              </a:rPr>
            </a:br>
            <a:endParaRPr lang="fr-FR" sz="2500" b="1" cap="none" dirty="0">
              <a:latin typeface="Arial Narrow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133600" cy="365125"/>
          </a:xfrm>
        </p:spPr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  <a:latin typeface="Arial Narrow" pitchFamily="34" charset="0"/>
              </a:rPr>
              <a:pPr/>
              <a:t>25</a:t>
            </a:fld>
            <a:endParaRPr lang="fr-FR" dirty="0">
              <a:solidFill>
                <a:prstClr val="black">
                  <a:tint val="75000"/>
                </a:prstClr>
              </a:solidFill>
              <a:latin typeface="Arial Narrow" pitchFamily="34" charset="0"/>
            </a:endParaRPr>
          </a:p>
        </p:txBody>
      </p:sp>
      <p:pic>
        <p:nvPicPr>
          <p:cNvPr id="4098" name="Picture 2" descr="C:\Users\M Gros\Desktop\slides-images\p27_radar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268760"/>
            <a:ext cx="8900435" cy="48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1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4941168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Pierre Tambourin</a:t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Directeur général du </a:t>
            </a:r>
            <a:r>
              <a:rPr lang="fr-FR" altLang="ja-JP" sz="3600" cap="none" dirty="0" err="1" smtClean="0">
                <a:latin typeface="Arial Narrow" pitchFamily="34" charset="0"/>
              </a:rPr>
              <a:t>Genopole</a:t>
            </a:r>
            <a:r>
              <a:rPr lang="fr-FR" altLang="ja-JP" sz="2800" cap="none" dirty="0" smtClean="0">
                <a:latin typeface="Arial Narrow" pitchFamily="34" charset="0"/>
              </a:rPr>
              <a:t>®</a:t>
            </a:r>
            <a:r>
              <a:rPr lang="fr-FR" altLang="ja-JP" sz="3600" cap="none" dirty="0" smtClean="0">
                <a:latin typeface="Arial Narrow" pitchFamily="34" charset="0"/>
              </a:rPr>
              <a:t>  d’Evry </a:t>
            </a:r>
            <a:br>
              <a:rPr lang="fr-FR" altLang="ja-JP" sz="3600" cap="none" dirty="0" smtClean="0">
                <a:latin typeface="Arial Narrow" pitchFamily="34" charset="0"/>
              </a:rPr>
            </a:b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26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85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r 2"/>
          <p:cNvGrpSpPr/>
          <p:nvPr/>
        </p:nvGrpSpPr>
        <p:grpSpPr>
          <a:xfrm>
            <a:off x="896049" y="1423512"/>
            <a:ext cx="1857519" cy="1078525"/>
            <a:chOff x="494175" y="379324"/>
            <a:chExt cx="1857519" cy="1078525"/>
          </a:xfrm>
        </p:grpSpPr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3" name="Connecteur droit 12"/>
          <p:cNvCxnSpPr/>
          <p:nvPr/>
        </p:nvCxnSpPr>
        <p:spPr>
          <a:xfrm>
            <a:off x="896050" y="3347554"/>
            <a:ext cx="7229211" cy="0"/>
          </a:xfrm>
          <a:prstGeom prst="line">
            <a:avLst/>
          </a:prstGeom>
          <a:ln w="317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86594" y="2045499"/>
            <a:ext cx="8717048" cy="34778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457200"/>
            <a:endParaRPr lang="fr-FR" sz="4400" b="1" dirty="0" smtClean="0">
              <a:solidFill>
                <a:srgbClr val="37609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 defTabSz="457200"/>
            <a:r>
              <a:rPr lang="fr-FR" sz="4400" b="1" dirty="0" smtClean="0">
                <a:solidFill>
                  <a:srgbClr val="37609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Corbel"/>
                <a:cs typeface="Corbel"/>
              </a:rPr>
              <a:t>LEEM – 27 Juin 2012</a:t>
            </a:r>
          </a:p>
          <a:p>
            <a:pPr algn="ctr" defTabSz="457200"/>
            <a:endParaRPr lang="fr-FR" sz="4400" b="1" dirty="0">
              <a:solidFill>
                <a:srgbClr val="37609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Corbel"/>
              <a:cs typeface="Corbel"/>
            </a:endParaRPr>
          </a:p>
          <a:p>
            <a:pPr algn="r" defTabSz="457200"/>
            <a:r>
              <a:rPr lang="fr-FR" sz="3000" b="1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Corbel"/>
                <a:cs typeface="Corbel"/>
              </a:rPr>
              <a:t>Conférence sur les biotechnologies</a:t>
            </a:r>
          </a:p>
          <a:p>
            <a:pPr algn="r" defTabSz="457200"/>
            <a:r>
              <a:rPr lang="fr-FR" sz="3000" b="1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Corbel"/>
                <a:cs typeface="Corbel"/>
              </a:rPr>
              <a:t>Pierre TAMBOURIN</a:t>
            </a:r>
          </a:p>
          <a:p>
            <a:pPr algn="r" defTabSz="457200"/>
            <a:endParaRPr lang="fr-FR" sz="2800" b="1" dirty="0" smtClean="0">
              <a:solidFill>
                <a:srgbClr val="95B3D7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464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Rektangel 60"/>
          <p:cNvSpPr>
            <a:spLocks noChangeArrowheads="1"/>
          </p:cNvSpPr>
          <p:nvPr/>
        </p:nvSpPr>
        <p:spPr bwMode="auto">
          <a:xfrm rot="10800000" flipV="1">
            <a:off x="0" y="0"/>
            <a:ext cx="9144000" cy="4154488"/>
          </a:xfrm>
          <a:prstGeom prst="rect">
            <a:avLst/>
          </a:prstGeom>
          <a:gradFill rotWithShape="1">
            <a:gsLst>
              <a:gs pos="0">
                <a:srgbClr val="F3F3F3"/>
              </a:gs>
              <a:gs pos="48000">
                <a:srgbClr val="F3F3F3"/>
              </a:gs>
              <a:gs pos="69000">
                <a:srgbClr val="F3F3F3"/>
              </a:gs>
              <a:gs pos="100000">
                <a:srgbClr val="BFBFBF"/>
              </a:gs>
            </a:gsLst>
            <a:lin ang="5400000" scaled="1"/>
          </a:gradFill>
          <a:ln>
            <a:noFill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457200">
              <a:defRPr/>
            </a:pPr>
            <a:endParaRPr lang="da-DK">
              <a:solidFill>
                <a:srgbClr val="7F7F7F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Rektangel 38"/>
          <p:cNvSpPr>
            <a:spLocks noChangeArrowheads="1"/>
          </p:cNvSpPr>
          <p:nvPr/>
        </p:nvSpPr>
        <p:spPr bwMode="auto">
          <a:xfrm rot="10800000" flipV="1">
            <a:off x="0" y="0"/>
            <a:ext cx="9144000" cy="1044576"/>
          </a:xfrm>
          <a:prstGeom prst="rect">
            <a:avLst/>
          </a:prstGeom>
          <a:blipFill dpi="0" rotWithShape="1">
            <a:blip r:embed="rId2">
              <a:alphaModFix amt="67000"/>
            </a:blip>
            <a:srcRect/>
            <a:stretch>
              <a:fillRect b="-214802"/>
            </a:stretch>
          </a:blip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90117" name="Picture 15" descr="logo genopole 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15875"/>
            <a:ext cx="10287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8" name="ZoneTexte 4"/>
          <p:cNvSpPr txBox="1">
            <a:spLocks noChangeArrowheads="1"/>
          </p:cNvSpPr>
          <p:nvPr/>
        </p:nvSpPr>
        <p:spPr bwMode="auto">
          <a:xfrm>
            <a:off x="0" y="122238"/>
            <a:ext cx="81153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19238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sz="3200" b="1" smtClean="0">
                <a:solidFill>
                  <a:srgbClr val="254061"/>
                </a:solidFill>
              </a:rPr>
              <a:t>Pourquoi Genopole ?</a:t>
            </a:r>
          </a:p>
        </p:txBody>
      </p:sp>
      <p:sp>
        <p:nvSpPr>
          <p:cNvPr id="90119" name="ZoneTexte 204"/>
          <p:cNvSpPr txBox="1">
            <a:spLocks noChangeArrowheads="1"/>
          </p:cNvSpPr>
          <p:nvPr/>
        </p:nvSpPr>
        <p:spPr bwMode="auto">
          <a:xfrm>
            <a:off x="3198813" y="4257675"/>
            <a:ext cx="3044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b="1" smtClean="0">
                <a:solidFill>
                  <a:srgbClr val="000000"/>
                </a:solidFill>
              </a:rPr>
              <a:t>Deux Missions</a:t>
            </a:r>
          </a:p>
        </p:txBody>
      </p:sp>
      <p:grpSp>
        <p:nvGrpSpPr>
          <p:cNvPr id="2" name="Grouper 1"/>
          <p:cNvGrpSpPr>
            <a:grpSpLocks/>
          </p:cNvGrpSpPr>
          <p:nvPr/>
        </p:nvGrpSpPr>
        <p:grpSpPr bwMode="auto">
          <a:xfrm>
            <a:off x="539750" y="1314450"/>
            <a:ext cx="2865438" cy="4222750"/>
            <a:chOff x="539750" y="1314450"/>
            <a:chExt cx="2865438" cy="4222750"/>
          </a:xfrm>
        </p:grpSpPr>
        <p:sp>
          <p:nvSpPr>
            <p:cNvPr id="43" name="Rectangle 42"/>
            <p:cNvSpPr/>
            <p:nvPr/>
          </p:nvSpPr>
          <p:spPr>
            <a:xfrm>
              <a:off x="539750" y="1314450"/>
              <a:ext cx="2514600" cy="1550988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tx1">
                    <a:lumMod val="50000"/>
                    <a:lumOff val="50000"/>
                  </a:schemeClr>
                </a:gs>
                <a:gs pos="74000">
                  <a:schemeClr val="bg1">
                    <a:lumMod val="85000"/>
                  </a:schemeClr>
                </a:gs>
              </a:gsLst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srgbClr val="FFFFFF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48" name="Freeform 9"/>
            <p:cNvSpPr>
              <a:spLocks/>
            </p:cNvSpPr>
            <p:nvPr/>
          </p:nvSpPr>
          <p:spPr bwMode="auto">
            <a:xfrm>
              <a:off x="539750" y="4630738"/>
              <a:ext cx="2865438" cy="906462"/>
            </a:xfrm>
            <a:custGeom>
              <a:avLst/>
              <a:gdLst>
                <a:gd name="T0" fmla="*/ 552450 w 399"/>
                <a:gd name="T1" fmla="*/ 0 h 207"/>
                <a:gd name="T2" fmla="*/ 300038 w 399"/>
                <a:gd name="T3" fmla="*/ 0 h 207"/>
                <a:gd name="T4" fmla="*/ 88900 w 399"/>
                <a:gd name="T5" fmla="*/ 0 h 207"/>
                <a:gd name="T6" fmla="*/ 0 w 399"/>
                <a:gd name="T7" fmla="*/ 0 h 207"/>
                <a:gd name="T8" fmla="*/ 0 w 399"/>
                <a:gd name="T9" fmla="*/ 328613 h 207"/>
                <a:gd name="T10" fmla="*/ 0 w 399"/>
                <a:gd name="T11" fmla="*/ 328613 h 207"/>
                <a:gd name="T12" fmla="*/ 0 w 399"/>
                <a:gd name="T13" fmla="*/ 328613 h 207"/>
                <a:gd name="T14" fmla="*/ 0 w 399"/>
                <a:gd name="T15" fmla="*/ 328613 h 207"/>
                <a:gd name="T16" fmla="*/ 88900 w 399"/>
                <a:gd name="T17" fmla="*/ 328613 h 207"/>
                <a:gd name="T18" fmla="*/ 300038 w 399"/>
                <a:gd name="T19" fmla="*/ 328613 h 207"/>
                <a:gd name="T20" fmla="*/ 552450 w 399"/>
                <a:gd name="T21" fmla="*/ 328613 h 207"/>
                <a:gd name="T22" fmla="*/ 552450 w 399"/>
                <a:gd name="T23" fmla="*/ 328613 h 207"/>
                <a:gd name="T24" fmla="*/ 571500 w 399"/>
                <a:gd name="T25" fmla="*/ 312738 h 207"/>
                <a:gd name="T26" fmla="*/ 587375 w 399"/>
                <a:gd name="T27" fmla="*/ 295275 h 207"/>
                <a:gd name="T28" fmla="*/ 600075 w 399"/>
                <a:gd name="T29" fmla="*/ 276225 h 207"/>
                <a:gd name="T30" fmla="*/ 611188 w 399"/>
                <a:gd name="T31" fmla="*/ 257175 h 207"/>
                <a:gd name="T32" fmla="*/ 622300 w 399"/>
                <a:gd name="T33" fmla="*/ 234950 h 207"/>
                <a:gd name="T34" fmla="*/ 627063 w 399"/>
                <a:gd name="T35" fmla="*/ 212725 h 207"/>
                <a:gd name="T36" fmla="*/ 631825 w 399"/>
                <a:gd name="T37" fmla="*/ 188913 h 207"/>
                <a:gd name="T38" fmla="*/ 633413 w 399"/>
                <a:gd name="T39" fmla="*/ 163513 h 207"/>
                <a:gd name="T40" fmla="*/ 633413 w 399"/>
                <a:gd name="T41" fmla="*/ 163513 h 207"/>
                <a:gd name="T42" fmla="*/ 631825 w 399"/>
                <a:gd name="T43" fmla="*/ 138113 h 207"/>
                <a:gd name="T44" fmla="*/ 627063 w 399"/>
                <a:gd name="T45" fmla="*/ 115888 h 207"/>
                <a:gd name="T46" fmla="*/ 622300 w 399"/>
                <a:gd name="T47" fmla="*/ 92075 h 207"/>
                <a:gd name="T48" fmla="*/ 611188 w 399"/>
                <a:gd name="T49" fmla="*/ 71438 h 207"/>
                <a:gd name="T50" fmla="*/ 600075 w 399"/>
                <a:gd name="T51" fmla="*/ 52388 h 207"/>
                <a:gd name="T52" fmla="*/ 587375 w 399"/>
                <a:gd name="T53" fmla="*/ 31750 h 207"/>
                <a:gd name="T54" fmla="*/ 571500 w 399"/>
                <a:gd name="T55" fmla="*/ 14288 h 207"/>
                <a:gd name="T56" fmla="*/ 552450 w 399"/>
                <a:gd name="T57" fmla="*/ 0 h 207"/>
                <a:gd name="T58" fmla="*/ 552450 w 399"/>
                <a:gd name="T59" fmla="*/ 0 h 20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99"/>
                <a:gd name="T91" fmla="*/ 0 h 207"/>
                <a:gd name="T92" fmla="*/ 399 w 399"/>
                <a:gd name="T93" fmla="*/ 207 h 20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99" h="207">
                  <a:moveTo>
                    <a:pt x="348" y="0"/>
                  </a:moveTo>
                  <a:lnTo>
                    <a:pt x="189" y="0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07"/>
                  </a:lnTo>
                  <a:lnTo>
                    <a:pt x="56" y="207"/>
                  </a:lnTo>
                  <a:lnTo>
                    <a:pt x="189" y="207"/>
                  </a:lnTo>
                  <a:lnTo>
                    <a:pt x="348" y="207"/>
                  </a:lnTo>
                  <a:lnTo>
                    <a:pt x="360" y="197"/>
                  </a:lnTo>
                  <a:lnTo>
                    <a:pt x="370" y="186"/>
                  </a:lnTo>
                  <a:lnTo>
                    <a:pt x="378" y="174"/>
                  </a:lnTo>
                  <a:lnTo>
                    <a:pt x="385" y="162"/>
                  </a:lnTo>
                  <a:lnTo>
                    <a:pt x="392" y="148"/>
                  </a:lnTo>
                  <a:lnTo>
                    <a:pt x="395" y="134"/>
                  </a:lnTo>
                  <a:lnTo>
                    <a:pt x="398" y="119"/>
                  </a:lnTo>
                  <a:lnTo>
                    <a:pt x="399" y="103"/>
                  </a:lnTo>
                  <a:lnTo>
                    <a:pt x="398" y="87"/>
                  </a:lnTo>
                  <a:lnTo>
                    <a:pt x="395" y="73"/>
                  </a:lnTo>
                  <a:lnTo>
                    <a:pt x="392" y="58"/>
                  </a:lnTo>
                  <a:lnTo>
                    <a:pt x="385" y="45"/>
                  </a:lnTo>
                  <a:lnTo>
                    <a:pt x="378" y="33"/>
                  </a:lnTo>
                  <a:lnTo>
                    <a:pt x="370" y="20"/>
                  </a:lnTo>
                  <a:lnTo>
                    <a:pt x="360" y="9"/>
                  </a:lnTo>
                  <a:lnTo>
                    <a:pt x="3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70000"/>
                  </a:schemeClr>
                </a:gs>
                <a:gs pos="55000">
                  <a:schemeClr val="bg1"/>
                </a:gs>
              </a:gsLst>
              <a:lin ang="5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defTabSz="45720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 sz="1800" smtClean="0">
                <a:solidFill>
                  <a:prstClr val="black"/>
                </a:solidFill>
                <a:latin typeface="Calibri" charset="0"/>
              </a:endParaRPr>
            </a:p>
          </p:txBody>
        </p:sp>
        <p:sp>
          <p:nvSpPr>
            <p:cNvPr id="70673" name="Freeform 9"/>
            <p:cNvSpPr>
              <a:spLocks/>
            </p:cNvSpPr>
            <p:nvPr/>
          </p:nvSpPr>
          <p:spPr bwMode="auto">
            <a:xfrm>
              <a:off x="539750" y="2865438"/>
              <a:ext cx="2865438" cy="1981200"/>
            </a:xfrm>
            <a:custGeom>
              <a:avLst/>
              <a:gdLst>
                <a:gd name="T0" fmla="*/ 2147483647 w 399"/>
                <a:gd name="T1" fmla="*/ 0 h 207"/>
                <a:gd name="T2" fmla="*/ 2147483647 w 399"/>
                <a:gd name="T3" fmla="*/ 0 h 207"/>
                <a:gd name="T4" fmla="*/ 2147483647 w 399"/>
                <a:gd name="T5" fmla="*/ 0 h 207"/>
                <a:gd name="T6" fmla="*/ 0 w 399"/>
                <a:gd name="T7" fmla="*/ 0 h 207"/>
                <a:gd name="T8" fmla="*/ 0 w 399"/>
                <a:gd name="T9" fmla="*/ 2147483647 h 207"/>
                <a:gd name="T10" fmla="*/ 0 w 399"/>
                <a:gd name="T11" fmla="*/ 2147483647 h 207"/>
                <a:gd name="T12" fmla="*/ 0 w 399"/>
                <a:gd name="T13" fmla="*/ 2147483647 h 207"/>
                <a:gd name="T14" fmla="*/ 0 w 399"/>
                <a:gd name="T15" fmla="*/ 2147483647 h 207"/>
                <a:gd name="T16" fmla="*/ 2147483647 w 399"/>
                <a:gd name="T17" fmla="*/ 2147483647 h 207"/>
                <a:gd name="T18" fmla="*/ 2147483647 w 399"/>
                <a:gd name="T19" fmla="*/ 2147483647 h 207"/>
                <a:gd name="T20" fmla="*/ 2147483647 w 399"/>
                <a:gd name="T21" fmla="*/ 2147483647 h 207"/>
                <a:gd name="T22" fmla="*/ 2147483647 w 399"/>
                <a:gd name="T23" fmla="*/ 2147483647 h 207"/>
                <a:gd name="T24" fmla="*/ 2147483647 w 399"/>
                <a:gd name="T25" fmla="*/ 2147483647 h 207"/>
                <a:gd name="T26" fmla="*/ 2147483647 w 399"/>
                <a:gd name="T27" fmla="*/ 2147483647 h 207"/>
                <a:gd name="T28" fmla="*/ 2147483647 w 399"/>
                <a:gd name="T29" fmla="*/ 2147483647 h 207"/>
                <a:gd name="T30" fmla="*/ 2147483647 w 399"/>
                <a:gd name="T31" fmla="*/ 2147483647 h 207"/>
                <a:gd name="T32" fmla="*/ 2147483647 w 399"/>
                <a:gd name="T33" fmla="*/ 2147483647 h 207"/>
                <a:gd name="T34" fmla="*/ 2147483647 w 399"/>
                <a:gd name="T35" fmla="*/ 2147483647 h 207"/>
                <a:gd name="T36" fmla="*/ 2147483647 w 399"/>
                <a:gd name="T37" fmla="*/ 2147483647 h 207"/>
                <a:gd name="T38" fmla="*/ 2147483647 w 399"/>
                <a:gd name="T39" fmla="*/ 2147483647 h 207"/>
                <a:gd name="T40" fmla="*/ 2147483647 w 399"/>
                <a:gd name="T41" fmla="*/ 2147483647 h 207"/>
                <a:gd name="T42" fmla="*/ 2147483647 w 399"/>
                <a:gd name="T43" fmla="*/ 2147483647 h 207"/>
                <a:gd name="T44" fmla="*/ 2147483647 w 399"/>
                <a:gd name="T45" fmla="*/ 2147483647 h 207"/>
                <a:gd name="T46" fmla="*/ 2147483647 w 399"/>
                <a:gd name="T47" fmla="*/ 2147483647 h 207"/>
                <a:gd name="T48" fmla="*/ 2147483647 w 399"/>
                <a:gd name="T49" fmla="*/ 2147483647 h 207"/>
                <a:gd name="T50" fmla="*/ 2147483647 w 399"/>
                <a:gd name="T51" fmla="*/ 2147483647 h 207"/>
                <a:gd name="T52" fmla="*/ 2147483647 w 399"/>
                <a:gd name="T53" fmla="*/ 2147483647 h 207"/>
                <a:gd name="T54" fmla="*/ 2147483647 w 399"/>
                <a:gd name="T55" fmla="*/ 2147483647 h 207"/>
                <a:gd name="T56" fmla="*/ 2147483647 w 399"/>
                <a:gd name="T57" fmla="*/ 0 h 207"/>
                <a:gd name="T58" fmla="*/ 2147483647 w 399"/>
                <a:gd name="T59" fmla="*/ 0 h 20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99"/>
                <a:gd name="T91" fmla="*/ 0 h 207"/>
                <a:gd name="T92" fmla="*/ 399 w 399"/>
                <a:gd name="T93" fmla="*/ 207 h 20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99" h="207">
                  <a:moveTo>
                    <a:pt x="348" y="0"/>
                  </a:moveTo>
                  <a:lnTo>
                    <a:pt x="189" y="0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07"/>
                  </a:lnTo>
                  <a:lnTo>
                    <a:pt x="56" y="207"/>
                  </a:lnTo>
                  <a:lnTo>
                    <a:pt x="189" y="207"/>
                  </a:lnTo>
                  <a:lnTo>
                    <a:pt x="348" y="207"/>
                  </a:lnTo>
                  <a:lnTo>
                    <a:pt x="360" y="197"/>
                  </a:lnTo>
                  <a:lnTo>
                    <a:pt x="370" y="186"/>
                  </a:lnTo>
                  <a:lnTo>
                    <a:pt x="378" y="174"/>
                  </a:lnTo>
                  <a:lnTo>
                    <a:pt x="385" y="162"/>
                  </a:lnTo>
                  <a:lnTo>
                    <a:pt x="392" y="148"/>
                  </a:lnTo>
                  <a:lnTo>
                    <a:pt x="395" y="134"/>
                  </a:lnTo>
                  <a:lnTo>
                    <a:pt x="398" y="119"/>
                  </a:lnTo>
                  <a:lnTo>
                    <a:pt x="399" y="103"/>
                  </a:lnTo>
                  <a:lnTo>
                    <a:pt x="398" y="87"/>
                  </a:lnTo>
                  <a:lnTo>
                    <a:pt x="395" y="73"/>
                  </a:lnTo>
                  <a:lnTo>
                    <a:pt x="392" y="58"/>
                  </a:lnTo>
                  <a:lnTo>
                    <a:pt x="385" y="45"/>
                  </a:lnTo>
                  <a:lnTo>
                    <a:pt x="378" y="33"/>
                  </a:lnTo>
                  <a:lnTo>
                    <a:pt x="370" y="20"/>
                  </a:lnTo>
                  <a:lnTo>
                    <a:pt x="360" y="9"/>
                  </a:lnTo>
                  <a:lnTo>
                    <a:pt x="34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tx2">
                    <a:lumMod val="40000"/>
                    <a:lumOff val="60000"/>
                  </a:schemeClr>
                </a:gs>
                <a:gs pos="50000">
                  <a:schemeClr val="accent1">
                    <a:lumMod val="20000"/>
                    <a:lumOff val="80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/>
            </a:gra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0132" name="Rektangel 33"/>
            <p:cNvSpPr>
              <a:spLocks noChangeArrowheads="1"/>
            </p:cNvSpPr>
            <p:nvPr/>
          </p:nvSpPr>
          <p:spPr bwMode="auto">
            <a:xfrm>
              <a:off x="841375" y="1517650"/>
              <a:ext cx="2030413" cy="10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da-DK" sz="2000" b="1" smtClean="0">
                  <a:solidFill>
                    <a:prstClr val="black"/>
                  </a:solidFill>
                  <a:ea typeface="ＭＳ Ｐゴシック" charset="0"/>
                  <a:cs typeface="ＭＳ Ｐゴシック" charset="0"/>
                </a:rPr>
                <a:t>1ère Mission </a:t>
              </a:r>
            </a:p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da-DK" sz="2000" b="1" smtClean="0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da-DK" sz="2000" b="1" smtClean="0">
                  <a:solidFill>
                    <a:srgbClr val="FF0000"/>
                  </a:solidFill>
                  <a:ea typeface="ＭＳ Ｐゴシック" charset="0"/>
                  <a:cs typeface="ＭＳ Ｐゴシック" charset="0"/>
                </a:rPr>
                <a:t>SCIENTIFIQUE</a:t>
              </a:r>
            </a:p>
          </p:txBody>
        </p:sp>
        <p:sp>
          <p:nvSpPr>
            <p:cNvPr id="90133" name="Text Box 52"/>
            <p:cNvSpPr txBox="1">
              <a:spLocks noChangeArrowheads="1"/>
            </p:cNvSpPr>
            <p:nvPr/>
          </p:nvSpPr>
          <p:spPr bwMode="gray">
            <a:xfrm>
              <a:off x="777875" y="2971800"/>
              <a:ext cx="2093913" cy="1814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20000"/>
                </a:spcBef>
                <a:spcAft>
                  <a:spcPct val="0"/>
                </a:spcAft>
              </a:pPr>
              <a:r>
                <a:rPr sz="1600" b="1" noProof="1" smtClean="0">
                  <a:solidFill>
                    <a:prstClr val="black"/>
                  </a:solidFill>
                  <a:cs typeface="Arial" charset="0"/>
                </a:rPr>
                <a:t>Permettre à la France de participer aux grands programmes de génomique mondiaux (séquençage du génome de l’homme)</a:t>
              </a:r>
            </a:p>
          </p:txBody>
        </p:sp>
      </p:grpSp>
      <p:grpSp>
        <p:nvGrpSpPr>
          <p:cNvPr id="4" name="Grouper 3"/>
          <p:cNvGrpSpPr>
            <a:grpSpLocks/>
          </p:cNvGrpSpPr>
          <p:nvPr/>
        </p:nvGrpSpPr>
        <p:grpSpPr bwMode="auto">
          <a:xfrm>
            <a:off x="5965825" y="1314450"/>
            <a:ext cx="3019425" cy="4311650"/>
            <a:chOff x="5965825" y="1314449"/>
            <a:chExt cx="3019099" cy="4311651"/>
          </a:xfrm>
        </p:grpSpPr>
        <p:sp>
          <p:nvSpPr>
            <p:cNvPr id="45" name="Rectangle 44"/>
            <p:cNvSpPr/>
            <p:nvPr/>
          </p:nvSpPr>
          <p:spPr>
            <a:xfrm>
              <a:off x="5976937" y="1314449"/>
              <a:ext cx="2514329" cy="1522413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tx1">
                    <a:lumMod val="50000"/>
                    <a:lumOff val="50000"/>
                  </a:schemeClr>
                </a:gs>
                <a:gs pos="74000">
                  <a:schemeClr val="bg1">
                    <a:lumMod val="85000"/>
                  </a:schemeClr>
                </a:gs>
              </a:gsLst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srgbClr val="FFFFFF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47" name="Freeform 8"/>
            <p:cNvSpPr>
              <a:spLocks/>
            </p:cNvSpPr>
            <p:nvPr/>
          </p:nvSpPr>
          <p:spPr bwMode="auto">
            <a:xfrm>
              <a:off x="6113447" y="4462463"/>
              <a:ext cx="2871477" cy="1163637"/>
            </a:xfrm>
            <a:custGeom>
              <a:avLst/>
              <a:gdLst>
                <a:gd name="T0" fmla="*/ 552450 w 400"/>
                <a:gd name="T1" fmla="*/ 0 h 207"/>
                <a:gd name="T2" fmla="*/ 301625 w 400"/>
                <a:gd name="T3" fmla="*/ 0 h 207"/>
                <a:gd name="T4" fmla="*/ 0 w 400"/>
                <a:gd name="T5" fmla="*/ 0 h 207"/>
                <a:gd name="T6" fmla="*/ 0 w 400"/>
                <a:gd name="T7" fmla="*/ 0 h 207"/>
                <a:gd name="T8" fmla="*/ 19050 w 400"/>
                <a:gd name="T9" fmla="*/ 14288 h 207"/>
                <a:gd name="T10" fmla="*/ 34925 w 400"/>
                <a:gd name="T11" fmla="*/ 31750 h 207"/>
                <a:gd name="T12" fmla="*/ 47625 w 400"/>
                <a:gd name="T13" fmla="*/ 52388 h 207"/>
                <a:gd name="T14" fmla="*/ 58738 w 400"/>
                <a:gd name="T15" fmla="*/ 71438 h 207"/>
                <a:gd name="T16" fmla="*/ 68263 w 400"/>
                <a:gd name="T17" fmla="*/ 92075 h 207"/>
                <a:gd name="T18" fmla="*/ 74613 w 400"/>
                <a:gd name="T19" fmla="*/ 115888 h 207"/>
                <a:gd name="T20" fmla="*/ 79375 w 400"/>
                <a:gd name="T21" fmla="*/ 138113 h 207"/>
                <a:gd name="T22" fmla="*/ 80963 w 400"/>
                <a:gd name="T23" fmla="*/ 163513 h 207"/>
                <a:gd name="T24" fmla="*/ 80963 w 400"/>
                <a:gd name="T25" fmla="*/ 163513 h 207"/>
                <a:gd name="T26" fmla="*/ 79375 w 400"/>
                <a:gd name="T27" fmla="*/ 188913 h 207"/>
                <a:gd name="T28" fmla="*/ 74613 w 400"/>
                <a:gd name="T29" fmla="*/ 212725 h 207"/>
                <a:gd name="T30" fmla="*/ 68263 w 400"/>
                <a:gd name="T31" fmla="*/ 234950 h 207"/>
                <a:gd name="T32" fmla="*/ 58738 w 400"/>
                <a:gd name="T33" fmla="*/ 257175 h 207"/>
                <a:gd name="T34" fmla="*/ 47625 w 400"/>
                <a:gd name="T35" fmla="*/ 276225 h 207"/>
                <a:gd name="T36" fmla="*/ 34925 w 400"/>
                <a:gd name="T37" fmla="*/ 295275 h 207"/>
                <a:gd name="T38" fmla="*/ 19050 w 400"/>
                <a:gd name="T39" fmla="*/ 312738 h 207"/>
                <a:gd name="T40" fmla="*/ 0 w 400"/>
                <a:gd name="T41" fmla="*/ 328613 h 207"/>
                <a:gd name="T42" fmla="*/ 301625 w 400"/>
                <a:gd name="T43" fmla="*/ 328613 h 207"/>
                <a:gd name="T44" fmla="*/ 552450 w 400"/>
                <a:gd name="T45" fmla="*/ 328613 h 207"/>
                <a:gd name="T46" fmla="*/ 552450 w 400"/>
                <a:gd name="T47" fmla="*/ 328613 h 207"/>
                <a:gd name="T48" fmla="*/ 569913 w 400"/>
                <a:gd name="T49" fmla="*/ 312738 h 207"/>
                <a:gd name="T50" fmla="*/ 587375 w 400"/>
                <a:gd name="T51" fmla="*/ 295275 h 207"/>
                <a:gd name="T52" fmla="*/ 601663 w 400"/>
                <a:gd name="T53" fmla="*/ 276225 h 207"/>
                <a:gd name="T54" fmla="*/ 612775 w 400"/>
                <a:gd name="T55" fmla="*/ 257175 h 207"/>
                <a:gd name="T56" fmla="*/ 620713 w 400"/>
                <a:gd name="T57" fmla="*/ 234950 h 207"/>
                <a:gd name="T58" fmla="*/ 628650 w 400"/>
                <a:gd name="T59" fmla="*/ 212725 h 207"/>
                <a:gd name="T60" fmla="*/ 631825 w 400"/>
                <a:gd name="T61" fmla="*/ 188913 h 207"/>
                <a:gd name="T62" fmla="*/ 635000 w 400"/>
                <a:gd name="T63" fmla="*/ 163513 h 207"/>
                <a:gd name="T64" fmla="*/ 635000 w 400"/>
                <a:gd name="T65" fmla="*/ 163513 h 207"/>
                <a:gd name="T66" fmla="*/ 631825 w 400"/>
                <a:gd name="T67" fmla="*/ 138113 h 207"/>
                <a:gd name="T68" fmla="*/ 628650 w 400"/>
                <a:gd name="T69" fmla="*/ 115888 h 207"/>
                <a:gd name="T70" fmla="*/ 620713 w 400"/>
                <a:gd name="T71" fmla="*/ 92075 h 207"/>
                <a:gd name="T72" fmla="*/ 612775 w 400"/>
                <a:gd name="T73" fmla="*/ 71438 h 207"/>
                <a:gd name="T74" fmla="*/ 601663 w 400"/>
                <a:gd name="T75" fmla="*/ 52388 h 207"/>
                <a:gd name="T76" fmla="*/ 587375 w 400"/>
                <a:gd name="T77" fmla="*/ 31750 h 207"/>
                <a:gd name="T78" fmla="*/ 569913 w 400"/>
                <a:gd name="T79" fmla="*/ 14288 h 207"/>
                <a:gd name="T80" fmla="*/ 552450 w 400"/>
                <a:gd name="T81" fmla="*/ 0 h 207"/>
                <a:gd name="T82" fmla="*/ 552450 w 400"/>
                <a:gd name="T83" fmla="*/ 0 h 2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400"/>
                <a:gd name="T127" fmla="*/ 0 h 207"/>
                <a:gd name="T128" fmla="*/ 400 w 400"/>
                <a:gd name="T129" fmla="*/ 207 h 20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400" h="207">
                  <a:moveTo>
                    <a:pt x="348" y="0"/>
                  </a:moveTo>
                  <a:lnTo>
                    <a:pt x="190" y="0"/>
                  </a:lnTo>
                  <a:lnTo>
                    <a:pt x="0" y="0"/>
                  </a:lnTo>
                  <a:lnTo>
                    <a:pt x="12" y="9"/>
                  </a:lnTo>
                  <a:lnTo>
                    <a:pt x="22" y="20"/>
                  </a:lnTo>
                  <a:lnTo>
                    <a:pt x="30" y="33"/>
                  </a:lnTo>
                  <a:lnTo>
                    <a:pt x="37" y="45"/>
                  </a:lnTo>
                  <a:lnTo>
                    <a:pt x="43" y="58"/>
                  </a:lnTo>
                  <a:lnTo>
                    <a:pt x="47" y="73"/>
                  </a:lnTo>
                  <a:lnTo>
                    <a:pt x="50" y="87"/>
                  </a:lnTo>
                  <a:lnTo>
                    <a:pt x="51" y="103"/>
                  </a:lnTo>
                  <a:lnTo>
                    <a:pt x="50" y="119"/>
                  </a:lnTo>
                  <a:lnTo>
                    <a:pt x="47" y="134"/>
                  </a:lnTo>
                  <a:lnTo>
                    <a:pt x="43" y="148"/>
                  </a:lnTo>
                  <a:lnTo>
                    <a:pt x="37" y="162"/>
                  </a:lnTo>
                  <a:lnTo>
                    <a:pt x="30" y="174"/>
                  </a:lnTo>
                  <a:lnTo>
                    <a:pt x="22" y="186"/>
                  </a:lnTo>
                  <a:lnTo>
                    <a:pt x="12" y="197"/>
                  </a:lnTo>
                  <a:lnTo>
                    <a:pt x="0" y="207"/>
                  </a:lnTo>
                  <a:lnTo>
                    <a:pt x="190" y="207"/>
                  </a:lnTo>
                  <a:lnTo>
                    <a:pt x="348" y="207"/>
                  </a:lnTo>
                  <a:lnTo>
                    <a:pt x="359" y="197"/>
                  </a:lnTo>
                  <a:lnTo>
                    <a:pt x="370" y="186"/>
                  </a:lnTo>
                  <a:lnTo>
                    <a:pt x="379" y="174"/>
                  </a:lnTo>
                  <a:lnTo>
                    <a:pt x="386" y="162"/>
                  </a:lnTo>
                  <a:lnTo>
                    <a:pt x="391" y="148"/>
                  </a:lnTo>
                  <a:lnTo>
                    <a:pt x="396" y="134"/>
                  </a:lnTo>
                  <a:lnTo>
                    <a:pt x="398" y="119"/>
                  </a:lnTo>
                  <a:lnTo>
                    <a:pt x="400" y="103"/>
                  </a:lnTo>
                  <a:lnTo>
                    <a:pt x="398" y="87"/>
                  </a:lnTo>
                  <a:lnTo>
                    <a:pt x="396" y="73"/>
                  </a:lnTo>
                  <a:lnTo>
                    <a:pt x="391" y="58"/>
                  </a:lnTo>
                  <a:lnTo>
                    <a:pt x="386" y="45"/>
                  </a:lnTo>
                  <a:lnTo>
                    <a:pt x="379" y="33"/>
                  </a:lnTo>
                  <a:lnTo>
                    <a:pt x="370" y="20"/>
                  </a:lnTo>
                  <a:lnTo>
                    <a:pt x="359" y="9"/>
                  </a:lnTo>
                  <a:lnTo>
                    <a:pt x="3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70000"/>
                  </a:schemeClr>
                </a:gs>
                <a:gs pos="55000">
                  <a:schemeClr val="bg1"/>
                </a:gs>
              </a:gsLst>
              <a:lin ang="5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defTabSz="45720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 sz="1800" smtClean="0">
                <a:solidFill>
                  <a:prstClr val="black"/>
                </a:solidFill>
                <a:latin typeface="Calibri" charset="0"/>
              </a:endParaRPr>
            </a:p>
          </p:txBody>
        </p:sp>
        <p:sp>
          <p:nvSpPr>
            <p:cNvPr id="70672" name="Freeform 8"/>
            <p:cNvSpPr>
              <a:spLocks/>
            </p:cNvSpPr>
            <p:nvPr/>
          </p:nvSpPr>
          <p:spPr bwMode="auto">
            <a:xfrm>
              <a:off x="5965825" y="2836862"/>
              <a:ext cx="2871478" cy="1981200"/>
            </a:xfrm>
            <a:custGeom>
              <a:avLst/>
              <a:gdLst>
                <a:gd name="T0" fmla="*/ 2147483647 w 400"/>
                <a:gd name="T1" fmla="*/ 0 h 207"/>
                <a:gd name="T2" fmla="*/ 2147483647 w 400"/>
                <a:gd name="T3" fmla="*/ 0 h 207"/>
                <a:gd name="T4" fmla="*/ 0 w 400"/>
                <a:gd name="T5" fmla="*/ 0 h 207"/>
                <a:gd name="T6" fmla="*/ 0 w 400"/>
                <a:gd name="T7" fmla="*/ 0 h 207"/>
                <a:gd name="T8" fmla="*/ 2147483647 w 400"/>
                <a:gd name="T9" fmla="*/ 2147483647 h 207"/>
                <a:gd name="T10" fmla="*/ 2147483647 w 400"/>
                <a:gd name="T11" fmla="*/ 2147483647 h 207"/>
                <a:gd name="T12" fmla="*/ 2147483647 w 400"/>
                <a:gd name="T13" fmla="*/ 2147483647 h 207"/>
                <a:gd name="T14" fmla="*/ 2147483647 w 400"/>
                <a:gd name="T15" fmla="*/ 2147483647 h 207"/>
                <a:gd name="T16" fmla="*/ 2147483647 w 400"/>
                <a:gd name="T17" fmla="*/ 2147483647 h 207"/>
                <a:gd name="T18" fmla="*/ 2147483647 w 400"/>
                <a:gd name="T19" fmla="*/ 2147483647 h 207"/>
                <a:gd name="T20" fmla="*/ 2147483647 w 400"/>
                <a:gd name="T21" fmla="*/ 2147483647 h 207"/>
                <a:gd name="T22" fmla="*/ 2147483647 w 400"/>
                <a:gd name="T23" fmla="*/ 2147483647 h 207"/>
                <a:gd name="T24" fmla="*/ 2147483647 w 400"/>
                <a:gd name="T25" fmla="*/ 2147483647 h 207"/>
                <a:gd name="T26" fmla="*/ 2147483647 w 400"/>
                <a:gd name="T27" fmla="*/ 2147483647 h 207"/>
                <a:gd name="T28" fmla="*/ 2147483647 w 400"/>
                <a:gd name="T29" fmla="*/ 2147483647 h 207"/>
                <a:gd name="T30" fmla="*/ 2147483647 w 400"/>
                <a:gd name="T31" fmla="*/ 2147483647 h 207"/>
                <a:gd name="T32" fmla="*/ 2147483647 w 400"/>
                <a:gd name="T33" fmla="*/ 2147483647 h 207"/>
                <a:gd name="T34" fmla="*/ 2147483647 w 400"/>
                <a:gd name="T35" fmla="*/ 2147483647 h 207"/>
                <a:gd name="T36" fmla="*/ 2147483647 w 400"/>
                <a:gd name="T37" fmla="*/ 2147483647 h 207"/>
                <a:gd name="T38" fmla="*/ 2147483647 w 400"/>
                <a:gd name="T39" fmla="*/ 2147483647 h 207"/>
                <a:gd name="T40" fmla="*/ 0 w 400"/>
                <a:gd name="T41" fmla="*/ 2147483647 h 207"/>
                <a:gd name="T42" fmla="*/ 2147483647 w 400"/>
                <a:gd name="T43" fmla="*/ 2147483647 h 207"/>
                <a:gd name="T44" fmla="*/ 2147483647 w 400"/>
                <a:gd name="T45" fmla="*/ 2147483647 h 207"/>
                <a:gd name="T46" fmla="*/ 2147483647 w 400"/>
                <a:gd name="T47" fmla="*/ 2147483647 h 207"/>
                <a:gd name="T48" fmla="*/ 2147483647 w 400"/>
                <a:gd name="T49" fmla="*/ 2147483647 h 207"/>
                <a:gd name="T50" fmla="*/ 2147483647 w 400"/>
                <a:gd name="T51" fmla="*/ 2147483647 h 207"/>
                <a:gd name="T52" fmla="*/ 2147483647 w 400"/>
                <a:gd name="T53" fmla="*/ 2147483647 h 207"/>
                <a:gd name="T54" fmla="*/ 2147483647 w 400"/>
                <a:gd name="T55" fmla="*/ 2147483647 h 207"/>
                <a:gd name="T56" fmla="*/ 2147483647 w 400"/>
                <a:gd name="T57" fmla="*/ 2147483647 h 207"/>
                <a:gd name="T58" fmla="*/ 2147483647 w 400"/>
                <a:gd name="T59" fmla="*/ 2147483647 h 207"/>
                <a:gd name="T60" fmla="*/ 2147483647 w 400"/>
                <a:gd name="T61" fmla="*/ 2147483647 h 207"/>
                <a:gd name="T62" fmla="*/ 2147483647 w 400"/>
                <a:gd name="T63" fmla="*/ 2147483647 h 207"/>
                <a:gd name="T64" fmla="*/ 2147483647 w 400"/>
                <a:gd name="T65" fmla="*/ 2147483647 h 207"/>
                <a:gd name="T66" fmla="*/ 2147483647 w 400"/>
                <a:gd name="T67" fmla="*/ 2147483647 h 207"/>
                <a:gd name="T68" fmla="*/ 2147483647 w 400"/>
                <a:gd name="T69" fmla="*/ 2147483647 h 207"/>
                <a:gd name="T70" fmla="*/ 2147483647 w 400"/>
                <a:gd name="T71" fmla="*/ 2147483647 h 207"/>
                <a:gd name="T72" fmla="*/ 2147483647 w 400"/>
                <a:gd name="T73" fmla="*/ 2147483647 h 207"/>
                <a:gd name="T74" fmla="*/ 2147483647 w 400"/>
                <a:gd name="T75" fmla="*/ 2147483647 h 207"/>
                <a:gd name="T76" fmla="*/ 2147483647 w 400"/>
                <a:gd name="T77" fmla="*/ 2147483647 h 207"/>
                <a:gd name="T78" fmla="*/ 2147483647 w 400"/>
                <a:gd name="T79" fmla="*/ 2147483647 h 207"/>
                <a:gd name="T80" fmla="*/ 2147483647 w 400"/>
                <a:gd name="T81" fmla="*/ 0 h 207"/>
                <a:gd name="T82" fmla="*/ 2147483647 w 400"/>
                <a:gd name="T83" fmla="*/ 0 h 2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400"/>
                <a:gd name="T127" fmla="*/ 0 h 207"/>
                <a:gd name="T128" fmla="*/ 400 w 400"/>
                <a:gd name="T129" fmla="*/ 207 h 20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400" h="207">
                  <a:moveTo>
                    <a:pt x="348" y="0"/>
                  </a:moveTo>
                  <a:lnTo>
                    <a:pt x="190" y="0"/>
                  </a:lnTo>
                  <a:lnTo>
                    <a:pt x="0" y="0"/>
                  </a:lnTo>
                  <a:lnTo>
                    <a:pt x="12" y="9"/>
                  </a:lnTo>
                  <a:lnTo>
                    <a:pt x="22" y="20"/>
                  </a:lnTo>
                  <a:lnTo>
                    <a:pt x="30" y="33"/>
                  </a:lnTo>
                  <a:lnTo>
                    <a:pt x="37" y="45"/>
                  </a:lnTo>
                  <a:lnTo>
                    <a:pt x="43" y="58"/>
                  </a:lnTo>
                  <a:lnTo>
                    <a:pt x="47" y="73"/>
                  </a:lnTo>
                  <a:lnTo>
                    <a:pt x="50" y="87"/>
                  </a:lnTo>
                  <a:lnTo>
                    <a:pt x="51" y="103"/>
                  </a:lnTo>
                  <a:lnTo>
                    <a:pt x="50" y="119"/>
                  </a:lnTo>
                  <a:lnTo>
                    <a:pt x="47" y="134"/>
                  </a:lnTo>
                  <a:lnTo>
                    <a:pt x="43" y="148"/>
                  </a:lnTo>
                  <a:lnTo>
                    <a:pt x="37" y="162"/>
                  </a:lnTo>
                  <a:lnTo>
                    <a:pt x="30" y="174"/>
                  </a:lnTo>
                  <a:lnTo>
                    <a:pt x="22" y="186"/>
                  </a:lnTo>
                  <a:lnTo>
                    <a:pt x="12" y="197"/>
                  </a:lnTo>
                  <a:lnTo>
                    <a:pt x="0" y="207"/>
                  </a:lnTo>
                  <a:lnTo>
                    <a:pt x="190" y="207"/>
                  </a:lnTo>
                  <a:lnTo>
                    <a:pt x="348" y="207"/>
                  </a:lnTo>
                  <a:lnTo>
                    <a:pt x="359" y="197"/>
                  </a:lnTo>
                  <a:lnTo>
                    <a:pt x="370" y="186"/>
                  </a:lnTo>
                  <a:lnTo>
                    <a:pt x="379" y="174"/>
                  </a:lnTo>
                  <a:lnTo>
                    <a:pt x="386" y="162"/>
                  </a:lnTo>
                  <a:lnTo>
                    <a:pt x="391" y="148"/>
                  </a:lnTo>
                  <a:lnTo>
                    <a:pt x="396" y="134"/>
                  </a:lnTo>
                  <a:lnTo>
                    <a:pt x="398" y="119"/>
                  </a:lnTo>
                  <a:lnTo>
                    <a:pt x="400" y="103"/>
                  </a:lnTo>
                  <a:lnTo>
                    <a:pt x="398" y="87"/>
                  </a:lnTo>
                  <a:lnTo>
                    <a:pt x="396" y="73"/>
                  </a:lnTo>
                  <a:lnTo>
                    <a:pt x="391" y="58"/>
                  </a:lnTo>
                  <a:lnTo>
                    <a:pt x="386" y="45"/>
                  </a:lnTo>
                  <a:lnTo>
                    <a:pt x="379" y="33"/>
                  </a:lnTo>
                  <a:lnTo>
                    <a:pt x="370" y="20"/>
                  </a:lnTo>
                  <a:lnTo>
                    <a:pt x="359" y="9"/>
                  </a:lnTo>
                  <a:lnTo>
                    <a:pt x="34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accent1">
                    <a:lumMod val="20000"/>
                    <a:lumOff val="80000"/>
                  </a:schemeClr>
                </a:gs>
                <a:gs pos="100000">
                  <a:schemeClr val="tx2">
                    <a:lumMod val="75000"/>
                  </a:schemeClr>
                </a:gs>
              </a:gsLst>
              <a:lin ang="5400000"/>
            </a:gra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57" name="Rektangel 33"/>
            <p:cNvSpPr>
              <a:spLocks noChangeArrowheads="1"/>
            </p:cNvSpPr>
            <p:nvPr/>
          </p:nvSpPr>
          <p:spPr bwMode="auto">
            <a:xfrm>
              <a:off x="6126146" y="1357312"/>
              <a:ext cx="2212736" cy="1323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da-DK" sz="2000" b="1" dirty="0">
                  <a:solidFill>
                    <a:prstClr val="black"/>
                  </a:solidFill>
                  <a:ea typeface="ＭＳ Ｐゴシック" charset="0"/>
                  <a:cs typeface="ＭＳ Ｐゴシック" charset="0"/>
                </a:rPr>
                <a:t>2nde Mission </a:t>
              </a:r>
            </a:p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da-DK" sz="2000" b="1" dirty="0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fr-FR" sz="2000" b="1" cap="all" dirty="0">
                  <a:solidFill>
                    <a:srgbClr val="FF0000"/>
                  </a:solidFill>
                  <a:ea typeface="ＭＳ Ｐゴシック" charset="0"/>
                  <a:cs typeface="ＭＳ Ｐゴシック" charset="0"/>
                </a:rPr>
                <a:t>D</a:t>
              </a:r>
              <a:r>
                <a:rPr lang="da-DK" sz="2000" b="1" cap="all" dirty="0" err="1">
                  <a:solidFill>
                    <a:srgbClr val="FF0000"/>
                  </a:solidFill>
                  <a:ea typeface="ＭＳ Ｐゴシック" charset="0"/>
                  <a:cs typeface="ＭＳ Ｐゴシック" charset="0"/>
                </a:rPr>
                <a:t>éveloppement</a:t>
              </a:r>
              <a:r>
                <a:rPr lang="da-DK" sz="2000" b="1" cap="all" dirty="0">
                  <a:solidFill>
                    <a:prstClr val="black"/>
                  </a:solidFill>
                  <a:ea typeface="ＭＳ Ｐゴシック" charset="0"/>
                  <a:cs typeface="ＭＳ Ｐゴシック" charset="0"/>
                </a:rPr>
                <a:t> </a:t>
              </a:r>
              <a:r>
                <a:rPr lang="da-DK" sz="2000" b="1" cap="all" dirty="0" err="1">
                  <a:solidFill>
                    <a:srgbClr val="FF0000"/>
                  </a:solidFill>
                  <a:ea typeface="ＭＳ Ｐゴシック" charset="0"/>
                  <a:cs typeface="ＭＳ Ｐゴシック" charset="0"/>
                </a:rPr>
                <a:t>économique</a:t>
              </a:r>
              <a:endParaRPr lang="da-DK" sz="2000" b="1" cap="all" dirty="0">
                <a:solidFill>
                  <a:srgbClr val="FF0000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0128" name="Text Box 52"/>
            <p:cNvSpPr txBox="1">
              <a:spLocks noChangeArrowheads="1"/>
            </p:cNvSpPr>
            <p:nvPr/>
          </p:nvSpPr>
          <p:spPr bwMode="gray">
            <a:xfrm>
              <a:off x="6243638" y="3155950"/>
              <a:ext cx="2514600" cy="1179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defTabSz="801688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lnSpc>
                  <a:spcPct val="150000"/>
                </a:lnSpc>
                <a:spcBef>
                  <a:spcPct val="20000"/>
                </a:spcBef>
                <a:spcAft>
                  <a:spcPct val="0"/>
                </a:spcAft>
              </a:pPr>
              <a:r>
                <a:rPr sz="1600" b="1" noProof="1" smtClean="0">
                  <a:solidFill>
                    <a:prstClr val="black"/>
                  </a:solidFill>
                  <a:cs typeface="Arial" charset="0"/>
                </a:rPr>
                <a:t>Créer un bioparc d’entreprises de biotechnologie innovantes</a:t>
              </a:r>
            </a:p>
          </p:txBody>
        </p:sp>
      </p:grpSp>
      <p:sp>
        <p:nvSpPr>
          <p:cNvPr id="17" name="Opadbuet pil 3"/>
          <p:cNvSpPr/>
          <p:nvPr/>
        </p:nvSpPr>
        <p:spPr bwMode="auto">
          <a:xfrm flipH="1">
            <a:off x="966788" y="4865688"/>
            <a:ext cx="3817937" cy="1652587"/>
          </a:xfrm>
          <a:prstGeom prst="curvedUpArrow">
            <a:avLst>
              <a:gd name="adj1" fmla="val 34081"/>
              <a:gd name="adj2" fmla="val 50000"/>
              <a:gd name="adj3" fmla="val 25000"/>
            </a:avLst>
          </a:prstGeom>
          <a:gradFill flip="none" rotWithShape="1">
            <a:gsLst>
              <a:gs pos="11000">
                <a:srgbClr val="43C5FF"/>
              </a:gs>
              <a:gs pos="44000">
                <a:schemeClr val="tx2">
                  <a:lumMod val="60000"/>
                  <a:lumOff val="40000"/>
                </a:schemeClr>
              </a:gs>
              <a:gs pos="44000">
                <a:srgbClr val="0070C0"/>
              </a:gs>
              <a:gs pos="100000">
                <a:srgbClr val="003192"/>
              </a:gs>
            </a:gsLst>
            <a:lin ang="10800000" scaled="1"/>
            <a:tileRect/>
          </a:gradFill>
          <a:ln w="762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57200">
              <a:defRPr/>
            </a:pPr>
            <a:endParaRPr lang="da-DK" sz="4000" kern="0">
              <a:solidFill>
                <a:prstClr val="white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" name="Opadbuet pil 31"/>
          <p:cNvSpPr/>
          <p:nvPr/>
        </p:nvSpPr>
        <p:spPr bwMode="auto">
          <a:xfrm>
            <a:off x="4370388" y="4865688"/>
            <a:ext cx="4038600" cy="1652587"/>
          </a:xfrm>
          <a:prstGeom prst="curvedUpArrow">
            <a:avLst>
              <a:gd name="adj1" fmla="val 31486"/>
              <a:gd name="adj2" fmla="val 50000"/>
              <a:gd name="adj3" fmla="val 25000"/>
            </a:avLst>
          </a:prstGeom>
          <a:gradFill flip="none" rotWithShape="1">
            <a:gsLst>
              <a:gs pos="11000">
                <a:srgbClr val="43C5FF"/>
              </a:gs>
              <a:gs pos="44000">
                <a:schemeClr val="tx2">
                  <a:lumMod val="60000"/>
                  <a:lumOff val="40000"/>
                </a:schemeClr>
              </a:gs>
              <a:gs pos="44000">
                <a:srgbClr val="0070C0"/>
              </a:gs>
              <a:gs pos="100000">
                <a:srgbClr val="003192"/>
              </a:gs>
            </a:gsLst>
            <a:lin ang="10800000" scaled="1"/>
            <a:tileRect/>
          </a:gradFill>
          <a:ln w="762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57200">
              <a:defRPr/>
            </a:pPr>
            <a:endParaRPr lang="da-DK" sz="4000" kern="0">
              <a:solidFill>
                <a:prstClr val="white"/>
              </a:solidFill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861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Tekstboks 46"/>
          <p:cNvSpPr txBox="1">
            <a:spLocks noChangeArrowheads="1"/>
          </p:cNvSpPr>
          <p:nvPr/>
        </p:nvSpPr>
        <p:spPr bwMode="auto">
          <a:xfrm>
            <a:off x="1998664" y="-12700"/>
            <a:ext cx="74437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a-DK" sz="2800" b="1" smtClean="0">
                <a:solidFill>
                  <a:srgbClr val="080808"/>
                </a:solidFill>
              </a:rPr>
              <a:t>Un Pôle Scientifique et Universitaire</a:t>
            </a:r>
          </a:p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a-DK" sz="2800" b="1" smtClean="0">
                <a:solidFill>
                  <a:srgbClr val="080808"/>
                </a:solidFill>
              </a:rPr>
              <a:t>de classe mondiale</a:t>
            </a:r>
          </a:p>
        </p:txBody>
      </p:sp>
      <p:sp>
        <p:nvSpPr>
          <p:cNvPr id="100354" name="Freeform 236"/>
          <p:cNvSpPr>
            <a:spLocks/>
          </p:cNvSpPr>
          <p:nvPr/>
        </p:nvSpPr>
        <p:spPr bwMode="auto">
          <a:xfrm>
            <a:off x="5103814" y="3567113"/>
            <a:ext cx="93662" cy="12700"/>
          </a:xfrm>
          <a:custGeom>
            <a:avLst/>
            <a:gdLst>
              <a:gd name="T0" fmla="*/ 2147483647 w 42"/>
              <a:gd name="T1" fmla="*/ 2147483647 h 6"/>
              <a:gd name="T2" fmla="*/ 2147483647 w 42"/>
              <a:gd name="T3" fmla="*/ 2147483647 h 6"/>
              <a:gd name="T4" fmla="*/ 2147483647 w 42"/>
              <a:gd name="T5" fmla="*/ 0 h 6"/>
              <a:gd name="T6" fmla="*/ 2147483647 w 42"/>
              <a:gd name="T7" fmla="*/ 0 h 6"/>
              <a:gd name="T8" fmla="*/ 0 w 42"/>
              <a:gd name="T9" fmla="*/ 2147483647 h 6"/>
              <a:gd name="T10" fmla="*/ 2147483647 w 42"/>
              <a:gd name="T11" fmla="*/ 2147483647 h 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2"/>
              <a:gd name="T19" fmla="*/ 0 h 6"/>
              <a:gd name="T20" fmla="*/ 42 w 42"/>
              <a:gd name="T21" fmla="*/ 6 h 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2" h="6">
                <a:moveTo>
                  <a:pt x="6" y="6"/>
                </a:moveTo>
                <a:lnTo>
                  <a:pt x="42" y="4"/>
                </a:lnTo>
                <a:lnTo>
                  <a:pt x="37" y="0"/>
                </a:lnTo>
                <a:lnTo>
                  <a:pt x="0" y="1"/>
                </a:lnTo>
                <a:lnTo>
                  <a:pt x="6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51218" name="Tekstboks 64"/>
          <p:cNvSpPr txBox="1">
            <a:spLocks noChangeArrowheads="1"/>
          </p:cNvSpPr>
          <p:nvPr/>
        </p:nvSpPr>
        <p:spPr bwMode="auto">
          <a:xfrm rot="18724539">
            <a:off x="4607196" y="4365926"/>
            <a:ext cx="24876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da-DK" sz="2800" b="1" dirty="0" smtClean="0">
                <a:solidFill>
                  <a:srgbClr val="FFFFFF"/>
                </a:solidFill>
                <a:latin typeface="Calibri" charset="0"/>
              </a:rPr>
              <a:t>Entreprises</a:t>
            </a:r>
          </a:p>
        </p:txBody>
      </p:sp>
      <p:sp>
        <p:nvSpPr>
          <p:cNvPr id="67" name="Vinkel 66"/>
          <p:cNvSpPr>
            <a:spLocks noChangeArrowheads="1"/>
          </p:cNvSpPr>
          <p:nvPr/>
        </p:nvSpPr>
        <p:spPr bwMode="auto">
          <a:xfrm>
            <a:off x="4460875" y="1011238"/>
            <a:ext cx="198438" cy="258762"/>
          </a:xfrm>
          <a:prstGeom prst="chevron">
            <a:avLst>
              <a:gd name="adj" fmla="val 49999"/>
            </a:avLst>
          </a:prstGeom>
          <a:gradFill rotWithShape="1">
            <a:gsLst>
              <a:gs pos="0">
                <a:srgbClr val="003F77"/>
              </a:gs>
              <a:gs pos="50000">
                <a:srgbClr val="005FAD"/>
              </a:gs>
              <a:gs pos="100000">
                <a:srgbClr val="0072CE"/>
              </a:gs>
            </a:gsLst>
            <a:lin ang="16200000" scaled="1"/>
          </a:gradFill>
          <a:ln w="9525">
            <a:solidFill>
              <a:srgbClr val="34A8C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ea typeface="ＭＳ Ｐゴシック" pitchFamily="-112" charset="-128"/>
              <a:cs typeface="ＭＳ Ｐゴシック" charset="0"/>
            </a:endParaRPr>
          </a:p>
        </p:txBody>
      </p:sp>
      <p:sp>
        <p:nvSpPr>
          <p:cNvPr id="100357" name="Tekstboks 46"/>
          <p:cNvSpPr txBox="1">
            <a:spLocks noChangeArrowheads="1"/>
          </p:cNvSpPr>
          <p:nvPr/>
        </p:nvSpPr>
        <p:spPr bwMode="auto">
          <a:xfrm>
            <a:off x="1873251" y="896938"/>
            <a:ext cx="71342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a-DK" b="1" dirty="0" smtClean="0">
                <a:solidFill>
                  <a:srgbClr val="0081BE"/>
                </a:solidFill>
              </a:rPr>
              <a:t>GENOPOLE</a:t>
            </a:r>
          </a:p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da-DK" sz="2000" b="1" dirty="0" smtClean="0">
                <a:solidFill>
                  <a:srgbClr val="0081BE"/>
                </a:solidFill>
              </a:rPr>
              <a:t> </a:t>
            </a:r>
            <a:r>
              <a:rPr lang="da-DK" sz="2000" b="1" dirty="0" err="1" smtClean="0">
                <a:solidFill>
                  <a:srgbClr val="0081BE"/>
                </a:solidFill>
              </a:rPr>
              <a:t>Un</a:t>
            </a:r>
            <a:r>
              <a:rPr lang="da-DK" sz="2000" b="1" dirty="0" smtClean="0">
                <a:solidFill>
                  <a:srgbClr val="0081BE"/>
                </a:solidFill>
              </a:rPr>
              <a:t> des </a:t>
            </a:r>
            <a:r>
              <a:rPr lang="da-DK" sz="2000" b="1" dirty="0" err="1" smtClean="0">
                <a:solidFill>
                  <a:srgbClr val="0081BE"/>
                </a:solidFill>
              </a:rPr>
              <a:t>hauts</a:t>
            </a:r>
            <a:r>
              <a:rPr lang="da-DK" sz="2000" b="1" dirty="0" smtClean="0">
                <a:solidFill>
                  <a:srgbClr val="0081BE"/>
                </a:solidFill>
              </a:rPr>
              <a:t> </a:t>
            </a:r>
            <a:r>
              <a:rPr lang="da-DK" sz="2000" b="1" dirty="0" err="1" smtClean="0">
                <a:solidFill>
                  <a:srgbClr val="0081BE"/>
                </a:solidFill>
              </a:rPr>
              <a:t>lieux</a:t>
            </a:r>
            <a:r>
              <a:rPr lang="da-DK" sz="2000" b="1" dirty="0" smtClean="0">
                <a:solidFill>
                  <a:srgbClr val="0081BE"/>
                </a:solidFill>
              </a:rPr>
              <a:t> de la </a:t>
            </a:r>
            <a:r>
              <a:rPr lang="da-DK" sz="2000" b="1" dirty="0" err="1" smtClean="0">
                <a:solidFill>
                  <a:srgbClr val="0081BE"/>
                </a:solidFill>
              </a:rPr>
              <a:t>Génomique</a:t>
            </a:r>
            <a:r>
              <a:rPr lang="da-DK" sz="2000" b="1" dirty="0" smtClean="0">
                <a:solidFill>
                  <a:srgbClr val="0081BE"/>
                </a:solidFill>
              </a:rPr>
              <a:t> à grande </a:t>
            </a:r>
            <a:r>
              <a:rPr lang="da-DK" sz="2000" b="1" dirty="0" err="1" smtClean="0">
                <a:solidFill>
                  <a:srgbClr val="0081BE"/>
                </a:solidFill>
              </a:rPr>
              <a:t>échelle</a:t>
            </a:r>
            <a:r>
              <a:rPr lang="da-DK" sz="2000" b="1" dirty="0" smtClean="0">
                <a:solidFill>
                  <a:srgbClr val="0081BE"/>
                </a:solidFill>
              </a:rPr>
              <a:t> et de la </a:t>
            </a:r>
            <a:r>
              <a:rPr lang="da-DK" sz="2000" b="1" dirty="0" err="1" smtClean="0">
                <a:solidFill>
                  <a:srgbClr val="0081BE"/>
                </a:solidFill>
              </a:rPr>
              <a:t>Médecine</a:t>
            </a:r>
            <a:r>
              <a:rPr lang="da-DK" sz="2000" b="1" dirty="0" smtClean="0">
                <a:solidFill>
                  <a:srgbClr val="0081BE"/>
                </a:solidFill>
              </a:rPr>
              <a:t> du </a:t>
            </a:r>
            <a:r>
              <a:rPr lang="da-DK" sz="2000" b="1" dirty="0" err="1" smtClean="0">
                <a:solidFill>
                  <a:srgbClr val="0081BE"/>
                </a:solidFill>
              </a:rPr>
              <a:t>futur</a:t>
            </a:r>
            <a:r>
              <a:rPr lang="da-DK" sz="2000" b="1" dirty="0" smtClean="0">
                <a:solidFill>
                  <a:srgbClr val="0081BE"/>
                </a:solidFill>
              </a:rPr>
              <a:t> (</a:t>
            </a:r>
            <a:r>
              <a:rPr lang="da-DK" sz="2000" b="1" dirty="0" err="1" smtClean="0">
                <a:solidFill>
                  <a:srgbClr val="0081BE"/>
                </a:solidFill>
              </a:rPr>
              <a:t>médecine</a:t>
            </a:r>
            <a:r>
              <a:rPr lang="da-DK" sz="2000" b="1" dirty="0" smtClean="0">
                <a:solidFill>
                  <a:srgbClr val="0081BE"/>
                </a:solidFill>
              </a:rPr>
              <a:t> </a:t>
            </a:r>
            <a:r>
              <a:rPr lang="da-DK" sz="2000" b="1" dirty="0" err="1" smtClean="0">
                <a:solidFill>
                  <a:srgbClr val="0081BE"/>
                </a:solidFill>
              </a:rPr>
              <a:t>régénératrice</a:t>
            </a:r>
            <a:r>
              <a:rPr lang="da-DK" sz="2000" b="1" dirty="0" smtClean="0">
                <a:solidFill>
                  <a:srgbClr val="0081BE"/>
                </a:solidFill>
              </a:rPr>
              <a:t>, </a:t>
            </a:r>
            <a:r>
              <a:rPr lang="da-DK" sz="2000" b="1" dirty="0" err="1" smtClean="0">
                <a:solidFill>
                  <a:srgbClr val="0081BE"/>
                </a:solidFill>
              </a:rPr>
              <a:t>thérapie</a:t>
            </a:r>
            <a:r>
              <a:rPr lang="da-DK" sz="2000" b="1" dirty="0" smtClean="0">
                <a:solidFill>
                  <a:srgbClr val="0081BE"/>
                </a:solidFill>
              </a:rPr>
              <a:t> </a:t>
            </a:r>
            <a:r>
              <a:rPr lang="da-DK" sz="2000" b="1" dirty="0" err="1" smtClean="0">
                <a:solidFill>
                  <a:srgbClr val="0081BE"/>
                </a:solidFill>
              </a:rPr>
              <a:t>génique</a:t>
            </a:r>
            <a:r>
              <a:rPr lang="da-DK" sz="2000" b="1" dirty="0" smtClean="0">
                <a:solidFill>
                  <a:srgbClr val="0081BE"/>
                </a:solidFill>
              </a:rPr>
              <a:t>)</a:t>
            </a:r>
          </a:p>
        </p:txBody>
      </p:sp>
      <p:grpSp>
        <p:nvGrpSpPr>
          <p:cNvPr id="100358" name="Gruppe 37"/>
          <p:cNvGrpSpPr>
            <a:grpSpLocks/>
          </p:cNvGrpSpPr>
          <p:nvPr/>
        </p:nvGrpSpPr>
        <p:grpSpPr bwMode="auto">
          <a:xfrm>
            <a:off x="1731963" y="2170115"/>
            <a:ext cx="5937250" cy="3178175"/>
            <a:chOff x="990600" y="1283957"/>
            <a:chExt cx="7438295" cy="3981642"/>
          </a:xfrm>
        </p:grpSpPr>
        <p:sp>
          <p:nvSpPr>
            <p:cNvPr id="71" name="Opadbuet pil 3"/>
            <p:cNvSpPr/>
            <p:nvPr/>
          </p:nvSpPr>
          <p:spPr bwMode="auto">
            <a:xfrm rot="10800000" flipH="1">
              <a:off x="4610305" y="1283957"/>
              <a:ext cx="3818590" cy="1541344"/>
            </a:xfrm>
            <a:prstGeom prst="curvedUpArrow">
              <a:avLst>
                <a:gd name="adj1" fmla="val 34081"/>
                <a:gd name="adj2" fmla="val 50000"/>
                <a:gd name="adj3" fmla="val 25000"/>
              </a:avLst>
            </a:prstGeom>
            <a:gradFill flip="none" rotWithShape="1">
              <a:gsLst>
                <a:gs pos="11000">
                  <a:srgbClr val="43C5FF"/>
                </a:gs>
                <a:gs pos="44000">
                  <a:schemeClr val="tx2">
                    <a:lumMod val="60000"/>
                    <a:lumOff val="40000"/>
                  </a:schemeClr>
                </a:gs>
                <a:gs pos="44000">
                  <a:srgbClr val="0070C0"/>
                </a:gs>
                <a:gs pos="100000">
                  <a:srgbClr val="003192"/>
                </a:gs>
              </a:gsLst>
              <a:lin ang="10800000" scaled="1"/>
              <a:tileRect/>
            </a:gradFill>
            <a:ln w="76200" cap="flat" cmpd="sng" algn="ctr">
              <a:noFill/>
              <a:prstDash val="solid"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da-DK" sz="4000" kern="0">
                <a:solidFill>
                  <a:prstClr val="white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2" name="Opadbuet pil 31"/>
            <p:cNvSpPr/>
            <p:nvPr/>
          </p:nvSpPr>
          <p:spPr bwMode="auto">
            <a:xfrm rot="10800000">
              <a:off x="990600" y="1389364"/>
              <a:ext cx="4039352" cy="1652720"/>
            </a:xfrm>
            <a:prstGeom prst="curvedUpArrow">
              <a:avLst>
                <a:gd name="adj1" fmla="val 31486"/>
                <a:gd name="adj2" fmla="val 50000"/>
                <a:gd name="adj3" fmla="val 25000"/>
              </a:avLst>
            </a:prstGeom>
            <a:gradFill flip="none" rotWithShape="1">
              <a:gsLst>
                <a:gs pos="11000">
                  <a:srgbClr val="43C5FF"/>
                </a:gs>
                <a:gs pos="44000">
                  <a:schemeClr val="tx2">
                    <a:lumMod val="60000"/>
                    <a:lumOff val="40000"/>
                  </a:schemeClr>
                </a:gs>
                <a:gs pos="44000">
                  <a:srgbClr val="0070C0"/>
                </a:gs>
                <a:gs pos="100000">
                  <a:srgbClr val="003192"/>
                </a:gs>
              </a:gsLst>
              <a:lin ang="10800000" scaled="1"/>
              <a:tileRect/>
            </a:gradFill>
            <a:ln w="76200" cap="flat" cmpd="sng" algn="ctr">
              <a:noFill/>
              <a:prstDash val="solid"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da-DK" sz="4000" kern="0">
                <a:solidFill>
                  <a:prstClr val="white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3" name="Opadbuet pil 33"/>
            <p:cNvSpPr/>
            <p:nvPr/>
          </p:nvSpPr>
          <p:spPr bwMode="auto">
            <a:xfrm rot="10800000" flipH="1">
              <a:off x="4562573" y="1283957"/>
              <a:ext cx="1919239" cy="3981642"/>
            </a:xfrm>
            <a:prstGeom prst="curvedUpArrow">
              <a:avLst>
                <a:gd name="adj1" fmla="val 31097"/>
                <a:gd name="adj2" fmla="val 50000"/>
                <a:gd name="adj3" fmla="val 25000"/>
              </a:avLst>
            </a:prstGeom>
            <a:gradFill flip="none" rotWithShape="1">
              <a:gsLst>
                <a:gs pos="11000">
                  <a:srgbClr val="43C5FF"/>
                </a:gs>
                <a:gs pos="44000">
                  <a:schemeClr val="tx2">
                    <a:lumMod val="60000"/>
                    <a:lumOff val="40000"/>
                  </a:schemeClr>
                </a:gs>
                <a:gs pos="44000">
                  <a:srgbClr val="0070C0"/>
                </a:gs>
                <a:gs pos="100000">
                  <a:srgbClr val="003192"/>
                </a:gs>
              </a:gsLst>
              <a:lin ang="10800000" scaled="1"/>
              <a:tileRect/>
            </a:gradFill>
            <a:ln w="76200" cap="flat" cmpd="sng" algn="ctr">
              <a:noFill/>
              <a:prstDash val="solid"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da-DK" sz="4000" kern="0">
                <a:solidFill>
                  <a:prstClr val="white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4" name="Opadbuet pil 3"/>
            <p:cNvSpPr/>
            <p:nvPr/>
          </p:nvSpPr>
          <p:spPr bwMode="auto">
            <a:xfrm rot="10800000">
              <a:off x="2907850" y="1307823"/>
              <a:ext cx="2219555" cy="1734262"/>
            </a:xfrm>
            <a:prstGeom prst="curvedUpArrow">
              <a:avLst>
                <a:gd name="adj1" fmla="val 32417"/>
                <a:gd name="adj2" fmla="val 50000"/>
                <a:gd name="adj3" fmla="val 25000"/>
              </a:avLst>
            </a:prstGeom>
            <a:gradFill flip="none" rotWithShape="1">
              <a:gsLst>
                <a:gs pos="11000">
                  <a:srgbClr val="43C5FF"/>
                </a:gs>
                <a:gs pos="44000">
                  <a:schemeClr val="tx2">
                    <a:lumMod val="60000"/>
                    <a:lumOff val="40000"/>
                  </a:schemeClr>
                </a:gs>
                <a:gs pos="44000">
                  <a:srgbClr val="0070C0"/>
                </a:gs>
                <a:gs pos="100000">
                  <a:srgbClr val="003192"/>
                </a:gs>
              </a:gsLst>
              <a:lin ang="10800000" scaled="1"/>
              <a:tileRect/>
            </a:gradFill>
            <a:ln w="76200" cap="flat" cmpd="sng" algn="ctr">
              <a:noFill/>
              <a:prstDash val="solid"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da-DK" sz="4000" kern="0">
                <a:solidFill>
                  <a:prstClr val="white"/>
                </a:solidFill>
                <a:ea typeface="ＭＳ Ｐゴシック" charset="0"/>
                <a:cs typeface="ＭＳ Ｐゴシック" charset="0"/>
              </a:endParaRPr>
            </a:p>
          </p:txBody>
        </p:sp>
      </p:grpSp>
      <p:sp>
        <p:nvSpPr>
          <p:cNvPr id="68" name="Rektangel 76"/>
          <p:cNvSpPr/>
          <p:nvPr/>
        </p:nvSpPr>
        <p:spPr bwMode="auto">
          <a:xfrm>
            <a:off x="4538664" y="3517900"/>
            <a:ext cx="538162" cy="2667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100000">
                <a:srgbClr val="003192"/>
              </a:gs>
            </a:gsLst>
            <a:lin ang="16200000" scaled="1"/>
            <a:tileRect/>
          </a:gradFill>
          <a:ln w="762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da-DK" sz="4000" kern="0">
              <a:solidFill>
                <a:prstClr val="white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75" name="Rectangle 8"/>
          <p:cNvSpPr>
            <a:spLocks noChangeArrowheads="1"/>
          </p:cNvSpPr>
          <p:nvPr/>
        </p:nvSpPr>
        <p:spPr bwMode="gray">
          <a:xfrm rot="16200000">
            <a:off x="3671889" y="4451352"/>
            <a:ext cx="215582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ctr">
              <a:defRPr/>
            </a:pPr>
            <a:r>
              <a:rPr lang="de-DE" sz="1600" b="1" kern="0" dirty="0">
                <a:solidFill>
                  <a:prstClr val="white"/>
                </a:solidFill>
                <a:ea typeface="ＭＳ Ｐゴシック" charset="0"/>
                <a:cs typeface="ＭＳ Ｐゴシック" charset="0"/>
              </a:rPr>
              <a:t>SCIENCE</a:t>
            </a:r>
            <a:endParaRPr lang="de-DE" sz="1600" kern="0" dirty="0">
              <a:solidFill>
                <a:prstClr val="white"/>
              </a:solidFill>
              <a:ea typeface="ＭＳ Ｐゴシック" charset="0"/>
              <a:cs typeface="ＭＳ Ｐゴシック" charset="0"/>
            </a:endParaRPr>
          </a:p>
        </p:txBody>
      </p:sp>
      <p:grpSp>
        <p:nvGrpSpPr>
          <p:cNvPr id="100361" name="Grouper 58"/>
          <p:cNvGrpSpPr>
            <a:grpSpLocks/>
          </p:cNvGrpSpPr>
          <p:nvPr/>
        </p:nvGrpSpPr>
        <p:grpSpPr bwMode="auto">
          <a:xfrm rot="-4695553">
            <a:off x="626269" y="-184944"/>
            <a:ext cx="1906588" cy="2159000"/>
            <a:chOff x="542925" y="21783"/>
            <a:chExt cx="1908175" cy="2158999"/>
          </a:xfrm>
        </p:grpSpPr>
        <p:sp>
          <p:nvSpPr>
            <p:cNvPr id="100488" name="Freeform 181"/>
            <p:cNvSpPr>
              <a:spLocks/>
            </p:cNvSpPr>
            <p:nvPr/>
          </p:nvSpPr>
          <p:spPr bwMode="auto">
            <a:xfrm>
              <a:off x="542925" y="21783"/>
              <a:ext cx="1908175" cy="2158999"/>
            </a:xfrm>
            <a:custGeom>
              <a:avLst/>
              <a:gdLst>
                <a:gd name="T0" fmla="*/ 0 w 906"/>
                <a:gd name="T1" fmla="*/ 2147483647 h 1025"/>
                <a:gd name="T2" fmla="*/ 2147483647 w 906"/>
                <a:gd name="T3" fmla="*/ 2147483647 h 1025"/>
                <a:gd name="T4" fmla="*/ 2147483647 w 906"/>
                <a:gd name="T5" fmla="*/ 2147483647 h 1025"/>
                <a:gd name="T6" fmla="*/ 2147483647 w 906"/>
                <a:gd name="T7" fmla="*/ 2147483647 h 1025"/>
                <a:gd name="T8" fmla="*/ 2147483647 w 906"/>
                <a:gd name="T9" fmla="*/ 2147483647 h 1025"/>
                <a:gd name="T10" fmla="*/ 2147483647 w 906"/>
                <a:gd name="T11" fmla="*/ 2147483647 h 1025"/>
                <a:gd name="T12" fmla="*/ 2147483647 w 906"/>
                <a:gd name="T13" fmla="*/ 2147483647 h 1025"/>
                <a:gd name="T14" fmla="*/ 2147483647 w 906"/>
                <a:gd name="T15" fmla="*/ 2147483647 h 1025"/>
                <a:gd name="T16" fmla="*/ 2147483647 w 906"/>
                <a:gd name="T17" fmla="*/ 2147483647 h 1025"/>
                <a:gd name="T18" fmla="*/ 2147483647 w 906"/>
                <a:gd name="T19" fmla="*/ 2147483647 h 1025"/>
                <a:gd name="T20" fmla="*/ 2147483647 w 906"/>
                <a:gd name="T21" fmla="*/ 2147483647 h 1025"/>
                <a:gd name="T22" fmla="*/ 2147483647 w 906"/>
                <a:gd name="T23" fmla="*/ 2147483647 h 1025"/>
                <a:gd name="T24" fmla="*/ 2147483647 w 906"/>
                <a:gd name="T25" fmla="*/ 2147483647 h 1025"/>
                <a:gd name="T26" fmla="*/ 2147483647 w 906"/>
                <a:gd name="T27" fmla="*/ 2147483647 h 1025"/>
                <a:gd name="T28" fmla="*/ 2147483647 w 906"/>
                <a:gd name="T29" fmla="*/ 2147483647 h 1025"/>
                <a:gd name="T30" fmla="*/ 2147483647 w 906"/>
                <a:gd name="T31" fmla="*/ 2147483647 h 1025"/>
                <a:gd name="T32" fmla="*/ 2147483647 w 906"/>
                <a:gd name="T33" fmla="*/ 2147483647 h 1025"/>
                <a:gd name="T34" fmla="*/ 2147483647 w 906"/>
                <a:gd name="T35" fmla="*/ 2147483647 h 1025"/>
                <a:gd name="T36" fmla="*/ 2147483647 w 906"/>
                <a:gd name="T37" fmla="*/ 2147483647 h 1025"/>
                <a:gd name="T38" fmla="*/ 2147483647 w 906"/>
                <a:gd name="T39" fmla="*/ 2147483647 h 1025"/>
                <a:gd name="T40" fmla="*/ 2147483647 w 906"/>
                <a:gd name="T41" fmla="*/ 2147483647 h 1025"/>
                <a:gd name="T42" fmla="*/ 2147483647 w 906"/>
                <a:gd name="T43" fmla="*/ 2147483647 h 1025"/>
                <a:gd name="T44" fmla="*/ 2147483647 w 906"/>
                <a:gd name="T45" fmla="*/ 2147483647 h 1025"/>
                <a:gd name="T46" fmla="*/ 2147483647 w 906"/>
                <a:gd name="T47" fmla="*/ 2147483647 h 1025"/>
                <a:gd name="T48" fmla="*/ 2147483647 w 906"/>
                <a:gd name="T49" fmla="*/ 2147483647 h 1025"/>
                <a:gd name="T50" fmla="*/ 2147483647 w 906"/>
                <a:gd name="T51" fmla="*/ 2147483647 h 1025"/>
                <a:gd name="T52" fmla="*/ 2147483647 w 906"/>
                <a:gd name="T53" fmla="*/ 2147483647 h 1025"/>
                <a:gd name="T54" fmla="*/ 2147483647 w 906"/>
                <a:gd name="T55" fmla="*/ 2147483647 h 1025"/>
                <a:gd name="T56" fmla="*/ 2147483647 w 906"/>
                <a:gd name="T57" fmla="*/ 2147483647 h 1025"/>
                <a:gd name="T58" fmla="*/ 2147483647 w 906"/>
                <a:gd name="T59" fmla="*/ 2147483647 h 1025"/>
                <a:gd name="T60" fmla="*/ 2147483647 w 906"/>
                <a:gd name="T61" fmla="*/ 2147483647 h 1025"/>
                <a:gd name="T62" fmla="*/ 2147483647 w 906"/>
                <a:gd name="T63" fmla="*/ 2147483647 h 1025"/>
                <a:gd name="T64" fmla="*/ 2147483647 w 906"/>
                <a:gd name="T65" fmla="*/ 2147483647 h 1025"/>
                <a:gd name="T66" fmla="*/ 2147483647 w 906"/>
                <a:gd name="T67" fmla="*/ 2147483647 h 1025"/>
                <a:gd name="T68" fmla="*/ 2147483647 w 906"/>
                <a:gd name="T69" fmla="*/ 2147483647 h 102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6"/>
                <a:gd name="T106" fmla="*/ 0 h 1025"/>
                <a:gd name="T107" fmla="*/ 906 w 906"/>
                <a:gd name="T108" fmla="*/ 1025 h 102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6" h="1025">
                  <a:moveTo>
                    <a:pt x="0" y="250"/>
                  </a:moveTo>
                  <a:lnTo>
                    <a:pt x="0" y="250"/>
                  </a:lnTo>
                  <a:lnTo>
                    <a:pt x="32" y="250"/>
                  </a:lnTo>
                  <a:lnTo>
                    <a:pt x="64" y="254"/>
                  </a:lnTo>
                  <a:lnTo>
                    <a:pt x="97" y="258"/>
                  </a:lnTo>
                  <a:lnTo>
                    <a:pt x="128" y="263"/>
                  </a:lnTo>
                  <a:lnTo>
                    <a:pt x="159" y="271"/>
                  </a:lnTo>
                  <a:lnTo>
                    <a:pt x="189" y="278"/>
                  </a:lnTo>
                  <a:lnTo>
                    <a:pt x="219" y="289"/>
                  </a:lnTo>
                  <a:lnTo>
                    <a:pt x="249" y="301"/>
                  </a:lnTo>
                  <a:lnTo>
                    <a:pt x="276" y="312"/>
                  </a:lnTo>
                  <a:lnTo>
                    <a:pt x="304" y="326"/>
                  </a:lnTo>
                  <a:lnTo>
                    <a:pt x="330" y="342"/>
                  </a:lnTo>
                  <a:lnTo>
                    <a:pt x="357" y="358"/>
                  </a:lnTo>
                  <a:lnTo>
                    <a:pt x="382" y="376"/>
                  </a:lnTo>
                  <a:lnTo>
                    <a:pt x="407" y="394"/>
                  </a:lnTo>
                  <a:lnTo>
                    <a:pt x="430" y="413"/>
                  </a:lnTo>
                  <a:lnTo>
                    <a:pt x="452" y="434"/>
                  </a:lnTo>
                  <a:lnTo>
                    <a:pt x="474" y="456"/>
                  </a:lnTo>
                  <a:lnTo>
                    <a:pt x="495" y="479"/>
                  </a:lnTo>
                  <a:lnTo>
                    <a:pt x="514" y="503"/>
                  </a:lnTo>
                  <a:lnTo>
                    <a:pt x="532" y="527"/>
                  </a:lnTo>
                  <a:lnTo>
                    <a:pt x="549" y="552"/>
                  </a:lnTo>
                  <a:lnTo>
                    <a:pt x="566" y="578"/>
                  </a:lnTo>
                  <a:lnTo>
                    <a:pt x="580" y="605"/>
                  </a:lnTo>
                  <a:lnTo>
                    <a:pt x="595" y="634"/>
                  </a:lnTo>
                  <a:lnTo>
                    <a:pt x="606" y="662"/>
                  </a:lnTo>
                  <a:lnTo>
                    <a:pt x="618" y="691"/>
                  </a:lnTo>
                  <a:lnTo>
                    <a:pt x="627" y="721"/>
                  </a:lnTo>
                  <a:lnTo>
                    <a:pt x="635" y="752"/>
                  </a:lnTo>
                  <a:lnTo>
                    <a:pt x="643" y="782"/>
                  </a:lnTo>
                  <a:lnTo>
                    <a:pt x="648" y="814"/>
                  </a:lnTo>
                  <a:lnTo>
                    <a:pt x="652" y="845"/>
                  </a:lnTo>
                  <a:lnTo>
                    <a:pt x="654" y="877"/>
                  </a:lnTo>
                  <a:lnTo>
                    <a:pt x="774" y="1025"/>
                  </a:lnTo>
                  <a:lnTo>
                    <a:pt x="906" y="903"/>
                  </a:lnTo>
                  <a:lnTo>
                    <a:pt x="903" y="858"/>
                  </a:lnTo>
                  <a:lnTo>
                    <a:pt x="901" y="813"/>
                  </a:lnTo>
                  <a:lnTo>
                    <a:pt x="894" y="769"/>
                  </a:lnTo>
                  <a:lnTo>
                    <a:pt x="886" y="724"/>
                  </a:lnTo>
                  <a:lnTo>
                    <a:pt x="876" y="682"/>
                  </a:lnTo>
                  <a:lnTo>
                    <a:pt x="864" y="639"/>
                  </a:lnTo>
                  <a:lnTo>
                    <a:pt x="850" y="599"/>
                  </a:lnTo>
                  <a:lnTo>
                    <a:pt x="835" y="559"/>
                  </a:lnTo>
                  <a:lnTo>
                    <a:pt x="818" y="518"/>
                  </a:lnTo>
                  <a:lnTo>
                    <a:pt x="798" y="481"/>
                  </a:lnTo>
                  <a:lnTo>
                    <a:pt x="776" y="443"/>
                  </a:lnTo>
                  <a:lnTo>
                    <a:pt x="754" y="407"/>
                  </a:lnTo>
                  <a:lnTo>
                    <a:pt x="730" y="372"/>
                  </a:lnTo>
                  <a:lnTo>
                    <a:pt x="704" y="338"/>
                  </a:lnTo>
                  <a:lnTo>
                    <a:pt x="676" y="306"/>
                  </a:lnTo>
                  <a:lnTo>
                    <a:pt x="647" y="275"/>
                  </a:lnTo>
                  <a:lnTo>
                    <a:pt x="617" y="245"/>
                  </a:lnTo>
                  <a:lnTo>
                    <a:pt x="584" y="216"/>
                  </a:lnTo>
                  <a:lnTo>
                    <a:pt x="552" y="189"/>
                  </a:lnTo>
                  <a:lnTo>
                    <a:pt x="517" y="164"/>
                  </a:lnTo>
                  <a:lnTo>
                    <a:pt x="482" y="140"/>
                  </a:lnTo>
                  <a:lnTo>
                    <a:pt x="446" y="118"/>
                  </a:lnTo>
                  <a:lnTo>
                    <a:pt x="408" y="98"/>
                  </a:lnTo>
                  <a:lnTo>
                    <a:pt x="369" y="79"/>
                  </a:lnTo>
                  <a:lnTo>
                    <a:pt x="329" y="62"/>
                  </a:lnTo>
                  <a:lnTo>
                    <a:pt x="289" y="48"/>
                  </a:lnTo>
                  <a:lnTo>
                    <a:pt x="246" y="35"/>
                  </a:lnTo>
                  <a:lnTo>
                    <a:pt x="204" y="23"/>
                  </a:lnTo>
                  <a:lnTo>
                    <a:pt x="160" y="14"/>
                  </a:lnTo>
                  <a:lnTo>
                    <a:pt x="116" y="8"/>
                  </a:lnTo>
                  <a:lnTo>
                    <a:pt x="72" y="2"/>
                  </a:lnTo>
                  <a:lnTo>
                    <a:pt x="27" y="0"/>
                  </a:lnTo>
                  <a:lnTo>
                    <a:pt x="149" y="129"/>
                  </a:lnTo>
                  <a:lnTo>
                    <a:pt x="0" y="250"/>
                  </a:lnTo>
                  <a:close/>
                </a:path>
              </a:pathLst>
            </a:custGeom>
            <a:gradFill rotWithShape="1">
              <a:gsLst>
                <a:gs pos="0">
                  <a:srgbClr val="1F88C8"/>
                </a:gs>
                <a:gs pos="100000">
                  <a:srgbClr val="78F8FF"/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20619" name="Tekstboks 62"/>
            <p:cNvSpPr txBox="1">
              <a:spLocks noChangeArrowheads="1"/>
            </p:cNvSpPr>
            <p:nvPr/>
          </p:nvSpPr>
          <p:spPr bwMode="auto">
            <a:xfrm rot="2843223">
              <a:off x="717988" y="846961"/>
              <a:ext cx="1820653" cy="707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spcFirstLastPara="1">
              <a:prstTxWarp prst="textArchUp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da-DK" sz="4000" b="1" dirty="0" smtClean="0">
                  <a:solidFill>
                    <a:srgbClr val="E6E6E6">
                      <a:lumMod val="25000"/>
                    </a:srgbClr>
                  </a:solidFill>
                </a:rPr>
                <a:t>Science</a:t>
              </a:r>
            </a:p>
          </p:txBody>
        </p:sp>
      </p:grpSp>
      <p:grpSp>
        <p:nvGrpSpPr>
          <p:cNvPr id="6" name="Grouper 5"/>
          <p:cNvGrpSpPr>
            <a:grpSpLocks/>
          </p:cNvGrpSpPr>
          <p:nvPr/>
        </p:nvGrpSpPr>
        <p:grpSpPr bwMode="auto">
          <a:xfrm>
            <a:off x="-292099" y="3481390"/>
            <a:ext cx="2879725" cy="3609975"/>
            <a:chOff x="-292100" y="3494088"/>
            <a:chExt cx="2879726" cy="3610548"/>
          </a:xfrm>
        </p:grpSpPr>
        <p:grpSp>
          <p:nvGrpSpPr>
            <p:cNvPr id="100440" name="Gruppe 199"/>
            <p:cNvGrpSpPr>
              <a:grpSpLocks/>
            </p:cNvGrpSpPr>
            <p:nvPr/>
          </p:nvGrpSpPr>
          <p:grpSpPr bwMode="auto">
            <a:xfrm>
              <a:off x="805719" y="4248150"/>
              <a:ext cx="1781907" cy="1263651"/>
              <a:chOff x="2636520" y="2831705"/>
              <a:chExt cx="1919605" cy="1330207"/>
            </a:xfrm>
          </p:grpSpPr>
          <p:sp>
            <p:nvSpPr>
              <p:cNvPr id="105" name="Ellipse 104"/>
              <p:cNvSpPr/>
              <p:nvPr/>
            </p:nvSpPr>
            <p:spPr bwMode="auto">
              <a:xfrm>
                <a:off x="2636520" y="3774026"/>
                <a:ext cx="1919605" cy="3878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>
                  <a:solidFill>
                    <a:srgbClr val="FFFFFF"/>
                  </a:solidFill>
                  <a:ea typeface="ＭＳ Ｐゴシック" pitchFamily="-112" charset="-128"/>
                  <a:cs typeface="ＭＳ Ｐゴシック" charset="0"/>
                </a:endParaRPr>
              </a:p>
            </p:txBody>
          </p:sp>
          <p:grpSp>
            <p:nvGrpSpPr>
              <p:cNvPr id="100480" name="Gruppe 91"/>
              <p:cNvGrpSpPr>
                <a:grpSpLocks/>
              </p:cNvGrpSpPr>
              <p:nvPr/>
            </p:nvGrpSpPr>
            <p:grpSpPr bwMode="auto">
              <a:xfrm>
                <a:off x="2976835" y="2831705"/>
                <a:ext cx="1198925" cy="1187339"/>
                <a:chOff x="1071835" y="2920232"/>
                <a:chExt cx="1427572" cy="1413777"/>
              </a:xfrm>
            </p:grpSpPr>
            <p:sp>
              <p:nvSpPr>
                <p:cNvPr id="108" name="Ellipse 44"/>
                <p:cNvSpPr/>
                <p:nvPr/>
              </p:nvSpPr>
              <p:spPr bwMode="auto">
                <a:xfrm rot="21052097">
                  <a:off x="1085754" y="2920232"/>
                  <a:ext cx="1413653" cy="1413777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4BACC6">
                        <a:lumMod val="20000"/>
                        <a:lumOff val="80000"/>
                      </a:srgbClr>
                    </a:gs>
                    <a:gs pos="100000">
                      <a:srgbClr val="4BACC6">
                        <a:lumMod val="40000"/>
                        <a:lumOff val="60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solidFill>
                    <a:srgbClr val="97E4FF"/>
                  </a:solidFill>
                  <a:prstDash val="solid"/>
                </a:ln>
                <a:effectLst>
                  <a:innerShdw blurRad="190500" dist="114300" dir="5640000">
                    <a:srgbClr val="000000">
                      <a:alpha val="37000"/>
                    </a:srgbClr>
                  </a:innerShdw>
                </a:effectLst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  <p:sp>
              <p:nvSpPr>
                <p:cNvPr id="109" name="Ellipse 45"/>
                <p:cNvSpPr>
                  <a:spLocks noChangeArrowheads="1"/>
                </p:cNvSpPr>
                <p:nvPr/>
              </p:nvSpPr>
              <p:spPr bwMode="auto">
                <a:xfrm>
                  <a:off x="1284563" y="2950235"/>
                  <a:ext cx="1028342" cy="7681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rgbClr val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  <p:sp>
              <p:nvSpPr>
                <p:cNvPr id="111" name="Måne 121"/>
                <p:cNvSpPr/>
                <p:nvPr/>
              </p:nvSpPr>
              <p:spPr bwMode="auto">
                <a:xfrm rot="16552097">
                  <a:off x="1446797" y="3308471"/>
                  <a:ext cx="622393" cy="1372317"/>
                </a:xfrm>
                <a:prstGeom prst="moon">
                  <a:avLst>
                    <a:gd name="adj" fmla="val 18952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8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</p:grpSp>
        </p:grpSp>
        <p:grpSp>
          <p:nvGrpSpPr>
            <p:cNvPr id="100441" name="Grouper 1"/>
            <p:cNvGrpSpPr>
              <a:grpSpLocks/>
            </p:cNvGrpSpPr>
            <p:nvPr/>
          </p:nvGrpSpPr>
          <p:grpSpPr bwMode="auto">
            <a:xfrm>
              <a:off x="-292100" y="3494088"/>
              <a:ext cx="2558366" cy="3610548"/>
              <a:chOff x="-292100" y="3494088"/>
              <a:chExt cx="2558366" cy="3610548"/>
            </a:xfrm>
          </p:grpSpPr>
          <p:sp>
            <p:nvSpPr>
              <p:cNvPr id="63" name="Ellipse 62"/>
              <p:cNvSpPr/>
              <p:nvPr/>
            </p:nvSpPr>
            <p:spPr bwMode="auto">
              <a:xfrm>
                <a:off x="239493" y="6890650"/>
                <a:ext cx="1839683" cy="2139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grpSp>
            <p:nvGrpSpPr>
              <p:cNvPr id="100445" name="Gruppe 37"/>
              <p:cNvGrpSpPr>
                <a:grpSpLocks/>
              </p:cNvGrpSpPr>
              <p:nvPr/>
            </p:nvGrpSpPr>
            <p:grpSpPr bwMode="auto">
              <a:xfrm>
                <a:off x="223838" y="3494088"/>
                <a:ext cx="1752600" cy="620712"/>
                <a:chOff x="2220686" y="2809504"/>
                <a:chExt cx="2177143" cy="4082686"/>
              </a:xfrm>
            </p:grpSpPr>
            <p:sp>
              <p:nvSpPr>
                <p:cNvPr id="77" name="Rektangel 58"/>
                <p:cNvSpPr/>
                <p:nvPr/>
              </p:nvSpPr>
              <p:spPr>
                <a:xfrm>
                  <a:off x="2222657" y="2809504"/>
                  <a:ext cx="2175173" cy="135760"/>
                </a:xfrm>
                <a:prstGeom prst="rect">
                  <a:avLst/>
                </a:prstGeom>
                <a:gradFill flip="none" rotWithShape="1">
                  <a:gsLst>
                    <a:gs pos="44000">
                      <a:srgbClr val="1F88C8"/>
                    </a:gs>
                    <a:gs pos="100000">
                      <a:srgbClr val="78F8FF"/>
                    </a:gs>
                  </a:gsLst>
                  <a:lin ang="16200000" scaled="1"/>
                  <a:tileRect/>
                </a:gradFill>
                <a:ln w="9525" cap="flat" cmpd="sng" algn="ctr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ysClr val="window" lastClr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  <p:sp>
              <p:nvSpPr>
                <p:cNvPr id="78" name="Rektangel 59"/>
                <p:cNvSpPr>
                  <a:spLocks noChangeArrowheads="1"/>
                </p:cNvSpPr>
                <p:nvPr/>
              </p:nvSpPr>
              <p:spPr bwMode="auto">
                <a:xfrm>
                  <a:off x="2220686" y="2924377"/>
                  <a:ext cx="2177144" cy="3968464"/>
                </a:xfrm>
                <a:prstGeom prst="rect">
                  <a:avLst/>
                </a:prstGeom>
                <a:gradFill rotWithShape="1">
                  <a:gsLst>
                    <a:gs pos="0">
                      <a:srgbClr val="B7DEE8"/>
                    </a:gs>
                    <a:gs pos="100000">
                      <a:srgbClr val="8EB4E3"/>
                    </a:gs>
                  </a:gsLst>
                  <a:lin ang="16200000"/>
                </a:gradFill>
                <a:ln w="9525">
                  <a:solidFill>
                    <a:srgbClr val="00B0F0"/>
                  </a:solidFill>
                  <a:miter lim="800000"/>
                  <a:headEnd/>
                  <a:tailEnd/>
                </a:ln>
                <a:effectLst>
                  <a:outerShdw blurRad="63500" dist="23000" dir="5400000" rotWithShape="0">
                    <a:srgbClr val="000000">
                      <a:alpha val="34999"/>
                    </a:srgbClr>
                  </a:outerShdw>
                </a:effectLst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ysClr val="window" lastClr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</p:grpSp>
          <p:sp>
            <p:nvSpPr>
              <p:cNvPr id="62" name="Rektangel 70"/>
              <p:cNvSpPr/>
              <p:nvPr/>
            </p:nvSpPr>
            <p:spPr bwMode="auto">
              <a:xfrm>
                <a:off x="193675" y="3567125"/>
                <a:ext cx="1822451" cy="56682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defTabSz="801688">
                  <a:spcBef>
                    <a:spcPct val="20000"/>
                  </a:spcBef>
                  <a:defRPr/>
                </a:pPr>
                <a:r>
                  <a:rPr lang="da-DK" sz="1400" b="1" kern="0" noProof="1">
                    <a:solidFill>
                      <a:srgbClr val="D7D8D9">
                        <a:lumMod val="10000"/>
                      </a:srgbClr>
                    </a:solidFill>
                    <a:ea typeface="ＭＳ Ｐゴシック"/>
                    <a:cs typeface="Arial" charset="0"/>
                  </a:rPr>
                  <a:t>3 Centres </a:t>
                </a:r>
              </a:p>
              <a:p>
                <a:pPr algn="ctr" defTabSz="801688">
                  <a:spcBef>
                    <a:spcPct val="20000"/>
                  </a:spcBef>
                  <a:defRPr/>
                </a:pPr>
                <a:r>
                  <a:rPr lang="da-DK" sz="1400" b="1" kern="0" noProof="1">
                    <a:solidFill>
                      <a:srgbClr val="D7D8D9">
                        <a:lumMod val="10000"/>
                      </a:srgbClr>
                    </a:solidFill>
                    <a:ea typeface="ＭＳ Ｐゴシック"/>
                    <a:cs typeface="Arial" charset="0"/>
                  </a:rPr>
                  <a:t>d’envergure mondiale</a:t>
                </a:r>
                <a:endParaRPr lang="da-DK" b="1" kern="0" dirty="0">
                  <a:solidFill>
                    <a:srgbClr val="D7D8D9">
                      <a:lumMod val="10000"/>
                    </a:srgbClr>
                  </a:solidFill>
                  <a:ea typeface="ＭＳ Ｐゴシック"/>
                  <a:cs typeface="ＭＳ Ｐゴシック"/>
                </a:endParaRPr>
              </a:p>
            </p:txBody>
          </p:sp>
          <p:grpSp>
            <p:nvGrpSpPr>
              <p:cNvPr id="100447" name="Gruppe 199"/>
              <p:cNvGrpSpPr>
                <a:grpSpLocks/>
              </p:cNvGrpSpPr>
              <p:nvPr/>
            </p:nvGrpSpPr>
            <p:grpSpPr bwMode="auto">
              <a:xfrm>
                <a:off x="-292100" y="4314824"/>
                <a:ext cx="1781907" cy="1263651"/>
                <a:chOff x="2636520" y="2831705"/>
                <a:chExt cx="1919605" cy="1330207"/>
              </a:xfrm>
            </p:grpSpPr>
            <p:sp>
              <p:nvSpPr>
                <p:cNvPr id="117" name="Ellipse 116"/>
                <p:cNvSpPr/>
                <p:nvPr/>
              </p:nvSpPr>
              <p:spPr bwMode="auto">
                <a:xfrm>
                  <a:off x="2636520" y="3774026"/>
                  <a:ext cx="1919605" cy="387886"/>
                </a:xfrm>
                <a:prstGeom prst="ellipse">
                  <a:avLst/>
                </a:prstGeom>
                <a:gradFill flip="none" rotWithShape="1">
                  <a:gsLst>
                    <a:gs pos="24000">
                      <a:sysClr val="windowText" lastClr="000000">
                        <a:alpha val="22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  <p:grpSp>
              <p:nvGrpSpPr>
                <p:cNvPr id="100467" name="Gruppe 91"/>
                <p:cNvGrpSpPr>
                  <a:grpSpLocks/>
                </p:cNvGrpSpPr>
                <p:nvPr/>
              </p:nvGrpSpPr>
              <p:grpSpPr bwMode="auto">
                <a:xfrm>
                  <a:off x="2976835" y="2831705"/>
                  <a:ext cx="1198925" cy="1187339"/>
                  <a:chOff x="1071835" y="2920232"/>
                  <a:chExt cx="1427572" cy="1413777"/>
                </a:xfrm>
              </p:grpSpPr>
              <p:sp>
                <p:nvSpPr>
                  <p:cNvPr id="119" name="Ellipse 44"/>
                  <p:cNvSpPr/>
                  <p:nvPr/>
                </p:nvSpPr>
                <p:spPr bwMode="auto">
                  <a:xfrm rot="21052097">
                    <a:off x="1085754" y="2920232"/>
                    <a:ext cx="1413653" cy="1413777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4BACC6">
                          <a:lumMod val="20000"/>
                          <a:lumOff val="80000"/>
                        </a:srgbClr>
                      </a:gs>
                      <a:gs pos="100000">
                        <a:srgbClr val="4BACC6">
                          <a:lumMod val="40000"/>
                          <a:lumOff val="60000"/>
                        </a:srgb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9525" cap="flat" cmpd="sng" algn="ctr">
                    <a:solidFill>
                      <a:srgbClr val="97E4FF"/>
                    </a:solidFill>
                    <a:prstDash val="solid"/>
                  </a:ln>
                  <a:effectLst>
                    <a:innerShdw blurRad="190500" dist="114300" dir="5640000">
                      <a:srgbClr val="000000">
                        <a:alpha val="37000"/>
                      </a:srgbClr>
                    </a:innerShdw>
                  </a:effectLst>
                </p:spPr>
                <p:txBody>
                  <a:bodyPr anchor="ctr"/>
                  <a:lstStyle/>
                  <a:p>
                    <a:pPr algn="ctr">
                      <a:defRPr/>
                    </a:pPr>
                    <a:endParaRPr lang="da-DK" kern="0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  <p:sp>
                <p:nvSpPr>
                  <p:cNvPr id="120" name="Ellipse 45"/>
                  <p:cNvSpPr>
                    <a:spLocks noChangeArrowheads="1"/>
                  </p:cNvSpPr>
                  <p:nvPr/>
                </p:nvSpPr>
                <p:spPr bwMode="auto">
                  <a:xfrm>
                    <a:off x="1283625" y="2950249"/>
                    <a:ext cx="1028342" cy="768189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76999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>
                      <a:defRPr/>
                    </a:pPr>
                    <a:endParaRPr lang="da-DK" kern="0">
                      <a:solidFill>
                        <a:srgbClr val="FFFFFF"/>
                      </a:solidFill>
                      <a:ea typeface="ＭＳ Ｐゴシック" charset="0"/>
                      <a:cs typeface="ＭＳ Ｐゴシック" charset="0"/>
                    </a:endParaRPr>
                  </a:p>
                </p:txBody>
              </p:sp>
              <p:sp>
                <p:nvSpPr>
                  <p:cNvPr id="121" name="Måne 121"/>
                  <p:cNvSpPr/>
                  <p:nvPr/>
                </p:nvSpPr>
                <p:spPr bwMode="auto">
                  <a:xfrm rot="16552097">
                    <a:off x="1446797" y="3308471"/>
                    <a:ext cx="622393" cy="1372317"/>
                  </a:xfrm>
                  <a:prstGeom prst="moon">
                    <a:avLst>
                      <a:gd name="adj" fmla="val 18952"/>
                    </a:avLst>
                  </a:prstGeom>
                  <a:gradFill flip="none" rotWithShape="1">
                    <a:gsLst>
                      <a:gs pos="24000">
                        <a:sysClr val="windowText" lastClr="000000">
                          <a:alpha val="8000"/>
                        </a:sysClr>
                      </a:gs>
                      <a:gs pos="100000">
                        <a:sysClr val="window" lastClr="FFFFFF">
                          <a:alpha val="0"/>
                        </a:sys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>
                      <a:defRPr/>
                    </a:pPr>
                    <a:endParaRPr lang="da-DK" kern="0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</p:grpSp>
          </p:grpSp>
          <p:sp>
            <p:nvSpPr>
              <p:cNvPr id="100448" name="Rektangel 124"/>
              <p:cNvSpPr>
                <a:spLocks noChangeArrowheads="1"/>
              </p:cNvSpPr>
              <p:nvPr/>
            </p:nvSpPr>
            <p:spPr bwMode="auto">
              <a:xfrm>
                <a:off x="-38100" y="4465638"/>
                <a:ext cx="1184275" cy="646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4BACC6"/>
                    </a:solidFill>
                    <a:ea typeface="ＭＳ Ｐゴシック" charset="0"/>
                    <a:cs typeface="Arial" charset="0"/>
                  </a:rPr>
                  <a:t>Centre </a:t>
                </a:r>
              </a:p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4BACC6"/>
                    </a:solidFill>
                    <a:ea typeface="ＭＳ Ｐゴシック" charset="0"/>
                    <a:cs typeface="Arial" charset="0"/>
                  </a:rPr>
                  <a:t>national Séquençage</a:t>
                </a:r>
              </a:p>
            </p:txBody>
          </p:sp>
          <p:sp>
            <p:nvSpPr>
              <p:cNvPr id="103" name="Rektangel 70"/>
              <p:cNvSpPr/>
              <p:nvPr/>
            </p:nvSpPr>
            <p:spPr bwMode="auto">
              <a:xfrm>
                <a:off x="231775" y="6285356"/>
                <a:ext cx="1822451" cy="64621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defTabSz="801688">
                  <a:spcBef>
                    <a:spcPct val="20000"/>
                  </a:spcBef>
                  <a:defRPr/>
                </a:pPr>
                <a:r>
                  <a:rPr lang="da-DK" b="1" kern="0" noProof="1">
                    <a:solidFill>
                      <a:srgbClr val="D7D8D9">
                        <a:lumMod val="10000"/>
                      </a:srgbClr>
                    </a:solidFill>
                    <a:ea typeface="ＭＳ Ｐゴシック"/>
                    <a:cs typeface="Arial" charset="0"/>
                  </a:rPr>
                  <a:t>+ 16 autres laboratoires</a:t>
                </a:r>
                <a:endParaRPr lang="da-DK" b="1" kern="0" dirty="0">
                  <a:solidFill>
                    <a:srgbClr val="D7D8D9">
                      <a:lumMod val="10000"/>
                    </a:srgbClr>
                  </a:solidFill>
                  <a:ea typeface="ＭＳ Ｐゴシック"/>
                  <a:cs typeface="ＭＳ Ｐゴシック"/>
                </a:endParaRPr>
              </a:p>
            </p:txBody>
          </p:sp>
          <p:sp>
            <p:nvSpPr>
              <p:cNvPr id="100450" name="Rektangel 124"/>
              <p:cNvSpPr>
                <a:spLocks noChangeArrowheads="1"/>
              </p:cNvSpPr>
              <p:nvPr/>
            </p:nvSpPr>
            <p:spPr bwMode="auto">
              <a:xfrm>
                <a:off x="1081494" y="4381042"/>
                <a:ext cx="1184772" cy="646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4BACC6"/>
                    </a:solidFill>
                    <a:ea typeface="ＭＳ Ｐゴシック" charset="0"/>
                    <a:cs typeface="Arial" charset="0"/>
                  </a:rPr>
                  <a:t>Centre </a:t>
                </a:r>
              </a:p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4BACC6"/>
                    </a:solidFill>
                    <a:ea typeface="ＭＳ Ｐゴシック" charset="0"/>
                    <a:cs typeface="Arial" charset="0"/>
                  </a:rPr>
                  <a:t>national Génotypage</a:t>
                </a:r>
              </a:p>
            </p:txBody>
          </p:sp>
          <p:grpSp>
            <p:nvGrpSpPr>
              <p:cNvPr id="100451" name="Gruppe 199"/>
              <p:cNvGrpSpPr>
                <a:grpSpLocks/>
              </p:cNvGrpSpPr>
              <p:nvPr/>
            </p:nvGrpSpPr>
            <p:grpSpPr bwMode="auto">
              <a:xfrm>
                <a:off x="279400" y="5280024"/>
                <a:ext cx="1781907" cy="1263651"/>
                <a:chOff x="2636520" y="2831705"/>
                <a:chExt cx="1919605" cy="1330207"/>
              </a:xfrm>
            </p:grpSpPr>
            <p:sp>
              <p:nvSpPr>
                <p:cNvPr id="118" name="Ellipse 117"/>
                <p:cNvSpPr/>
                <p:nvPr/>
              </p:nvSpPr>
              <p:spPr bwMode="auto">
                <a:xfrm>
                  <a:off x="2636520" y="3774026"/>
                  <a:ext cx="1919605" cy="387886"/>
                </a:xfrm>
                <a:prstGeom prst="ellipse">
                  <a:avLst/>
                </a:prstGeom>
                <a:gradFill flip="none" rotWithShape="1">
                  <a:gsLst>
                    <a:gs pos="24000">
                      <a:sysClr val="windowText" lastClr="000000">
                        <a:alpha val="22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  <p:grpSp>
              <p:nvGrpSpPr>
                <p:cNvPr id="100456" name="Gruppe 91"/>
                <p:cNvGrpSpPr>
                  <a:grpSpLocks/>
                </p:cNvGrpSpPr>
                <p:nvPr/>
              </p:nvGrpSpPr>
              <p:grpSpPr bwMode="auto">
                <a:xfrm>
                  <a:off x="2976835" y="2831705"/>
                  <a:ext cx="1198925" cy="1187339"/>
                  <a:chOff x="1071835" y="2920232"/>
                  <a:chExt cx="1427572" cy="1413777"/>
                </a:xfrm>
              </p:grpSpPr>
              <p:sp>
                <p:nvSpPr>
                  <p:cNvPr id="124" name="Ellipse 44"/>
                  <p:cNvSpPr/>
                  <p:nvPr/>
                </p:nvSpPr>
                <p:spPr bwMode="auto">
                  <a:xfrm rot="21052097">
                    <a:off x="1085754" y="2920232"/>
                    <a:ext cx="1413653" cy="1413777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4BACC6">
                          <a:lumMod val="20000"/>
                          <a:lumOff val="80000"/>
                        </a:srgbClr>
                      </a:gs>
                      <a:gs pos="100000">
                        <a:srgbClr val="4BACC6">
                          <a:lumMod val="40000"/>
                          <a:lumOff val="60000"/>
                        </a:srgb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9525" cap="flat" cmpd="sng" algn="ctr">
                    <a:solidFill>
                      <a:srgbClr val="97E4FF"/>
                    </a:solidFill>
                    <a:prstDash val="solid"/>
                  </a:ln>
                  <a:effectLst>
                    <a:innerShdw blurRad="190500" dist="114300" dir="5640000">
                      <a:srgbClr val="000000">
                        <a:alpha val="37000"/>
                      </a:srgbClr>
                    </a:innerShdw>
                  </a:effectLst>
                </p:spPr>
                <p:txBody>
                  <a:bodyPr anchor="ctr"/>
                  <a:lstStyle/>
                  <a:p>
                    <a:pPr algn="ctr">
                      <a:defRPr/>
                    </a:pPr>
                    <a:endParaRPr lang="da-DK" kern="0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  <p:sp>
                <p:nvSpPr>
                  <p:cNvPr id="129" name="Ellipse 45"/>
                  <p:cNvSpPr>
                    <a:spLocks noChangeArrowheads="1"/>
                  </p:cNvSpPr>
                  <p:nvPr/>
                </p:nvSpPr>
                <p:spPr bwMode="auto">
                  <a:xfrm>
                    <a:off x="1283625" y="2950441"/>
                    <a:ext cx="1028342" cy="81794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76999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>
                      <a:defRPr/>
                    </a:pPr>
                    <a:endParaRPr lang="da-DK" kern="0">
                      <a:solidFill>
                        <a:srgbClr val="FFFFFF"/>
                      </a:solidFill>
                      <a:ea typeface="ＭＳ Ｐゴシック" charset="0"/>
                      <a:cs typeface="ＭＳ Ｐゴシック" charset="0"/>
                    </a:endParaRPr>
                  </a:p>
                </p:txBody>
              </p:sp>
              <p:sp>
                <p:nvSpPr>
                  <p:cNvPr id="131" name="Måne 121"/>
                  <p:cNvSpPr/>
                  <p:nvPr/>
                </p:nvSpPr>
                <p:spPr bwMode="auto">
                  <a:xfrm rot="16552097">
                    <a:off x="1446797" y="3308471"/>
                    <a:ext cx="622393" cy="1372317"/>
                  </a:xfrm>
                  <a:prstGeom prst="moon">
                    <a:avLst>
                      <a:gd name="adj" fmla="val 18952"/>
                    </a:avLst>
                  </a:prstGeom>
                  <a:gradFill flip="none" rotWithShape="1">
                    <a:gsLst>
                      <a:gs pos="24000">
                        <a:sysClr val="windowText" lastClr="000000">
                          <a:alpha val="8000"/>
                        </a:sysClr>
                      </a:gs>
                      <a:gs pos="100000">
                        <a:sysClr val="window" lastClr="FFFFFF">
                          <a:alpha val="0"/>
                        </a:sys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>
                      <a:defRPr/>
                    </a:pPr>
                    <a:endParaRPr lang="da-DK" kern="0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</p:grpSp>
          </p:grpSp>
          <p:sp>
            <p:nvSpPr>
              <p:cNvPr id="100452" name="Rektangel 124"/>
              <p:cNvSpPr>
                <a:spLocks noChangeArrowheads="1"/>
              </p:cNvSpPr>
              <p:nvPr/>
            </p:nvSpPr>
            <p:spPr bwMode="auto">
              <a:xfrm>
                <a:off x="531893" y="5681663"/>
                <a:ext cx="1184275" cy="276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4BACC6"/>
                    </a:solidFill>
                    <a:ea typeface="ＭＳ Ｐゴシック" charset="0"/>
                    <a:cs typeface="Arial" charset="0"/>
                  </a:rPr>
                  <a:t>Généthon</a:t>
                </a:r>
              </a:p>
            </p:txBody>
          </p:sp>
        </p:grpSp>
      </p:grpSp>
      <p:pic>
        <p:nvPicPr>
          <p:cNvPr id="110" name="Picture 15" descr="logo genopole 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" y="13381"/>
            <a:ext cx="661309" cy="661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er 20"/>
          <p:cNvGrpSpPr>
            <a:grpSpLocks/>
          </p:cNvGrpSpPr>
          <p:nvPr/>
        </p:nvGrpSpPr>
        <p:grpSpPr bwMode="auto">
          <a:xfrm>
            <a:off x="1936750" y="3494090"/>
            <a:ext cx="2916238" cy="3438525"/>
            <a:chOff x="1936016" y="3494088"/>
            <a:chExt cx="2916973" cy="3439091"/>
          </a:xfrm>
        </p:grpSpPr>
        <p:grpSp>
          <p:nvGrpSpPr>
            <p:cNvPr id="100388" name="Grouper 19"/>
            <p:cNvGrpSpPr>
              <a:grpSpLocks/>
            </p:cNvGrpSpPr>
            <p:nvPr/>
          </p:nvGrpSpPr>
          <p:grpSpPr bwMode="auto">
            <a:xfrm>
              <a:off x="1936016" y="3494088"/>
              <a:ext cx="2604234" cy="3439091"/>
              <a:chOff x="1936016" y="3494088"/>
              <a:chExt cx="2604234" cy="3439091"/>
            </a:xfrm>
          </p:grpSpPr>
          <p:sp>
            <p:nvSpPr>
              <p:cNvPr id="142" name="Ellipse 141"/>
              <p:cNvSpPr/>
              <p:nvPr/>
            </p:nvSpPr>
            <p:spPr bwMode="auto">
              <a:xfrm>
                <a:off x="2693988" y="5942455"/>
                <a:ext cx="1846262" cy="369931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>
                  <a:solidFill>
                    <a:srgbClr val="FFFFFF"/>
                  </a:solidFill>
                  <a:ea typeface="ＭＳ Ｐゴシック" pitchFamily="-112" charset="-128"/>
                  <a:cs typeface="ＭＳ Ｐゴシック" charset="0"/>
                </a:endParaRPr>
              </a:p>
            </p:txBody>
          </p:sp>
          <p:sp>
            <p:nvSpPr>
              <p:cNvPr id="50" name="Ellipse 49"/>
              <p:cNvSpPr/>
              <p:nvPr/>
            </p:nvSpPr>
            <p:spPr bwMode="auto">
              <a:xfrm>
                <a:off x="2209808" y="6513802"/>
                <a:ext cx="1839683" cy="214023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57" name="Rektangel 65"/>
              <p:cNvSpPr>
                <a:spLocks noChangeArrowheads="1"/>
              </p:cNvSpPr>
              <p:nvPr/>
            </p:nvSpPr>
            <p:spPr bwMode="auto">
              <a:xfrm>
                <a:off x="2209135" y="3587765"/>
                <a:ext cx="1849904" cy="609700"/>
              </a:xfrm>
              <a:prstGeom prst="rect">
                <a:avLst/>
              </a:prstGeom>
              <a:gradFill rotWithShape="1">
                <a:gsLst>
                  <a:gs pos="0">
                    <a:srgbClr val="E6E6E6"/>
                  </a:gs>
                  <a:gs pos="100000">
                    <a:srgbClr val="F3F3F3"/>
                  </a:gs>
                </a:gsLst>
                <a:lin ang="16200000"/>
              </a:gradFill>
              <a:ln w="9525">
                <a:solidFill>
                  <a:srgbClr val="D9D9D9"/>
                </a:solidFill>
                <a:miter lim="800000"/>
                <a:headEnd/>
                <a:tailEnd/>
              </a:ln>
              <a:effectLst>
                <a:outerShdw blurRad="63500"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da-DK" kern="0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53" name="Rektangel 64"/>
              <p:cNvSpPr/>
              <p:nvPr/>
            </p:nvSpPr>
            <p:spPr bwMode="auto">
              <a:xfrm>
                <a:off x="2209135" y="3494088"/>
                <a:ext cx="1849904" cy="109555"/>
              </a:xfrm>
              <a:prstGeom prst="rect">
                <a:avLst/>
              </a:prstGeom>
              <a:gradFill flip="none" rotWithShape="1">
                <a:gsLst>
                  <a:gs pos="44000">
                    <a:srgbClr val="1F88C8"/>
                  </a:gs>
                  <a:gs pos="100000">
                    <a:srgbClr val="78F8FF"/>
                  </a:gs>
                </a:gsLst>
                <a:lin ang="16200000" scaled="1"/>
                <a:tileRect/>
              </a:gradFill>
              <a:ln w="9525" cap="flat" cmpd="sng" algn="ctr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58" name="Rektangel 66"/>
              <p:cNvSpPr/>
              <p:nvPr/>
            </p:nvSpPr>
            <p:spPr bwMode="auto">
              <a:xfrm>
                <a:off x="2088454" y="3529019"/>
                <a:ext cx="1970584" cy="73878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defTabSz="801688">
                  <a:spcBef>
                    <a:spcPct val="20000"/>
                  </a:spcBef>
                  <a:defRPr/>
                </a:pPr>
                <a:r>
                  <a:rPr lang="da-DK" sz="1400" b="1" kern="0" noProof="1">
                    <a:solidFill>
                      <a:srgbClr val="D7D8D9">
                        <a:lumMod val="10000"/>
                      </a:srgbClr>
                    </a:solidFill>
                    <a:ea typeface="ＭＳ Ｐゴシック"/>
                    <a:cs typeface="Arial" charset="0"/>
                  </a:rPr>
                  <a:t>Des projets scientifiques et médicaux innovants</a:t>
                </a:r>
                <a:endParaRPr lang="da-DK" b="1" kern="0" dirty="0">
                  <a:solidFill>
                    <a:srgbClr val="D7D8D9">
                      <a:lumMod val="10000"/>
                    </a:srgbClr>
                  </a:solidFill>
                  <a:ea typeface="ＭＳ Ｐゴシック"/>
                  <a:cs typeface="ＭＳ Ｐゴシック"/>
                </a:endParaRPr>
              </a:p>
            </p:txBody>
          </p:sp>
          <p:grpSp>
            <p:nvGrpSpPr>
              <p:cNvPr id="100412" name="Grouper 1"/>
              <p:cNvGrpSpPr>
                <a:grpSpLocks/>
              </p:cNvGrpSpPr>
              <p:nvPr/>
            </p:nvGrpSpPr>
            <p:grpSpPr bwMode="auto">
              <a:xfrm>
                <a:off x="1956630" y="4338638"/>
                <a:ext cx="1839967" cy="1330659"/>
                <a:chOff x="-1511300" y="4247485"/>
                <a:chExt cx="1839967" cy="1330659"/>
              </a:xfrm>
            </p:grpSpPr>
            <p:grpSp>
              <p:nvGrpSpPr>
                <p:cNvPr id="100427" name="Gruppe 199"/>
                <p:cNvGrpSpPr>
                  <a:grpSpLocks/>
                </p:cNvGrpSpPr>
                <p:nvPr/>
              </p:nvGrpSpPr>
              <p:grpSpPr bwMode="auto">
                <a:xfrm>
                  <a:off x="-1511300" y="4247485"/>
                  <a:ext cx="1839967" cy="1330659"/>
                  <a:chOff x="2636520" y="2831705"/>
                  <a:chExt cx="1919605" cy="1330207"/>
                </a:xfrm>
              </p:grpSpPr>
              <p:sp>
                <p:nvSpPr>
                  <p:cNvPr id="113" name="Ellipse 112"/>
                  <p:cNvSpPr/>
                  <p:nvPr/>
                </p:nvSpPr>
                <p:spPr bwMode="auto">
                  <a:xfrm>
                    <a:off x="2636520" y="3774026"/>
                    <a:ext cx="1919605" cy="387886"/>
                  </a:xfrm>
                  <a:prstGeom prst="ellipse">
                    <a:avLst/>
                  </a:prstGeom>
                  <a:gradFill flip="none" rotWithShape="1">
                    <a:gsLst>
                      <a:gs pos="24000">
                        <a:sysClr val="windowText" lastClr="000000">
                          <a:alpha val="22000"/>
                        </a:sysClr>
                      </a:gs>
                      <a:gs pos="100000">
                        <a:sysClr val="window" lastClr="FFFFFF">
                          <a:alpha val="0"/>
                        </a:sys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 defTabSz="457200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da-DK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  <p:grpSp>
                <p:nvGrpSpPr>
                  <p:cNvPr id="100432" name="Gruppe 91"/>
                  <p:cNvGrpSpPr>
                    <a:grpSpLocks/>
                  </p:cNvGrpSpPr>
                  <p:nvPr/>
                </p:nvGrpSpPr>
                <p:grpSpPr bwMode="auto">
                  <a:xfrm>
                    <a:off x="2976835" y="2831705"/>
                    <a:ext cx="1198925" cy="1187339"/>
                    <a:chOff x="1071835" y="2920232"/>
                    <a:chExt cx="1427572" cy="1413777"/>
                  </a:xfrm>
                </p:grpSpPr>
                <p:sp>
                  <p:nvSpPr>
                    <p:cNvPr id="115" name="Ellipse 44"/>
                    <p:cNvSpPr/>
                    <p:nvPr/>
                  </p:nvSpPr>
                  <p:spPr bwMode="auto">
                    <a:xfrm rot="21052097">
                      <a:off x="1085754" y="2920232"/>
                      <a:ext cx="1413653" cy="1413777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rgbClr val="C00000"/>
                        </a:gs>
                        <a:gs pos="100000">
                          <a:srgbClr val="7A0000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n w="9525" cap="flat" cmpd="sng" algn="ctr">
                      <a:solidFill>
                        <a:srgbClr val="C00000"/>
                      </a:solidFill>
                      <a:prstDash val="solid"/>
                    </a:ln>
                    <a:effectLst>
                      <a:innerShdw blurRad="190500" dist="114300" dir="5640000">
                        <a:srgbClr val="000000">
                          <a:alpha val="37000"/>
                        </a:srgbClr>
                      </a:innerShdw>
                    </a:effectLst>
                  </p:spPr>
                  <p:txBody>
                    <a:bodyPr anchor="ctr"/>
                    <a:lstStyle/>
                    <a:p>
                      <a:pPr algn="ctr" defTabSz="4572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da-DK">
                        <a:solidFill>
                          <a:srgbClr val="FFFFFF"/>
                        </a:solidFill>
                        <a:ea typeface="ＭＳ Ｐゴシック" pitchFamily="-112" charset="-128"/>
                        <a:cs typeface="ＭＳ Ｐゴシック" charset="0"/>
                      </a:endParaRPr>
                    </a:p>
                  </p:txBody>
                </p:sp>
                <p:sp>
                  <p:nvSpPr>
                    <p:cNvPr id="100436" name="Ellipse 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85042" y="2949930"/>
                      <a:ext cx="1027408" cy="767198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FFFCF9">
                            <a:alpha val="76999"/>
                          </a:srgbClr>
                        </a:gs>
                        <a:gs pos="100000">
                          <a:srgbClr val="FFFFFF">
                            <a:alpha val="0"/>
                          </a:srgbClr>
                        </a:gs>
                      </a:gsLst>
                      <a:lin ang="5400000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algn="ctr" defTabSz="45720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da-DK" smtClean="0">
                        <a:solidFill>
                          <a:srgbClr val="FFFFFF"/>
                        </a:solidFill>
                        <a:ea typeface="ＭＳ Ｐゴシック" charset="0"/>
                        <a:cs typeface="ＭＳ Ｐゴシック" charset="0"/>
                      </a:endParaRPr>
                    </a:p>
                  </p:txBody>
                </p:sp>
                <p:sp>
                  <p:nvSpPr>
                    <p:cNvPr id="122" name="Måne 31"/>
                    <p:cNvSpPr/>
                    <p:nvPr/>
                  </p:nvSpPr>
                  <p:spPr bwMode="auto">
                    <a:xfrm rot="16552097">
                      <a:off x="1446797" y="3308471"/>
                      <a:ext cx="622393" cy="1372317"/>
                    </a:xfrm>
                    <a:prstGeom prst="moon">
                      <a:avLst>
                        <a:gd name="adj" fmla="val 18952"/>
                      </a:avLst>
                    </a:prstGeom>
                    <a:gradFill flip="none" rotWithShape="1">
                      <a:gsLst>
                        <a:gs pos="24000">
                          <a:sysClr val="windowText" lastClr="000000">
                            <a:alpha val="24000"/>
                          </a:sysClr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9525" cap="flat" cmpd="sng" algn="ctr">
                      <a:noFill/>
                      <a:prstDash val="solid"/>
                    </a:ln>
                    <a:effectLst/>
                  </p:spPr>
                  <p:txBody>
                    <a:bodyPr anchor="ctr"/>
                    <a:lstStyle/>
                    <a:p>
                      <a:pPr algn="ctr" defTabSz="4572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da-DK">
                        <a:solidFill>
                          <a:srgbClr val="FFFFFF"/>
                        </a:solidFill>
                        <a:ea typeface="ＭＳ Ｐゴシック" pitchFamily="-112" charset="-128"/>
                        <a:cs typeface="ＭＳ Ｐゴシック" charset="0"/>
                      </a:endParaRPr>
                    </a:p>
                  </p:txBody>
                </p:sp>
              </p:grpSp>
            </p:grpSp>
            <p:sp>
              <p:nvSpPr>
                <p:cNvPr id="100428" name="Rektangel 124"/>
                <p:cNvSpPr>
                  <a:spLocks noChangeArrowheads="1"/>
                </p:cNvSpPr>
                <p:nvPr/>
              </p:nvSpPr>
              <p:spPr bwMode="auto">
                <a:xfrm>
                  <a:off x="-1222838" y="4374273"/>
                  <a:ext cx="1184275" cy="8311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defTabSz="457200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sz="1200" b="1" noProof="1" smtClean="0">
                      <a:solidFill>
                        <a:srgbClr val="FFFCF9"/>
                      </a:solidFill>
                      <a:ea typeface="ＭＳ Ｐゴシック" charset="0"/>
                      <a:cs typeface="Arial" charset="0"/>
                    </a:rPr>
                    <a:t>Cellules Souches pluripotentes</a:t>
                  </a:r>
                </a:p>
                <a:p>
                  <a:pPr algn="ctr" defTabSz="457200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sz="1200" b="1" noProof="1" smtClean="0">
                      <a:solidFill>
                        <a:srgbClr val="FFFCF9"/>
                      </a:solidFill>
                      <a:ea typeface="ＭＳ Ｐゴシック" charset="0"/>
                      <a:cs typeface="Arial" charset="0"/>
                    </a:rPr>
                    <a:t>(I-Stem)</a:t>
                  </a:r>
                </a:p>
              </p:txBody>
            </p:sp>
          </p:grpSp>
          <p:grpSp>
            <p:nvGrpSpPr>
              <p:cNvPr id="100413" name="Grouper 2"/>
              <p:cNvGrpSpPr>
                <a:grpSpLocks/>
              </p:cNvGrpSpPr>
              <p:nvPr/>
            </p:nvGrpSpPr>
            <p:grpSpPr bwMode="auto">
              <a:xfrm>
                <a:off x="1936016" y="5602520"/>
                <a:ext cx="1839967" cy="1330659"/>
                <a:chOff x="-1582792" y="5730544"/>
                <a:chExt cx="1839967" cy="1330659"/>
              </a:xfrm>
            </p:grpSpPr>
            <p:grpSp>
              <p:nvGrpSpPr>
                <p:cNvPr id="100414" name="Gruppe 199"/>
                <p:cNvGrpSpPr>
                  <a:grpSpLocks/>
                </p:cNvGrpSpPr>
                <p:nvPr/>
              </p:nvGrpSpPr>
              <p:grpSpPr bwMode="auto">
                <a:xfrm>
                  <a:off x="-1582792" y="5730544"/>
                  <a:ext cx="1839967" cy="1330659"/>
                  <a:chOff x="2636520" y="2831705"/>
                  <a:chExt cx="1919605" cy="1330207"/>
                </a:xfrm>
              </p:grpSpPr>
              <p:sp>
                <p:nvSpPr>
                  <p:cNvPr id="125" name="Ellipse 124"/>
                  <p:cNvSpPr/>
                  <p:nvPr/>
                </p:nvSpPr>
                <p:spPr bwMode="auto">
                  <a:xfrm>
                    <a:off x="2636520" y="3774026"/>
                    <a:ext cx="1919605" cy="387886"/>
                  </a:xfrm>
                  <a:prstGeom prst="ellipse">
                    <a:avLst/>
                  </a:prstGeom>
                  <a:gradFill flip="none" rotWithShape="1">
                    <a:gsLst>
                      <a:gs pos="24000">
                        <a:sysClr val="windowText" lastClr="000000">
                          <a:alpha val="22000"/>
                        </a:sysClr>
                      </a:gs>
                      <a:gs pos="100000">
                        <a:sysClr val="window" lastClr="FFFFFF">
                          <a:alpha val="0"/>
                        </a:sys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 defTabSz="457200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da-DK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  <p:grpSp>
                <p:nvGrpSpPr>
                  <p:cNvPr id="100419" name="Gruppe 91"/>
                  <p:cNvGrpSpPr>
                    <a:grpSpLocks/>
                  </p:cNvGrpSpPr>
                  <p:nvPr/>
                </p:nvGrpSpPr>
                <p:grpSpPr bwMode="auto">
                  <a:xfrm>
                    <a:off x="2976835" y="2831705"/>
                    <a:ext cx="1198925" cy="1187339"/>
                    <a:chOff x="1071835" y="2920232"/>
                    <a:chExt cx="1427572" cy="1413777"/>
                  </a:xfrm>
                </p:grpSpPr>
                <p:sp>
                  <p:nvSpPr>
                    <p:cNvPr id="127" name="Ellipse 44"/>
                    <p:cNvSpPr/>
                    <p:nvPr/>
                  </p:nvSpPr>
                  <p:spPr bwMode="auto">
                    <a:xfrm rot="21052097">
                      <a:off x="1085754" y="2920232"/>
                      <a:ext cx="1413653" cy="1413777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rgbClr val="C00000"/>
                        </a:gs>
                        <a:gs pos="100000">
                          <a:srgbClr val="7A0000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n w="9525" cap="flat" cmpd="sng" algn="ctr">
                      <a:solidFill>
                        <a:srgbClr val="C00000"/>
                      </a:solidFill>
                      <a:prstDash val="solid"/>
                    </a:ln>
                    <a:effectLst>
                      <a:innerShdw blurRad="190500" dist="114300" dir="5640000">
                        <a:srgbClr val="000000">
                          <a:alpha val="37000"/>
                        </a:srgbClr>
                      </a:innerShdw>
                    </a:effectLst>
                  </p:spPr>
                  <p:txBody>
                    <a:bodyPr anchor="ctr"/>
                    <a:lstStyle/>
                    <a:p>
                      <a:pPr algn="ctr" defTabSz="4572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da-DK">
                        <a:solidFill>
                          <a:srgbClr val="FFFFFF"/>
                        </a:solidFill>
                        <a:ea typeface="ＭＳ Ｐゴシック" pitchFamily="-112" charset="-128"/>
                        <a:cs typeface="ＭＳ Ｐゴシック" charset="0"/>
                      </a:endParaRPr>
                    </a:p>
                  </p:txBody>
                </p:sp>
                <p:sp>
                  <p:nvSpPr>
                    <p:cNvPr id="100423" name="Ellipse 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85042" y="2949930"/>
                      <a:ext cx="1027408" cy="767198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FFFCF9">
                            <a:alpha val="76999"/>
                          </a:srgbClr>
                        </a:gs>
                        <a:gs pos="100000">
                          <a:srgbClr val="FFFFFF">
                            <a:alpha val="0"/>
                          </a:srgbClr>
                        </a:gs>
                      </a:gsLst>
                      <a:lin ang="5400000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anchor="ctr"/>
                    <a:lstStyle/>
                    <a:p>
                      <a:pPr algn="ctr" defTabSz="45720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da-DK" smtClean="0">
                        <a:solidFill>
                          <a:srgbClr val="FFFFFF"/>
                        </a:solidFill>
                        <a:ea typeface="ＭＳ Ｐゴシック" charset="0"/>
                        <a:cs typeface="ＭＳ Ｐゴシック" charset="0"/>
                      </a:endParaRPr>
                    </a:p>
                  </p:txBody>
                </p:sp>
                <p:sp>
                  <p:nvSpPr>
                    <p:cNvPr id="133" name="Måne 31"/>
                    <p:cNvSpPr/>
                    <p:nvPr/>
                  </p:nvSpPr>
                  <p:spPr bwMode="auto">
                    <a:xfrm rot="16552097">
                      <a:off x="1446797" y="3308471"/>
                      <a:ext cx="622393" cy="1372317"/>
                    </a:xfrm>
                    <a:prstGeom prst="moon">
                      <a:avLst>
                        <a:gd name="adj" fmla="val 18952"/>
                      </a:avLst>
                    </a:prstGeom>
                    <a:gradFill flip="none" rotWithShape="1">
                      <a:gsLst>
                        <a:gs pos="24000">
                          <a:sysClr val="windowText" lastClr="000000">
                            <a:alpha val="24000"/>
                          </a:sysClr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9525" cap="flat" cmpd="sng" algn="ctr">
                      <a:noFill/>
                      <a:prstDash val="solid"/>
                    </a:ln>
                    <a:effectLst/>
                  </p:spPr>
                  <p:txBody>
                    <a:bodyPr anchor="ctr"/>
                    <a:lstStyle/>
                    <a:p>
                      <a:pPr algn="ctr" defTabSz="4572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endParaRPr lang="da-DK">
                        <a:solidFill>
                          <a:srgbClr val="FFFFFF"/>
                        </a:solidFill>
                        <a:ea typeface="ＭＳ Ｐゴシック" pitchFamily="-112" charset="-128"/>
                        <a:cs typeface="ＭＳ Ｐゴシック" charset="0"/>
                      </a:endParaRPr>
                    </a:p>
                  </p:txBody>
                </p:sp>
              </p:grpSp>
            </p:grpSp>
            <p:sp>
              <p:nvSpPr>
                <p:cNvPr id="100415" name="Rektangel 124"/>
                <p:cNvSpPr>
                  <a:spLocks noChangeArrowheads="1"/>
                </p:cNvSpPr>
                <p:nvPr/>
              </p:nvSpPr>
              <p:spPr bwMode="auto">
                <a:xfrm>
                  <a:off x="-1261381" y="5792077"/>
                  <a:ext cx="1217612" cy="8311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defTabSz="457200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sz="1200" b="1" noProof="1" smtClean="0">
                      <a:solidFill>
                        <a:srgbClr val="FFFCF9"/>
                      </a:solidFill>
                      <a:ea typeface="ＭＳ Ｐゴシック" charset="0"/>
                      <a:cs typeface="Arial" charset="0"/>
                    </a:rPr>
                    <a:t>Centre de Recherche Clinique et Translationnelle</a:t>
                  </a:r>
                </a:p>
              </p:txBody>
            </p:sp>
          </p:grpSp>
        </p:grpSp>
        <p:grpSp>
          <p:nvGrpSpPr>
            <p:cNvPr id="100389" name="Grouper 7"/>
            <p:cNvGrpSpPr>
              <a:grpSpLocks/>
            </p:cNvGrpSpPr>
            <p:nvPr/>
          </p:nvGrpSpPr>
          <p:grpSpPr bwMode="auto">
            <a:xfrm>
              <a:off x="3013022" y="4894912"/>
              <a:ext cx="1839967" cy="1330659"/>
              <a:chOff x="3159071" y="6306036"/>
              <a:chExt cx="1839967" cy="1330659"/>
            </a:xfrm>
          </p:grpSpPr>
          <p:grpSp>
            <p:nvGrpSpPr>
              <p:cNvPr id="100390" name="Gruppe 199"/>
              <p:cNvGrpSpPr>
                <a:grpSpLocks/>
              </p:cNvGrpSpPr>
              <p:nvPr/>
            </p:nvGrpSpPr>
            <p:grpSpPr bwMode="auto">
              <a:xfrm>
                <a:off x="3159071" y="6306036"/>
                <a:ext cx="1839967" cy="1330659"/>
                <a:chOff x="2636520" y="2831705"/>
                <a:chExt cx="1919605" cy="1330207"/>
              </a:xfrm>
            </p:grpSpPr>
            <p:sp>
              <p:nvSpPr>
                <p:cNvPr id="136" name="Ellipse 135"/>
                <p:cNvSpPr/>
                <p:nvPr/>
              </p:nvSpPr>
              <p:spPr bwMode="auto">
                <a:xfrm>
                  <a:off x="2636520" y="3774026"/>
                  <a:ext cx="1919605" cy="387886"/>
                </a:xfrm>
                <a:prstGeom prst="ellipse">
                  <a:avLst/>
                </a:prstGeom>
                <a:gradFill flip="none" rotWithShape="1">
                  <a:gsLst>
                    <a:gs pos="24000">
                      <a:sysClr val="windowText" lastClr="000000">
                        <a:alpha val="22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45720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  <p:grpSp>
              <p:nvGrpSpPr>
                <p:cNvPr id="100395" name="Gruppe 91"/>
                <p:cNvGrpSpPr>
                  <a:grpSpLocks/>
                </p:cNvGrpSpPr>
                <p:nvPr/>
              </p:nvGrpSpPr>
              <p:grpSpPr bwMode="auto">
                <a:xfrm>
                  <a:off x="2976835" y="2831705"/>
                  <a:ext cx="1198925" cy="1187339"/>
                  <a:chOff x="1071835" y="2920232"/>
                  <a:chExt cx="1427572" cy="1413777"/>
                </a:xfrm>
              </p:grpSpPr>
              <p:sp>
                <p:nvSpPr>
                  <p:cNvPr id="141" name="Ellipse 44"/>
                  <p:cNvSpPr/>
                  <p:nvPr/>
                </p:nvSpPr>
                <p:spPr bwMode="auto">
                  <a:xfrm rot="21052097">
                    <a:off x="1085754" y="2920232"/>
                    <a:ext cx="1413653" cy="1413777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C00000"/>
                      </a:gs>
                      <a:gs pos="100000">
                        <a:srgbClr val="7A0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9525" cap="flat" cmpd="sng" algn="ctr">
                    <a:solidFill>
                      <a:srgbClr val="C00000"/>
                    </a:solidFill>
                    <a:prstDash val="solid"/>
                  </a:ln>
                  <a:effectLst>
                    <a:innerShdw blurRad="190500" dist="114300" dir="5640000">
                      <a:srgbClr val="000000">
                        <a:alpha val="37000"/>
                      </a:srgbClr>
                    </a:innerShdw>
                  </a:effectLst>
                </p:spPr>
                <p:txBody>
                  <a:bodyPr anchor="ctr"/>
                  <a:lstStyle/>
                  <a:p>
                    <a:pPr algn="ctr" defTabSz="457200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da-DK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  <p:sp>
                <p:nvSpPr>
                  <p:cNvPr id="100399" name="Ellipse 45"/>
                  <p:cNvSpPr>
                    <a:spLocks noChangeArrowheads="1"/>
                  </p:cNvSpPr>
                  <p:nvPr/>
                </p:nvSpPr>
                <p:spPr bwMode="auto">
                  <a:xfrm>
                    <a:off x="1285042" y="2949930"/>
                    <a:ext cx="1027408" cy="767198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76999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 defTabSz="457200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da-DK" smtClean="0">
                      <a:solidFill>
                        <a:srgbClr val="FFFFFF"/>
                      </a:solidFill>
                      <a:ea typeface="ＭＳ Ｐゴシック" charset="0"/>
                      <a:cs typeface="ＭＳ Ｐゴシック" charset="0"/>
                    </a:endParaRPr>
                  </a:p>
                </p:txBody>
              </p:sp>
              <p:sp>
                <p:nvSpPr>
                  <p:cNvPr id="147" name="Måne 31"/>
                  <p:cNvSpPr/>
                  <p:nvPr/>
                </p:nvSpPr>
                <p:spPr bwMode="auto">
                  <a:xfrm rot="16552097">
                    <a:off x="1446797" y="3308471"/>
                    <a:ext cx="622393" cy="1372317"/>
                  </a:xfrm>
                  <a:prstGeom prst="moon">
                    <a:avLst>
                      <a:gd name="adj" fmla="val 18952"/>
                    </a:avLst>
                  </a:prstGeom>
                  <a:gradFill flip="none" rotWithShape="1">
                    <a:gsLst>
                      <a:gs pos="24000">
                        <a:sysClr val="windowText" lastClr="000000">
                          <a:alpha val="24000"/>
                        </a:sysClr>
                      </a:gs>
                      <a:gs pos="100000">
                        <a:sysClr val="window" lastClr="FFFFFF">
                          <a:alpha val="0"/>
                        </a:sys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 defTabSz="457200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da-DK">
                      <a:solidFill>
                        <a:srgbClr val="FFFFFF"/>
                      </a:solidFill>
                      <a:ea typeface="ＭＳ Ｐゴシック" pitchFamily="-112" charset="-128"/>
                      <a:cs typeface="ＭＳ Ｐゴシック" charset="0"/>
                    </a:endParaRPr>
                  </a:p>
                </p:txBody>
              </p:sp>
            </p:grpSp>
          </p:grpSp>
          <p:sp>
            <p:nvSpPr>
              <p:cNvPr id="100391" name="Rektangel 124"/>
              <p:cNvSpPr>
                <a:spLocks noChangeArrowheads="1"/>
              </p:cNvSpPr>
              <p:nvPr/>
            </p:nvSpPr>
            <p:spPr bwMode="auto">
              <a:xfrm>
                <a:off x="3464877" y="6588167"/>
                <a:ext cx="1184275" cy="6462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FFFCF9"/>
                    </a:solidFill>
                    <a:ea typeface="ＭＳ Ｐゴシック" charset="0"/>
                    <a:cs typeface="Arial" charset="0"/>
                  </a:rPr>
                  <a:t>Biologie Synthétique</a:t>
                </a:r>
              </a:p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sz="1200" b="1" noProof="1" smtClean="0">
                    <a:solidFill>
                      <a:srgbClr val="FFFCF9"/>
                    </a:solidFill>
                    <a:ea typeface="ＭＳ Ｐゴシック" charset="0"/>
                    <a:cs typeface="Arial" charset="0"/>
                  </a:rPr>
                  <a:t>(iSSB)</a:t>
                </a:r>
              </a:p>
            </p:txBody>
          </p:sp>
        </p:grpSp>
      </p:grpSp>
      <p:grpSp>
        <p:nvGrpSpPr>
          <p:cNvPr id="18" name="Grouper 17"/>
          <p:cNvGrpSpPr>
            <a:grpSpLocks/>
          </p:cNvGrpSpPr>
          <p:nvPr/>
        </p:nvGrpSpPr>
        <p:grpSpPr bwMode="auto">
          <a:xfrm>
            <a:off x="6115051" y="3365500"/>
            <a:ext cx="3122613" cy="1016000"/>
            <a:chOff x="6115050" y="3364901"/>
            <a:chExt cx="3122612" cy="1016000"/>
          </a:xfrm>
        </p:grpSpPr>
        <p:grpSp>
          <p:nvGrpSpPr>
            <p:cNvPr id="100382" name="Gruppe 37"/>
            <p:cNvGrpSpPr>
              <a:grpSpLocks/>
            </p:cNvGrpSpPr>
            <p:nvPr/>
          </p:nvGrpSpPr>
          <p:grpSpPr bwMode="auto">
            <a:xfrm>
              <a:off x="6115050" y="3364901"/>
              <a:ext cx="2932112" cy="1016000"/>
              <a:chOff x="2220686" y="2809504"/>
              <a:chExt cx="2177143" cy="4082686"/>
            </a:xfrm>
          </p:grpSpPr>
          <p:sp>
            <p:nvSpPr>
              <p:cNvPr id="46" name="Rektangel 58"/>
              <p:cNvSpPr/>
              <p:nvPr/>
            </p:nvSpPr>
            <p:spPr>
              <a:xfrm>
                <a:off x="2223043" y="2809504"/>
                <a:ext cx="2174786" cy="140342"/>
              </a:xfrm>
              <a:prstGeom prst="rect">
                <a:avLst/>
              </a:prstGeom>
              <a:gradFill flip="none" rotWithShape="1">
                <a:gsLst>
                  <a:gs pos="44000">
                    <a:srgbClr val="1F88C8"/>
                  </a:gs>
                  <a:gs pos="100000">
                    <a:srgbClr val="78F8FF"/>
                  </a:gs>
                </a:gsLst>
                <a:lin ang="16200000" scaled="1"/>
                <a:tileRect/>
              </a:gradFill>
              <a:ln w="9525" cap="flat" cmpd="sng" algn="ctr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47" name="Rektangel 59"/>
              <p:cNvSpPr>
                <a:spLocks noChangeArrowheads="1"/>
              </p:cNvSpPr>
              <p:nvPr/>
            </p:nvSpPr>
            <p:spPr bwMode="auto">
              <a:xfrm>
                <a:off x="2220686" y="2930711"/>
                <a:ext cx="2177143" cy="3961479"/>
              </a:xfrm>
              <a:prstGeom prst="rect">
                <a:avLst/>
              </a:prstGeom>
              <a:gradFill rotWithShape="1">
                <a:gsLst>
                  <a:gs pos="0">
                    <a:srgbClr val="B7DEE8"/>
                  </a:gs>
                  <a:gs pos="100000">
                    <a:srgbClr val="8EB4E3"/>
                  </a:gs>
                </a:gsLst>
                <a:lin ang="16200000"/>
              </a:gradFill>
              <a:ln w="9525">
                <a:solidFill>
                  <a:srgbClr val="00B0F0"/>
                </a:solidFill>
                <a:miter lim="800000"/>
                <a:headEnd/>
                <a:tailEnd/>
              </a:ln>
              <a:effectLst>
                <a:outerShdw blurRad="63500"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da-DK" kern="0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</p:grpSp>
        <p:grpSp>
          <p:nvGrpSpPr>
            <p:cNvPr id="100383" name="Grouper 16"/>
            <p:cNvGrpSpPr>
              <a:grpSpLocks/>
            </p:cNvGrpSpPr>
            <p:nvPr/>
          </p:nvGrpSpPr>
          <p:grpSpPr bwMode="auto">
            <a:xfrm>
              <a:off x="6129337" y="3399826"/>
              <a:ext cx="3108325" cy="930275"/>
              <a:chOff x="6129337" y="3399826"/>
              <a:chExt cx="3108325" cy="930275"/>
            </a:xfrm>
          </p:grpSpPr>
          <p:sp>
            <p:nvSpPr>
              <p:cNvPr id="48" name="Rektangel 60"/>
              <p:cNvSpPr/>
              <p:nvPr/>
            </p:nvSpPr>
            <p:spPr bwMode="auto">
              <a:xfrm>
                <a:off x="6129338" y="3399826"/>
                <a:ext cx="3108324" cy="9302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801688">
                  <a:spcBef>
                    <a:spcPct val="20000"/>
                  </a:spcBef>
                  <a:defRPr/>
                </a:pPr>
                <a:r>
                  <a:rPr lang="da-DK" sz="1600" kern="0" noProof="1">
                    <a:solidFill>
                      <a:srgbClr val="000090"/>
                    </a:solidFill>
                    <a:ea typeface="ＭＳ Ｐゴシック"/>
                    <a:cs typeface="Arial" charset="0"/>
                  </a:rPr>
                  <a:t>Un enseignement de haut niveau</a:t>
                </a:r>
              </a:p>
              <a:p>
                <a:pPr defTabSz="801688">
                  <a:spcBef>
                    <a:spcPct val="20000"/>
                  </a:spcBef>
                  <a:buFont typeface="Arial" pitchFamily="34" charset="0"/>
                  <a:buChar char="•"/>
                  <a:defRPr/>
                </a:pPr>
                <a:r>
                  <a:rPr lang="da-DK" sz="1600" kern="0" noProof="1">
                    <a:solidFill>
                      <a:srgbClr val="000090"/>
                    </a:solidFill>
                    <a:ea typeface="ＭＳ Ｐゴシック"/>
                    <a:cs typeface="Arial" charset="0"/>
                  </a:rPr>
                  <a:t> Université d’Evry</a:t>
                </a:r>
              </a:p>
              <a:p>
                <a:pPr defTabSz="801688">
                  <a:spcBef>
                    <a:spcPct val="20000"/>
                  </a:spcBef>
                  <a:buFont typeface="Arial" pitchFamily="34" charset="0"/>
                  <a:buChar char="•"/>
                  <a:defRPr/>
                </a:pPr>
                <a:r>
                  <a:rPr lang="da-DK" sz="1600" kern="0" noProof="1">
                    <a:solidFill>
                      <a:srgbClr val="000090"/>
                    </a:solidFill>
                    <a:ea typeface="ＭＳ Ｐゴシック"/>
                    <a:cs typeface="Arial" charset="0"/>
                  </a:rPr>
                  <a:t> 3 Ecoles d’Ingénieurs</a:t>
                </a:r>
              </a:p>
            </p:txBody>
          </p:sp>
          <p:pic>
            <p:nvPicPr>
              <p:cNvPr id="100385" name="Image 1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37379" y="3673474"/>
                <a:ext cx="593193" cy="596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5" name="Grouper 14"/>
          <p:cNvGrpSpPr>
            <a:grpSpLocks/>
          </p:cNvGrpSpPr>
          <p:nvPr/>
        </p:nvGrpSpPr>
        <p:grpSpPr bwMode="auto">
          <a:xfrm>
            <a:off x="5268913" y="5357813"/>
            <a:ext cx="3810000" cy="1517650"/>
            <a:chOff x="5268913" y="5357813"/>
            <a:chExt cx="3810000" cy="1517650"/>
          </a:xfrm>
        </p:grpSpPr>
        <p:grpSp>
          <p:nvGrpSpPr>
            <p:cNvPr id="100367" name="Grouper 4"/>
            <p:cNvGrpSpPr>
              <a:grpSpLocks/>
            </p:cNvGrpSpPr>
            <p:nvPr/>
          </p:nvGrpSpPr>
          <p:grpSpPr bwMode="auto">
            <a:xfrm>
              <a:off x="5268913" y="5357813"/>
              <a:ext cx="3810000" cy="1517650"/>
              <a:chOff x="5040093" y="5230813"/>
              <a:chExt cx="3809998" cy="1518227"/>
            </a:xfrm>
          </p:grpSpPr>
          <p:sp>
            <p:nvSpPr>
              <p:cNvPr id="38" name="Ellipse 37"/>
              <p:cNvSpPr/>
              <p:nvPr/>
            </p:nvSpPr>
            <p:spPr bwMode="auto">
              <a:xfrm>
                <a:off x="7010408" y="6513286"/>
                <a:ext cx="1839683" cy="2139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grpSp>
            <p:nvGrpSpPr>
              <p:cNvPr id="100375" name="Gruppe 37"/>
              <p:cNvGrpSpPr>
                <a:grpSpLocks/>
              </p:cNvGrpSpPr>
              <p:nvPr/>
            </p:nvGrpSpPr>
            <p:grpSpPr bwMode="auto">
              <a:xfrm>
                <a:off x="5149629" y="5230813"/>
                <a:ext cx="3327398" cy="686638"/>
                <a:chOff x="2220542" y="2809504"/>
                <a:chExt cx="2177142" cy="2772175"/>
              </a:xfrm>
            </p:grpSpPr>
            <p:sp>
              <p:nvSpPr>
                <p:cNvPr id="40" name="Rektangel 50"/>
                <p:cNvSpPr/>
                <p:nvPr/>
              </p:nvSpPr>
              <p:spPr>
                <a:xfrm>
                  <a:off x="2222620" y="2809504"/>
                  <a:ext cx="2175065" cy="141057"/>
                </a:xfrm>
                <a:prstGeom prst="rect">
                  <a:avLst/>
                </a:prstGeom>
                <a:gradFill flip="none" rotWithShape="1">
                  <a:gsLst>
                    <a:gs pos="44000">
                      <a:srgbClr val="1F88C8"/>
                    </a:gs>
                    <a:gs pos="100000">
                      <a:srgbClr val="78F8FF"/>
                    </a:gs>
                  </a:gsLst>
                  <a:lin ang="16200000" scaled="1"/>
                  <a:tileRect/>
                </a:gradFill>
                <a:ln w="9525" cap="flat" cmpd="sng" algn="ctr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>
                    <a:solidFill>
                      <a:sysClr val="window" lastClr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  <p:sp>
              <p:nvSpPr>
                <p:cNvPr id="41" name="Rektangel 51"/>
                <p:cNvSpPr>
                  <a:spLocks noChangeArrowheads="1"/>
                </p:cNvSpPr>
                <p:nvPr/>
              </p:nvSpPr>
              <p:spPr bwMode="auto">
                <a:xfrm>
                  <a:off x="2220543" y="2931324"/>
                  <a:ext cx="2177142" cy="2648025"/>
                </a:xfrm>
                <a:prstGeom prst="rect">
                  <a:avLst/>
                </a:prstGeom>
                <a:gradFill rotWithShape="1">
                  <a:gsLst>
                    <a:gs pos="0">
                      <a:srgbClr val="E6E6E6"/>
                    </a:gs>
                    <a:gs pos="100000">
                      <a:srgbClr val="F3F3F3"/>
                    </a:gs>
                  </a:gsLst>
                  <a:lin ang="16200000"/>
                </a:gradFill>
                <a:ln w="9525">
                  <a:solidFill>
                    <a:srgbClr val="D9D9D9"/>
                  </a:solidFill>
                  <a:miter lim="800000"/>
                  <a:headEnd/>
                  <a:tailEnd/>
                </a:ln>
                <a:effectLst>
                  <a:outerShdw blurRad="63500" dist="23000" dir="5400000" rotWithShape="0">
                    <a:srgbClr val="000000">
                      <a:alpha val="34999"/>
                    </a:srgbClr>
                  </a:outerShdw>
                </a:effectLst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>
                    <a:solidFill>
                      <a:sysClr val="window" lastClr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</p:grpSp>
          <p:sp>
            <p:nvSpPr>
              <p:cNvPr id="42" name="Rektangel 52"/>
              <p:cNvSpPr/>
              <p:nvPr/>
            </p:nvSpPr>
            <p:spPr bwMode="auto">
              <a:xfrm>
                <a:off x="5152805" y="5332452"/>
                <a:ext cx="3301998" cy="58442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defTabSz="801688">
                  <a:spcBef>
                    <a:spcPct val="20000"/>
                  </a:spcBef>
                  <a:defRPr/>
                </a:pPr>
                <a:r>
                  <a:rPr lang="da-DK" sz="1600" kern="0" noProof="1">
                    <a:solidFill>
                      <a:srgbClr val="D7D8D9">
                        <a:lumMod val="10000"/>
                      </a:srgbClr>
                    </a:solidFill>
                    <a:ea typeface="ＭＳ Ｐゴシック"/>
                    <a:cs typeface="Arial" charset="0"/>
                  </a:rPr>
                  <a:t>Une forte implication des </a:t>
                </a:r>
                <a:r>
                  <a:rPr lang="da-DK" sz="1600" b="1" kern="0" noProof="1">
                    <a:solidFill>
                      <a:srgbClr val="D7D8D9">
                        <a:lumMod val="10000"/>
                      </a:srgbClr>
                    </a:solidFill>
                    <a:ea typeface="ＭＳ Ｐゴシック"/>
                    <a:cs typeface="Arial" charset="0"/>
                  </a:rPr>
                  <a:t>organismes nationaux de recherche </a:t>
                </a:r>
                <a:endParaRPr lang="da-DK" sz="1600" kern="0" noProof="1">
                  <a:solidFill>
                    <a:srgbClr val="D7D8D9">
                      <a:lumMod val="10000"/>
                    </a:srgbClr>
                  </a:solidFill>
                  <a:ea typeface="ＭＳ Ｐゴシック"/>
                  <a:cs typeface="Arial" charset="0"/>
                </a:endParaRPr>
              </a:p>
            </p:txBody>
          </p:sp>
          <p:sp>
            <p:nvSpPr>
              <p:cNvPr id="49" name="Ellipse 48"/>
              <p:cNvSpPr/>
              <p:nvPr/>
            </p:nvSpPr>
            <p:spPr bwMode="auto">
              <a:xfrm>
                <a:off x="5040093" y="6535054"/>
                <a:ext cx="1839683" cy="2139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</p:grpSp>
        <p:pic>
          <p:nvPicPr>
            <p:cNvPr id="100368" name="Imag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8449" y="6142038"/>
              <a:ext cx="585787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369" name="Imag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2903" y="6210807"/>
              <a:ext cx="706438" cy="384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370" name="Imag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050" y="6096741"/>
              <a:ext cx="655327" cy="655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371" name="Image 1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8327" y="6272213"/>
              <a:ext cx="1116228" cy="296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4340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Text Box 2"/>
          <p:cNvSpPr txBox="1">
            <a:spLocks noChangeArrowheads="1"/>
          </p:cNvSpPr>
          <p:nvPr/>
        </p:nvSpPr>
        <p:spPr bwMode="auto">
          <a:xfrm>
            <a:off x="1346561" y="39532"/>
            <a:ext cx="8172450" cy="107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7" rIns="91432" bIns="4571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sz="3200" b="1" dirty="0" smtClean="0">
                <a:solidFill>
                  <a:srgbClr val="990099"/>
                </a:solidFill>
              </a:rPr>
              <a:t>Evolution du portefeuille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sz="3200" b="1" dirty="0" smtClean="0">
                <a:solidFill>
                  <a:srgbClr val="990099"/>
                </a:solidFill>
              </a:rPr>
              <a:t>d’</a:t>
            </a:r>
            <a:r>
              <a:rPr lang="fr-FR" altLang="ja-JP" sz="3200" b="1" dirty="0" smtClean="0">
                <a:solidFill>
                  <a:srgbClr val="990099"/>
                </a:solidFill>
              </a:rPr>
              <a:t>Entreprises Genopole</a:t>
            </a:r>
            <a:r>
              <a:rPr lang="en-US" altLang="ja-JP" sz="3200" b="1" baseline="30000" dirty="0" smtClean="0">
                <a:solidFill>
                  <a:srgbClr val="990099"/>
                </a:solidFill>
              </a:rPr>
              <a:t>®</a:t>
            </a:r>
            <a:r>
              <a:rPr lang="fr-FR" altLang="ja-JP" sz="3200" b="1" dirty="0" smtClean="0">
                <a:solidFill>
                  <a:srgbClr val="990099"/>
                </a:solidFill>
              </a:rPr>
              <a:t> </a:t>
            </a:r>
            <a:endParaRPr lang="fr-FR" sz="3200" b="1" dirty="0" smtClean="0">
              <a:solidFill>
                <a:srgbClr val="990099"/>
              </a:solidFill>
            </a:endParaRPr>
          </a:p>
        </p:txBody>
      </p:sp>
      <p:grpSp>
        <p:nvGrpSpPr>
          <p:cNvPr id="6" name="Grouper 5"/>
          <p:cNvGrpSpPr/>
          <p:nvPr/>
        </p:nvGrpSpPr>
        <p:grpSpPr>
          <a:xfrm>
            <a:off x="47024" y="38239"/>
            <a:ext cx="1857519" cy="1078525"/>
            <a:chOff x="494175" y="379324"/>
            <a:chExt cx="1857519" cy="1078525"/>
          </a:xfrm>
        </p:grpSpPr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3" name="Graphiqu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690569"/>
              </p:ext>
            </p:extLst>
          </p:nvPr>
        </p:nvGraphicFramePr>
        <p:xfrm>
          <a:off x="47034" y="530173"/>
          <a:ext cx="9025467" cy="6376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ZoneTexte 13"/>
          <p:cNvSpPr txBox="1"/>
          <p:nvPr/>
        </p:nvSpPr>
        <p:spPr>
          <a:xfrm>
            <a:off x="1121257" y="1422399"/>
            <a:ext cx="304435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fr-FR" sz="1600" dirty="0" smtClean="0">
                <a:solidFill>
                  <a:srgbClr val="000090"/>
                </a:solidFill>
              </a:rPr>
              <a:t>125 entreprises créées ou accompagnées par Genopole</a:t>
            </a:r>
          </a:p>
          <a:p>
            <a:pPr defTabSz="457200"/>
            <a:r>
              <a:rPr lang="fr-FR" sz="1600" dirty="0" smtClean="0">
                <a:solidFill>
                  <a:srgbClr val="000090"/>
                </a:solidFill>
              </a:rPr>
              <a:t>73 entreprises actuellement dans le portefeuille</a:t>
            </a:r>
            <a:endParaRPr lang="fr-FR" sz="1600" dirty="0">
              <a:solidFill>
                <a:srgbClr val="000090"/>
              </a:solidFill>
            </a:endParaRPr>
          </a:p>
        </p:txBody>
      </p:sp>
      <p:sp>
        <p:nvSpPr>
          <p:cNvPr id="12" name="Espace réservé du numéro de diapositive 1"/>
          <p:cNvSpPr txBox="1">
            <a:spLocks/>
          </p:cNvSpPr>
          <p:nvPr/>
        </p:nvSpPr>
        <p:spPr>
          <a:xfrm>
            <a:off x="-1761067" y="645798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721E4F6-E951-E141-8E56-4AD7B147DACF}" type="slidenum">
              <a:rPr lang="fr-FR" smtClean="0">
                <a:solidFill>
                  <a:sysClr val="windowText" lastClr="000000">
                    <a:tint val="75000"/>
                  </a:sysClr>
                </a:solidFill>
                <a:latin typeface="Calibri"/>
              </a:rPr>
              <a:pPr>
                <a:defRPr/>
              </a:pPr>
              <a:t>30</a:t>
            </a:fld>
            <a:endParaRPr lang="fr-FR" dirty="0">
              <a:solidFill>
                <a:sysClr val="windowText" lastClr="000000">
                  <a:tint val="75000"/>
                </a:sys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319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 Box 9"/>
          <p:cNvSpPr txBox="1">
            <a:spLocks noChangeArrowheads="1"/>
          </p:cNvSpPr>
          <p:nvPr/>
        </p:nvSpPr>
        <p:spPr bwMode="auto">
          <a:xfrm>
            <a:off x="1331913" y="260350"/>
            <a:ext cx="8172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7" rIns="91432" bIns="4571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b="1" smtClean="0">
                <a:solidFill>
                  <a:srgbClr val="990099"/>
                </a:solidFill>
              </a:rPr>
              <a:t>Portefeuille d’</a:t>
            </a:r>
            <a:r>
              <a:rPr lang="fr-FR" altLang="ja-JP" b="1" smtClean="0">
                <a:solidFill>
                  <a:srgbClr val="990099"/>
                </a:solidFill>
              </a:rPr>
              <a:t>Entreprises Genopole</a:t>
            </a:r>
            <a:r>
              <a:rPr lang="en-US" altLang="ja-JP" b="1" baseline="30000" smtClean="0">
                <a:solidFill>
                  <a:srgbClr val="990099"/>
                </a:solidFill>
              </a:rPr>
              <a:t>®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b="1" smtClean="0">
                <a:solidFill>
                  <a:srgbClr val="990099"/>
                </a:solidFill>
              </a:rPr>
              <a:t> Répartition des Entreprises par Secteur d’</a:t>
            </a:r>
            <a:r>
              <a:rPr lang="fr-FR" altLang="ja-JP" b="1" smtClean="0">
                <a:solidFill>
                  <a:srgbClr val="990099"/>
                </a:solidFill>
              </a:rPr>
              <a:t>Activité</a:t>
            </a:r>
            <a:endParaRPr lang="fr-FR" b="1" smtClean="0">
              <a:solidFill>
                <a:srgbClr val="990099"/>
              </a:solidFill>
            </a:endParaRPr>
          </a:p>
        </p:txBody>
      </p:sp>
      <p:grpSp>
        <p:nvGrpSpPr>
          <p:cNvPr id="51202" name="Grouper 5"/>
          <p:cNvGrpSpPr>
            <a:grpSpLocks/>
          </p:cNvGrpSpPr>
          <p:nvPr/>
        </p:nvGrpSpPr>
        <p:grpSpPr bwMode="auto">
          <a:xfrm>
            <a:off x="34925" y="44450"/>
            <a:ext cx="1800225" cy="1081088"/>
            <a:chOff x="494175" y="379324"/>
            <a:chExt cx="1857519" cy="1078525"/>
          </a:xfrm>
        </p:grpSpPr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3" name="Graphiqu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933210"/>
              </p:ext>
            </p:extLst>
          </p:nvPr>
        </p:nvGraphicFramePr>
        <p:xfrm>
          <a:off x="107504" y="505460"/>
          <a:ext cx="9347200" cy="6339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8077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ext Box 2"/>
          <p:cNvSpPr txBox="1">
            <a:spLocks noChangeArrowheads="1"/>
          </p:cNvSpPr>
          <p:nvPr/>
        </p:nvSpPr>
        <p:spPr bwMode="auto">
          <a:xfrm>
            <a:off x="1008063" y="77788"/>
            <a:ext cx="81724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7" rIns="91432" bIns="4571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b="1" smtClean="0">
                <a:solidFill>
                  <a:srgbClr val="990099"/>
                </a:solidFill>
              </a:rPr>
              <a:t>Portefeuille Genopole</a:t>
            </a:r>
            <a:r>
              <a:rPr lang="en-US" b="1" baseline="30000" smtClean="0">
                <a:solidFill>
                  <a:srgbClr val="990099"/>
                </a:solidFill>
              </a:rPr>
              <a:t>® </a:t>
            </a:r>
            <a:r>
              <a:rPr lang="en-US" b="1" smtClean="0">
                <a:solidFill>
                  <a:srgbClr val="990099"/>
                </a:solidFill>
              </a:rPr>
              <a:t>Entreprises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b="1" smtClean="0">
                <a:solidFill>
                  <a:srgbClr val="990099"/>
                </a:solidFill>
              </a:rPr>
              <a:t>Médicaments / Produits</a:t>
            </a:r>
          </a:p>
        </p:txBody>
      </p:sp>
      <p:grpSp>
        <p:nvGrpSpPr>
          <p:cNvPr id="53250" name="Grouper 5"/>
          <p:cNvGrpSpPr>
            <a:grpSpLocks/>
          </p:cNvGrpSpPr>
          <p:nvPr/>
        </p:nvGrpSpPr>
        <p:grpSpPr bwMode="auto">
          <a:xfrm>
            <a:off x="34925" y="44450"/>
            <a:ext cx="1728788" cy="1081088"/>
            <a:chOff x="494175" y="379324"/>
            <a:chExt cx="1857519" cy="1078525"/>
          </a:xfrm>
        </p:grpSpPr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2" name="Graphique 11"/>
          <p:cNvGraphicFramePr>
            <a:graphicFrameLocks noGrp="1"/>
          </p:cNvGraphicFramePr>
          <p:nvPr/>
        </p:nvGraphicFramePr>
        <p:xfrm>
          <a:off x="179512" y="1232350"/>
          <a:ext cx="9214662" cy="5624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973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ktangel 60"/>
          <p:cNvSpPr>
            <a:spLocks noChangeArrowheads="1"/>
          </p:cNvSpPr>
          <p:nvPr/>
        </p:nvSpPr>
        <p:spPr bwMode="auto">
          <a:xfrm rot="10800000" flipV="1">
            <a:off x="0" y="0"/>
            <a:ext cx="9144000" cy="4154488"/>
          </a:xfrm>
          <a:prstGeom prst="rect">
            <a:avLst/>
          </a:prstGeom>
          <a:gradFill rotWithShape="1">
            <a:gsLst>
              <a:gs pos="0">
                <a:srgbClr val="F3F3F3"/>
              </a:gs>
              <a:gs pos="48000">
                <a:srgbClr val="F3F3F3"/>
              </a:gs>
              <a:gs pos="69000">
                <a:srgbClr val="F3F3F3"/>
              </a:gs>
              <a:gs pos="100000">
                <a:srgbClr val="BFBFBF"/>
              </a:gs>
            </a:gsLst>
            <a:lin ang="5400000" scaled="1"/>
          </a:gradFill>
          <a:ln>
            <a:noFill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457200">
              <a:defRPr/>
            </a:pPr>
            <a:endParaRPr lang="da-DK">
              <a:solidFill>
                <a:srgbClr val="7F7F7F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Rektangel 38"/>
          <p:cNvSpPr>
            <a:spLocks noChangeArrowheads="1"/>
          </p:cNvSpPr>
          <p:nvPr/>
        </p:nvSpPr>
        <p:spPr bwMode="auto">
          <a:xfrm rot="10800000" flipV="1">
            <a:off x="0" y="0"/>
            <a:ext cx="9144000" cy="1044576"/>
          </a:xfrm>
          <a:prstGeom prst="rect">
            <a:avLst/>
          </a:prstGeom>
          <a:blipFill dpi="0" rotWithShape="1">
            <a:blip r:embed="rId2">
              <a:alphaModFix amt="67000"/>
            </a:blip>
            <a:srcRect/>
            <a:stretch>
              <a:fillRect b="-214802"/>
            </a:stretch>
          </a:blip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91141" name="Picture 15" descr="logo genopole 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15875"/>
            <a:ext cx="10287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2" name="ZoneTexte 4"/>
          <p:cNvSpPr txBox="1">
            <a:spLocks noChangeArrowheads="1"/>
          </p:cNvSpPr>
          <p:nvPr/>
        </p:nvSpPr>
        <p:spPr bwMode="auto">
          <a:xfrm>
            <a:off x="147639" y="49213"/>
            <a:ext cx="75469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sz="3600" b="1">
                <a:solidFill>
                  <a:srgbClr val="254061"/>
                </a:solidFill>
              </a:rPr>
              <a:t>Une croissance forte</a:t>
            </a:r>
          </a:p>
        </p:txBody>
      </p:sp>
      <p:grpSp>
        <p:nvGrpSpPr>
          <p:cNvPr id="15367" name="Group 75"/>
          <p:cNvGrpSpPr>
            <a:grpSpLocks/>
          </p:cNvGrpSpPr>
          <p:nvPr/>
        </p:nvGrpSpPr>
        <p:grpSpPr bwMode="auto">
          <a:xfrm>
            <a:off x="515938" y="4310065"/>
            <a:ext cx="6537325" cy="2459037"/>
            <a:chOff x="3155950" y="4022725"/>
            <a:chExt cx="5702300" cy="1920875"/>
          </a:xfrm>
        </p:grpSpPr>
        <p:sp>
          <p:nvSpPr>
            <p:cNvPr id="91297" name="Ellipse 160"/>
            <p:cNvSpPr>
              <a:spLocks noChangeArrowheads="1"/>
            </p:cNvSpPr>
            <p:nvPr/>
          </p:nvSpPr>
          <p:spPr bwMode="auto">
            <a:xfrm>
              <a:off x="3155950" y="4022725"/>
              <a:ext cx="5702300" cy="1920875"/>
            </a:xfrm>
            <a:prstGeom prst="ellipse">
              <a:avLst/>
            </a:prstGeom>
            <a:gradFill rotWithShape="1">
              <a:gsLst>
                <a:gs pos="0">
                  <a:srgbClr val="3A3A3A"/>
                </a:gs>
                <a:gs pos="100000">
                  <a:srgbClr val="171717"/>
                </a:gs>
              </a:gsLst>
              <a:lin ang="5400000"/>
            </a:gradFill>
            <a:ln w="9525">
              <a:solidFill>
                <a:srgbClr val="C1C2C4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FFFFFF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1298" name="Ellipse 161"/>
            <p:cNvSpPr>
              <a:spLocks noChangeArrowheads="1"/>
            </p:cNvSpPr>
            <p:nvPr/>
          </p:nvSpPr>
          <p:spPr bwMode="auto">
            <a:xfrm>
              <a:off x="3484562" y="4124325"/>
              <a:ext cx="5086350" cy="162718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7D8D9"/>
                </a:gs>
              </a:gsLst>
              <a:lin ang="5400000"/>
            </a:gradFill>
            <a:ln w="9525">
              <a:solidFill>
                <a:srgbClr val="C1C2C4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FFFFFF"/>
                </a:solidFill>
                <a:ea typeface="ＭＳ Ｐゴシック" charset="0"/>
                <a:cs typeface="ＭＳ Ｐゴシック" charset="0"/>
              </a:endParaRPr>
            </a:p>
          </p:txBody>
        </p:sp>
      </p:grpSp>
      <p:grpSp>
        <p:nvGrpSpPr>
          <p:cNvPr id="10" name="Grouper 9"/>
          <p:cNvGrpSpPr>
            <a:grpSpLocks/>
          </p:cNvGrpSpPr>
          <p:nvPr/>
        </p:nvGrpSpPr>
        <p:grpSpPr bwMode="auto">
          <a:xfrm>
            <a:off x="3009901" y="3781427"/>
            <a:ext cx="1616075" cy="1641475"/>
            <a:chOff x="3009900" y="3781425"/>
            <a:chExt cx="1616075" cy="1641475"/>
          </a:xfrm>
        </p:grpSpPr>
        <p:grpSp>
          <p:nvGrpSpPr>
            <p:cNvPr id="91287" name="Gruppe 72"/>
            <p:cNvGrpSpPr>
              <a:grpSpLocks/>
            </p:cNvGrpSpPr>
            <p:nvPr/>
          </p:nvGrpSpPr>
          <p:grpSpPr bwMode="auto">
            <a:xfrm>
              <a:off x="3009900" y="3781425"/>
              <a:ext cx="1616075" cy="1641475"/>
              <a:chOff x="6736239" y="307975"/>
              <a:chExt cx="1336199" cy="1454438"/>
            </a:xfrm>
          </p:grpSpPr>
          <p:grpSp>
            <p:nvGrpSpPr>
              <p:cNvPr id="91289" name="Gruppe 69"/>
              <p:cNvGrpSpPr>
                <a:grpSpLocks/>
              </p:cNvGrpSpPr>
              <p:nvPr/>
            </p:nvGrpSpPr>
            <p:grpSpPr bwMode="auto">
              <a:xfrm>
                <a:off x="6736239" y="307975"/>
                <a:ext cx="1336199" cy="1335088"/>
                <a:chOff x="6990733" y="4742888"/>
                <a:chExt cx="1335699" cy="1335810"/>
              </a:xfrm>
            </p:grpSpPr>
            <p:sp>
              <p:nvSpPr>
                <p:cNvPr id="73" name="Ellipse 72"/>
                <p:cNvSpPr/>
                <p:nvPr/>
              </p:nvSpPr>
              <p:spPr bwMode="auto">
                <a:xfrm>
                  <a:off x="6990733" y="4742888"/>
                  <a:ext cx="1335699" cy="133581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4F4FF"/>
                    </a:gs>
                    <a:gs pos="100000">
                      <a:srgbClr val="208ECD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solidFill>
                    <a:srgbClr val="0081BE">
                      <a:lumMod val="75000"/>
                    </a:srgbClr>
                  </a:solidFill>
                  <a:prstDash val="solid"/>
                </a:ln>
                <a:effectLst>
                  <a:innerShdw blurRad="190500" dist="114300" dir="5640000">
                    <a:srgbClr val="000000">
                      <a:alpha val="37000"/>
                    </a:srgbClr>
                  </a:innerShdw>
                </a:effectLst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srgbClr val="FFFFFF"/>
                    </a:solidFill>
                    <a:ea typeface="ＭＳ Ｐゴシック" pitchFamily="-111" charset="-128"/>
                    <a:cs typeface="ＭＳ Ｐゴシック" charset="0"/>
                  </a:endParaRPr>
                </a:p>
              </p:txBody>
            </p:sp>
            <p:sp>
              <p:nvSpPr>
                <p:cNvPr id="91296" name="Ellipse 100"/>
                <p:cNvSpPr>
                  <a:spLocks noChangeArrowheads="1"/>
                </p:cNvSpPr>
                <p:nvPr/>
              </p:nvSpPr>
              <p:spPr bwMode="auto">
                <a:xfrm>
                  <a:off x="7169968" y="4786328"/>
                  <a:ext cx="982937" cy="72132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76999"/>
                      </a:srgbClr>
                    </a:gs>
                    <a:gs pos="100000">
                      <a:srgbClr val="8EB4E3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</p:grpSp>
          <p:sp>
            <p:nvSpPr>
              <p:cNvPr id="72" name="Ellipse 71"/>
              <p:cNvSpPr/>
              <p:nvPr/>
            </p:nvSpPr>
            <p:spPr bwMode="auto">
              <a:xfrm>
                <a:off x="6786578" y="1500174"/>
                <a:ext cx="1198946" cy="26223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rgbClr val="E6E6E6">
                      <a:lumMod val="10000"/>
                      <a:alpha val="76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srgbClr val="FFFFFF"/>
                  </a:solidFill>
                  <a:ea typeface="ＭＳ Ｐゴシック" pitchFamily="-111" charset="-128"/>
                  <a:cs typeface="ＭＳ Ｐゴシック" charset="0"/>
                </a:endParaRPr>
              </a:p>
            </p:txBody>
          </p:sp>
        </p:grpSp>
        <p:sp>
          <p:nvSpPr>
            <p:cNvPr id="91288" name="Tekstboks 86"/>
            <p:cNvSpPr txBox="1">
              <a:spLocks noChangeArrowheads="1"/>
            </p:cNvSpPr>
            <p:nvPr/>
          </p:nvSpPr>
          <p:spPr bwMode="auto">
            <a:xfrm>
              <a:off x="3116263" y="3865563"/>
              <a:ext cx="1409700" cy="1014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da-DK" sz="3200" b="1" dirty="0" smtClean="0">
                  <a:solidFill>
                    <a:srgbClr val="000000"/>
                  </a:solidFill>
                  <a:latin typeface="Verdana" charset="0"/>
                </a:rPr>
                <a:t>21</a:t>
              </a:r>
              <a:endParaRPr lang="da-DK" sz="3200" b="1" dirty="0">
                <a:solidFill>
                  <a:srgbClr val="000000"/>
                </a:solidFill>
                <a:latin typeface="Verdana" charset="0"/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fr-FR" sz="1400" dirty="0">
                  <a:solidFill>
                    <a:srgbClr val="000000"/>
                  </a:solidFill>
                  <a:latin typeface="Verdana" charset="0"/>
                </a:rPr>
                <a:t>L</a:t>
              </a:r>
              <a:r>
                <a:rPr lang="da-DK" sz="1400" dirty="0" err="1">
                  <a:solidFill>
                    <a:srgbClr val="000000"/>
                  </a:solidFill>
                  <a:latin typeface="Verdana" charset="0"/>
                </a:rPr>
                <a:t>aboratoires</a:t>
              </a:r>
              <a:r>
                <a:rPr lang="da-DK" sz="1400" dirty="0">
                  <a:solidFill>
                    <a:srgbClr val="000000"/>
                  </a:solidFill>
                  <a:latin typeface="Verdana" charset="0"/>
                </a:rPr>
                <a:t> de </a:t>
              </a:r>
              <a:r>
                <a:rPr lang="da-DK" sz="1400" dirty="0" err="1">
                  <a:solidFill>
                    <a:srgbClr val="000000"/>
                  </a:solidFill>
                  <a:latin typeface="Verdana" charset="0"/>
                </a:rPr>
                <a:t>recherche</a:t>
              </a:r>
              <a:endParaRPr lang="da-DK" sz="1400" dirty="0">
                <a:solidFill>
                  <a:srgbClr val="000000"/>
                </a:solidFill>
                <a:latin typeface="Verdana" charset="0"/>
              </a:endParaRPr>
            </a:p>
          </p:txBody>
        </p:sp>
      </p:grpSp>
      <p:grpSp>
        <p:nvGrpSpPr>
          <p:cNvPr id="5" name="Grouper 4"/>
          <p:cNvGrpSpPr>
            <a:grpSpLocks/>
          </p:cNvGrpSpPr>
          <p:nvPr/>
        </p:nvGrpSpPr>
        <p:grpSpPr bwMode="auto">
          <a:xfrm>
            <a:off x="4935539" y="3678238"/>
            <a:ext cx="2263775" cy="2463800"/>
            <a:chOff x="4935538" y="3678238"/>
            <a:chExt cx="2263775" cy="2463800"/>
          </a:xfrm>
        </p:grpSpPr>
        <p:grpSp>
          <p:nvGrpSpPr>
            <p:cNvPr id="91278" name="Gruppe 88"/>
            <p:cNvGrpSpPr>
              <a:grpSpLocks/>
            </p:cNvGrpSpPr>
            <p:nvPr/>
          </p:nvGrpSpPr>
          <p:grpSpPr bwMode="auto">
            <a:xfrm>
              <a:off x="4935538" y="3678238"/>
              <a:ext cx="2263775" cy="2463800"/>
              <a:chOff x="473201" y="2942956"/>
              <a:chExt cx="953523" cy="1036016"/>
            </a:xfrm>
          </p:grpSpPr>
          <p:sp>
            <p:nvSpPr>
              <p:cNvPr id="107" name="Ellipse 106"/>
              <p:cNvSpPr/>
              <p:nvPr/>
            </p:nvSpPr>
            <p:spPr bwMode="auto">
              <a:xfrm>
                <a:off x="517728" y="3793752"/>
                <a:ext cx="846720" cy="18522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rgbClr val="E6E6E6">
                      <a:lumMod val="10000"/>
                      <a:alpha val="76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srgbClr val="FFFFFF"/>
                  </a:solidFill>
                  <a:ea typeface="ＭＳ Ｐゴシック" pitchFamily="-111" charset="-128"/>
                  <a:cs typeface="ＭＳ Ｐゴシック" charset="0"/>
                </a:endParaRPr>
              </a:p>
            </p:txBody>
          </p:sp>
          <p:sp>
            <p:nvSpPr>
              <p:cNvPr id="108" name="Ellipse 107"/>
              <p:cNvSpPr/>
              <p:nvPr/>
            </p:nvSpPr>
            <p:spPr bwMode="auto">
              <a:xfrm>
                <a:off x="473201" y="2942956"/>
                <a:ext cx="953523" cy="953523"/>
              </a:xfrm>
              <a:prstGeom prst="ellipse">
                <a:avLst/>
              </a:prstGeom>
              <a:gradFill flip="none" rotWithShape="1">
                <a:gsLst>
                  <a:gs pos="55000">
                    <a:srgbClr val="9BBB59">
                      <a:shade val="51000"/>
                      <a:satMod val="130000"/>
                    </a:srgbClr>
                  </a:gs>
                  <a:gs pos="83000">
                    <a:srgbClr val="C0FF4D"/>
                  </a:gs>
                  <a:gs pos="100000">
                    <a:srgbClr val="9BBB59">
                      <a:shade val="94000"/>
                      <a:satMod val="13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>
                <a:solidFill>
                  <a:srgbClr val="92D050"/>
                </a:solidFill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txBody>
              <a:bodyPr anchor="ctr"/>
              <a:lstStyle/>
              <a:p>
                <a:pPr indent="-342900" algn="ctr" fontAlgn="base">
                  <a:spcBef>
                    <a:spcPct val="0"/>
                  </a:spcBef>
                  <a:spcAft>
                    <a:spcPct val="0"/>
                  </a:spcAft>
                  <a:buFont typeface="Calibri" pitchFamily="-111" charset="0"/>
                  <a:buAutoNum type="arabicPeriod"/>
                  <a:defRPr/>
                </a:pPr>
                <a:endParaRPr lang="en-US">
                  <a:solidFill>
                    <a:srgbClr val="FFFFFF"/>
                  </a:solidFill>
                  <a:ea typeface="ＭＳ Ｐゴシック" pitchFamily="-111" charset="-128"/>
                  <a:cs typeface="ＭＳ Ｐゴシック" charset="0"/>
                </a:endParaRPr>
              </a:p>
            </p:txBody>
          </p:sp>
          <p:sp>
            <p:nvSpPr>
              <p:cNvPr id="91286" name="Ellipse 91"/>
              <p:cNvSpPr>
                <a:spLocks noChangeArrowheads="1"/>
              </p:cNvSpPr>
              <p:nvPr/>
            </p:nvSpPr>
            <p:spPr bwMode="auto">
              <a:xfrm>
                <a:off x="589896" y="2965978"/>
                <a:ext cx="698636" cy="517241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6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342900" indent="-342900" algn="ctr" fontAlgn="base">
                  <a:spcBef>
                    <a:spcPct val="0"/>
                  </a:spcBef>
                  <a:spcAft>
                    <a:spcPct val="0"/>
                  </a:spcAft>
                  <a:buFont typeface="Calibri" charset="0"/>
                  <a:buAutoNum type="arabicPeriod"/>
                </a:pPr>
                <a:endParaRPr lang="en-US">
                  <a:solidFill>
                    <a:srgbClr val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</p:grpSp>
        <p:sp>
          <p:nvSpPr>
            <p:cNvPr id="91279" name="Tekstboks 86"/>
            <p:cNvSpPr txBox="1">
              <a:spLocks noChangeArrowheads="1"/>
            </p:cNvSpPr>
            <p:nvPr/>
          </p:nvSpPr>
          <p:spPr bwMode="auto">
            <a:xfrm>
              <a:off x="5416550" y="4022725"/>
              <a:ext cx="140970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da-DK" sz="3200" b="1" dirty="0" smtClean="0">
                  <a:solidFill>
                    <a:srgbClr val="000000"/>
                  </a:solidFill>
                  <a:latin typeface="Verdana" charset="0"/>
                </a:rPr>
                <a:t>73</a:t>
              </a:r>
              <a:endParaRPr lang="da-DK" dirty="0">
                <a:solidFill>
                  <a:srgbClr val="000000"/>
                </a:solidFill>
                <a:latin typeface="Verdana" charset="0"/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fr-FR" sz="1600" dirty="0">
                  <a:solidFill>
                    <a:srgbClr val="000000"/>
                  </a:solidFill>
                  <a:latin typeface="Verdana" charset="0"/>
                </a:rPr>
                <a:t>Entreprises</a:t>
              </a:r>
              <a:endParaRPr lang="da-DK" sz="1600" dirty="0">
                <a:solidFill>
                  <a:srgbClr val="000000"/>
                </a:solidFill>
                <a:latin typeface="Verdana" charset="0"/>
              </a:endParaRPr>
            </a:p>
          </p:txBody>
        </p:sp>
      </p:grpSp>
      <p:grpSp>
        <p:nvGrpSpPr>
          <p:cNvPr id="9" name="Grouper 8"/>
          <p:cNvGrpSpPr>
            <a:grpSpLocks/>
          </p:cNvGrpSpPr>
          <p:nvPr/>
        </p:nvGrpSpPr>
        <p:grpSpPr bwMode="auto">
          <a:xfrm>
            <a:off x="1925638" y="4789490"/>
            <a:ext cx="2498725" cy="1703387"/>
            <a:chOff x="1925638" y="4789488"/>
            <a:chExt cx="2498725" cy="1703387"/>
          </a:xfrm>
        </p:grpSpPr>
        <p:grpSp>
          <p:nvGrpSpPr>
            <p:cNvPr id="91265" name="Gruppe 199"/>
            <p:cNvGrpSpPr>
              <a:grpSpLocks/>
            </p:cNvGrpSpPr>
            <p:nvPr/>
          </p:nvGrpSpPr>
          <p:grpSpPr bwMode="auto">
            <a:xfrm>
              <a:off x="1925638" y="4789488"/>
              <a:ext cx="2498725" cy="1703387"/>
              <a:chOff x="2636520" y="2831705"/>
              <a:chExt cx="1919605" cy="1330207"/>
            </a:xfrm>
          </p:grpSpPr>
          <p:sp>
            <p:nvSpPr>
              <p:cNvPr id="112" name="Ellipse 111"/>
              <p:cNvSpPr/>
              <p:nvPr/>
            </p:nvSpPr>
            <p:spPr bwMode="auto">
              <a:xfrm>
                <a:off x="2636520" y="3774026"/>
                <a:ext cx="1919605" cy="3878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  <a:cs typeface="ＭＳ Ｐゴシック" charset="0"/>
                </a:endParaRPr>
              </a:p>
            </p:txBody>
          </p:sp>
          <p:grpSp>
            <p:nvGrpSpPr>
              <p:cNvPr id="91270" name="Gruppe 91"/>
              <p:cNvGrpSpPr>
                <a:grpSpLocks/>
              </p:cNvGrpSpPr>
              <p:nvPr/>
            </p:nvGrpSpPr>
            <p:grpSpPr bwMode="auto">
              <a:xfrm>
                <a:off x="2976835" y="2831705"/>
                <a:ext cx="1198925" cy="1187339"/>
                <a:chOff x="1071835" y="2920232"/>
                <a:chExt cx="1427572" cy="1413777"/>
              </a:xfrm>
            </p:grpSpPr>
            <p:sp>
              <p:nvSpPr>
                <p:cNvPr id="114" name="Ellipse 44"/>
                <p:cNvSpPr/>
                <p:nvPr/>
              </p:nvSpPr>
              <p:spPr bwMode="auto">
                <a:xfrm rot="21052097">
                  <a:off x="1085754" y="2920232"/>
                  <a:ext cx="1413653" cy="1413777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FF7D7D"/>
                    </a:gs>
                    <a:gs pos="100000">
                      <a:srgbClr val="FF0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solidFill>
                    <a:srgbClr val="C00000"/>
                  </a:solidFill>
                  <a:prstDash val="solid"/>
                </a:ln>
                <a:effectLst>
                  <a:innerShdw blurRad="190500" dist="114300" dir="5640000">
                    <a:srgbClr val="000000">
                      <a:alpha val="37000"/>
                    </a:srgbClr>
                  </a:innerShdw>
                </a:effectLst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  <p:sp>
              <p:nvSpPr>
                <p:cNvPr id="91274" name="Ellipse 45"/>
                <p:cNvSpPr>
                  <a:spLocks noChangeArrowheads="1"/>
                </p:cNvSpPr>
                <p:nvPr/>
              </p:nvSpPr>
              <p:spPr bwMode="auto">
                <a:xfrm>
                  <a:off x="1285042" y="2949930"/>
                  <a:ext cx="1027408" cy="76719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defTabSz="4572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da-DK">
                    <a:solidFill>
                      <a:srgbClr val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  <p:sp>
              <p:nvSpPr>
                <p:cNvPr id="116" name="Måne 82"/>
                <p:cNvSpPr/>
                <p:nvPr/>
              </p:nvSpPr>
              <p:spPr bwMode="auto">
                <a:xfrm rot="16552097">
                  <a:off x="1446797" y="3308471"/>
                  <a:ext cx="622393" cy="1372317"/>
                </a:xfrm>
                <a:prstGeom prst="moon">
                  <a:avLst>
                    <a:gd name="adj" fmla="val 18952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  <a:cs typeface="ＭＳ Ｐゴシック" charset="0"/>
                  </a:endParaRPr>
                </a:p>
              </p:txBody>
            </p:sp>
          </p:grpSp>
        </p:grpSp>
        <p:sp>
          <p:nvSpPr>
            <p:cNvPr id="91266" name="Tekstboks 86"/>
            <p:cNvSpPr txBox="1">
              <a:spLocks noChangeArrowheads="1"/>
            </p:cNvSpPr>
            <p:nvPr/>
          </p:nvSpPr>
          <p:spPr bwMode="auto">
            <a:xfrm>
              <a:off x="2338388" y="4902200"/>
              <a:ext cx="1560512" cy="1231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da-DK" sz="3200" b="1" dirty="0" smtClean="0">
                  <a:solidFill>
                    <a:srgbClr val="000000"/>
                  </a:solidFill>
                  <a:latin typeface="Verdana" charset="0"/>
                </a:rPr>
                <a:t>19</a:t>
              </a:r>
              <a:endParaRPr lang="da-DK" sz="3200" b="1" dirty="0">
                <a:solidFill>
                  <a:srgbClr val="000000"/>
                </a:solidFill>
                <a:latin typeface="Verdana" charset="0"/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fr-FR" sz="1400" dirty="0">
                  <a:solidFill>
                    <a:srgbClr val="000000"/>
                  </a:solidFill>
                  <a:latin typeface="Verdana" charset="0"/>
                </a:rPr>
                <a:t>Infrastructures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fr-FR" sz="1400" dirty="0">
                  <a:solidFill>
                    <a:srgbClr val="000000"/>
                  </a:solidFill>
                  <a:latin typeface="Verdana" charset="0"/>
                </a:rPr>
                <a:t>Plates-formes, Equipements</a:t>
              </a:r>
              <a:endParaRPr lang="da-DK" sz="1400" dirty="0">
                <a:solidFill>
                  <a:srgbClr val="000000"/>
                </a:solidFill>
                <a:latin typeface="Verdana" charset="0"/>
              </a:endParaRPr>
            </a:p>
          </p:txBody>
        </p:sp>
      </p:grpSp>
      <p:grpSp>
        <p:nvGrpSpPr>
          <p:cNvPr id="8" name="Grouper 7"/>
          <p:cNvGrpSpPr>
            <a:grpSpLocks/>
          </p:cNvGrpSpPr>
          <p:nvPr/>
        </p:nvGrpSpPr>
        <p:grpSpPr bwMode="auto">
          <a:xfrm>
            <a:off x="3852864" y="4775200"/>
            <a:ext cx="1792287" cy="1754188"/>
            <a:chOff x="3852863" y="4775200"/>
            <a:chExt cx="1792287" cy="1754188"/>
          </a:xfrm>
        </p:grpSpPr>
        <p:grpSp>
          <p:nvGrpSpPr>
            <p:cNvPr id="91256" name="Gruppe 91"/>
            <p:cNvGrpSpPr>
              <a:grpSpLocks/>
            </p:cNvGrpSpPr>
            <p:nvPr/>
          </p:nvGrpSpPr>
          <p:grpSpPr bwMode="auto">
            <a:xfrm>
              <a:off x="3852863" y="4775200"/>
              <a:ext cx="1703387" cy="1754188"/>
              <a:chOff x="1071835" y="2920232"/>
              <a:chExt cx="1427572" cy="1413777"/>
            </a:xfrm>
          </p:grpSpPr>
          <p:sp>
            <p:nvSpPr>
              <p:cNvPr id="121" name="Ellipse 44"/>
              <p:cNvSpPr/>
              <p:nvPr/>
            </p:nvSpPr>
            <p:spPr bwMode="auto">
              <a:xfrm rot="21052097">
                <a:off x="1085754" y="2920232"/>
                <a:ext cx="1413653" cy="1413777"/>
              </a:xfrm>
              <a:prstGeom prst="ellipse">
                <a:avLst/>
              </a:prstGeom>
              <a:gradFill flip="none" rotWithShape="1">
                <a:gsLst>
                  <a:gs pos="0">
                    <a:srgbClr val="D9FFEA"/>
                  </a:gs>
                  <a:gs pos="100000">
                    <a:srgbClr val="8FFFC2"/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solidFill>
                  <a:srgbClr val="15FF7F"/>
                </a:solidFill>
                <a:prstDash val="solid"/>
              </a:ln>
              <a:effectLst>
                <a:innerShdw blurRad="190500" dist="114300" dir="5640000">
                  <a:srgbClr val="000000">
                    <a:alpha val="37000"/>
                  </a:srgbClr>
                </a:innerShdw>
              </a:effectLst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  <a:cs typeface="ＭＳ Ｐゴシック" charset="0"/>
                </a:endParaRPr>
              </a:p>
            </p:txBody>
          </p:sp>
          <p:sp>
            <p:nvSpPr>
              <p:cNvPr id="91261" name="Ellipse 45"/>
              <p:cNvSpPr>
                <a:spLocks noChangeArrowheads="1"/>
              </p:cNvSpPr>
              <p:nvPr/>
            </p:nvSpPr>
            <p:spPr bwMode="auto">
              <a:xfrm>
                <a:off x="1285042" y="2949930"/>
                <a:ext cx="1027408" cy="767198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6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defTabSz="4572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da-DK">
                  <a:solidFill>
                    <a:srgbClr val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23" name="Måne 112"/>
              <p:cNvSpPr/>
              <p:nvPr/>
            </p:nvSpPr>
            <p:spPr bwMode="auto">
              <a:xfrm rot="16552097">
                <a:off x="1446797" y="3308471"/>
                <a:ext cx="622393" cy="1372317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  <a:cs typeface="ＭＳ Ｐゴシック" charset="0"/>
                </a:endParaRPr>
              </a:p>
            </p:txBody>
          </p:sp>
        </p:grpSp>
        <p:sp>
          <p:nvSpPr>
            <p:cNvPr id="91257" name="Tekstboks 86"/>
            <p:cNvSpPr txBox="1">
              <a:spLocks noChangeArrowheads="1"/>
            </p:cNvSpPr>
            <p:nvPr/>
          </p:nvSpPr>
          <p:spPr bwMode="auto">
            <a:xfrm>
              <a:off x="3860800" y="5108575"/>
              <a:ext cx="1784350" cy="1077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da-DK" sz="3200" b="1" dirty="0" smtClean="0">
                  <a:solidFill>
                    <a:srgbClr val="000000"/>
                  </a:solidFill>
                  <a:latin typeface="Verdana" charset="0"/>
                </a:rPr>
                <a:t>292</a:t>
              </a:r>
              <a:r>
                <a:rPr lang="da-DK" b="1" dirty="0" smtClean="0">
                  <a:solidFill>
                    <a:srgbClr val="000000"/>
                  </a:solidFill>
                  <a:latin typeface="Verdana" charset="0"/>
                </a:rPr>
                <a:t>M</a:t>
              </a:r>
              <a:r>
                <a:rPr lang="da-DK" b="1" dirty="0">
                  <a:solidFill>
                    <a:srgbClr val="000000"/>
                  </a:solidFill>
                  <a:latin typeface="Verdana" charset="0"/>
                </a:rPr>
                <a:t>€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fr-FR" sz="1400" dirty="0">
                  <a:solidFill>
                    <a:srgbClr val="000000"/>
                  </a:solidFill>
                  <a:latin typeface="Verdana" charset="0"/>
                </a:rPr>
                <a:t>Fonds Levés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fr-FR" sz="1800" b="1" dirty="0" smtClean="0">
                  <a:solidFill>
                    <a:srgbClr val="000000"/>
                  </a:solidFill>
                  <a:latin typeface="Verdana" charset="0"/>
                </a:rPr>
                <a:t>3 </a:t>
              </a:r>
              <a:r>
                <a:rPr lang="fr-FR" sz="1800" b="1" dirty="0" err="1" smtClean="0">
                  <a:solidFill>
                    <a:srgbClr val="000000"/>
                  </a:solidFill>
                  <a:latin typeface="Verdana" charset="0"/>
                </a:rPr>
                <a:t>IPOs</a:t>
              </a:r>
              <a:endParaRPr lang="da-DK" sz="1800" b="1" dirty="0">
                <a:solidFill>
                  <a:srgbClr val="000000"/>
                </a:solidFill>
                <a:latin typeface="Verdana" charset="0"/>
              </a:endParaRPr>
            </a:p>
          </p:txBody>
        </p:sp>
      </p:grpSp>
      <p:grpSp>
        <p:nvGrpSpPr>
          <p:cNvPr id="4" name="Grouper 3"/>
          <p:cNvGrpSpPr>
            <a:grpSpLocks/>
          </p:cNvGrpSpPr>
          <p:nvPr/>
        </p:nvGrpSpPr>
        <p:grpSpPr bwMode="auto">
          <a:xfrm>
            <a:off x="2741614" y="1279525"/>
            <a:ext cx="3527425" cy="2173288"/>
            <a:chOff x="2741751" y="1279474"/>
            <a:chExt cx="3527333" cy="2173339"/>
          </a:xfrm>
        </p:grpSpPr>
        <p:sp>
          <p:nvSpPr>
            <p:cNvPr id="91253" name="Tekstboks 86"/>
            <p:cNvSpPr txBox="1">
              <a:spLocks noChangeArrowheads="1"/>
            </p:cNvSpPr>
            <p:nvPr/>
          </p:nvSpPr>
          <p:spPr bwMode="auto">
            <a:xfrm>
              <a:off x="2741751" y="2806700"/>
              <a:ext cx="160655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da-DK" sz="3600" b="1" dirty="0" smtClean="0">
                  <a:solidFill>
                    <a:srgbClr val="000000"/>
                  </a:solidFill>
                  <a:latin typeface="Verdana" charset="0"/>
                </a:rPr>
                <a:t>2011</a:t>
              </a:r>
              <a:endParaRPr lang="da-DK" sz="3600" b="1" dirty="0">
                <a:solidFill>
                  <a:srgbClr val="000000"/>
                </a:solidFill>
                <a:latin typeface="Verdana" charset="0"/>
              </a:endParaRPr>
            </a:p>
          </p:txBody>
        </p:sp>
        <p:sp>
          <p:nvSpPr>
            <p:cNvPr id="6" name="Flèche courbée vers la gauche 5"/>
            <p:cNvSpPr/>
            <p:nvPr/>
          </p:nvSpPr>
          <p:spPr>
            <a:xfrm rot="4876388" flipH="1">
              <a:off x="4079949" y="280993"/>
              <a:ext cx="1190653" cy="3187617"/>
            </a:xfrm>
            <a:prstGeom prst="curvedLeft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>
                <a:defRPr/>
              </a:pPr>
              <a:endParaRPr lang="fr-FR">
                <a:solidFill>
                  <a:prstClr val="black"/>
                </a:solidFill>
              </a:endParaRPr>
            </a:p>
          </p:txBody>
        </p:sp>
        <p:sp>
          <p:nvSpPr>
            <p:cNvPr id="7" name="ZoneTexte 6"/>
            <p:cNvSpPr txBox="1"/>
            <p:nvPr/>
          </p:nvSpPr>
          <p:spPr>
            <a:xfrm rot="21139019">
              <a:off x="3743289" y="1852467"/>
              <a:ext cx="2300307" cy="369332"/>
            </a:xfrm>
            <a:prstGeom prst="rect">
              <a:avLst/>
            </a:prstGeom>
            <a:noFill/>
          </p:spPr>
          <p:txBody>
            <a:bodyPr spcFirstLastPara="1">
              <a:prstTxWarp prst="textArchUp">
                <a:avLst/>
              </a:prstTxWarp>
              <a:spAutoFit/>
            </a:bodyPr>
            <a:lstStyle/>
            <a:p>
              <a:pPr algn="ctr" defTabSz="457200">
                <a:defRPr/>
              </a:pPr>
              <a:r>
                <a:rPr lang="fr-FR" sz="2000" b="1" dirty="0" smtClean="0">
                  <a:solidFill>
                    <a:prstClr val="black"/>
                  </a:solidFill>
                  <a:ea typeface="ＭＳ Ｐゴシック" charset="0"/>
                  <a:cs typeface="ＭＳ Ｐゴシック" charset="0"/>
                </a:rPr>
                <a:t>14 </a:t>
              </a:r>
              <a:r>
                <a:rPr lang="fr-FR" sz="2000" b="1" dirty="0">
                  <a:solidFill>
                    <a:prstClr val="black"/>
                  </a:solidFill>
                  <a:ea typeface="ＭＳ Ｐゴシック" charset="0"/>
                  <a:cs typeface="ＭＳ Ｐゴシック" charset="0"/>
                </a:rPr>
                <a:t>ans après</a:t>
              </a:r>
            </a:p>
          </p:txBody>
        </p:sp>
      </p:grpSp>
      <p:grpSp>
        <p:nvGrpSpPr>
          <p:cNvPr id="11" name="Grouper 10"/>
          <p:cNvGrpSpPr>
            <a:grpSpLocks/>
          </p:cNvGrpSpPr>
          <p:nvPr/>
        </p:nvGrpSpPr>
        <p:grpSpPr bwMode="auto">
          <a:xfrm>
            <a:off x="-312737" y="3627438"/>
            <a:ext cx="3184526" cy="3084512"/>
            <a:chOff x="-313320" y="3627438"/>
            <a:chExt cx="3185689" cy="3084512"/>
          </a:xfrm>
        </p:grpSpPr>
        <p:sp>
          <p:nvSpPr>
            <p:cNvPr id="91186" name="Rectangle 80"/>
            <p:cNvSpPr>
              <a:spLocks noChangeArrowheads="1"/>
            </p:cNvSpPr>
            <p:nvPr/>
          </p:nvSpPr>
          <p:spPr bwMode="auto">
            <a:xfrm>
              <a:off x="-313320" y="3627438"/>
              <a:ext cx="318568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b="1" dirty="0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2 </a:t>
              </a:r>
              <a:r>
                <a:rPr lang="fr-FR" b="1" dirty="0" smtClean="0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100 </a:t>
              </a:r>
              <a:r>
                <a:rPr lang="fr-FR" dirty="0" smtClean="0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Emplois </a:t>
              </a:r>
              <a:r>
                <a:rPr lang="fr-FR" dirty="0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directs</a:t>
              </a:r>
            </a:p>
            <a:p>
              <a:pPr algn="r"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b="1" dirty="0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6 000 </a:t>
              </a:r>
              <a:r>
                <a:rPr lang="fr-FR" dirty="0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Emplois indirects</a:t>
              </a:r>
              <a:endParaRPr lang="fr-FR" dirty="0">
                <a:solidFill>
                  <a:srgbClr val="000000"/>
                </a:solidFill>
                <a:ea typeface="ＭＳ Ｐゴシック" charset="0"/>
                <a:cs typeface="ＭＳ Ｐゴシック" charset="0"/>
              </a:endParaRPr>
            </a:p>
          </p:txBody>
        </p:sp>
        <p:grpSp>
          <p:nvGrpSpPr>
            <p:cNvPr id="91187" name="Group 17"/>
            <p:cNvGrpSpPr>
              <a:grpSpLocks/>
            </p:cNvGrpSpPr>
            <p:nvPr/>
          </p:nvGrpSpPr>
          <p:grpSpPr bwMode="auto">
            <a:xfrm>
              <a:off x="530165" y="6273800"/>
              <a:ext cx="1857375" cy="438150"/>
              <a:chOff x="1857356" y="4988270"/>
              <a:chExt cx="4514340" cy="1065072"/>
            </a:xfrm>
          </p:grpSpPr>
          <p:sp>
            <p:nvSpPr>
              <p:cNvPr id="84" name="Oval 18"/>
              <p:cNvSpPr>
                <a:spLocks noChangeArrowheads="1"/>
              </p:cNvSpPr>
              <p:nvPr/>
            </p:nvSpPr>
            <p:spPr bwMode="auto">
              <a:xfrm>
                <a:off x="1856836" y="4988270"/>
                <a:ext cx="2883286" cy="764073"/>
              </a:xfrm>
              <a:prstGeom prst="ellipse">
                <a:avLst/>
              </a:prstGeom>
              <a:gradFill rotWithShape="1">
                <a:gsLst>
                  <a:gs pos="0">
                    <a:srgbClr val="0D0D0D">
                      <a:alpha val="20000"/>
                    </a:srgbClr>
                  </a:gs>
                  <a:gs pos="100000">
                    <a:srgbClr val="9BC1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>
                <a:outerShdw blurRad="63500"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 defTabSz="457200">
                  <a:defRPr/>
                </a:pPr>
                <a:endParaRPr lang="en-US" b="1">
                  <a:solidFill>
                    <a:srgbClr val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85" name="Oval 19"/>
              <p:cNvSpPr>
                <a:spLocks noChangeArrowheads="1"/>
              </p:cNvSpPr>
              <p:nvPr/>
            </p:nvSpPr>
            <p:spPr bwMode="auto">
              <a:xfrm>
                <a:off x="3489540" y="5289269"/>
                <a:ext cx="2883284" cy="764073"/>
              </a:xfrm>
              <a:prstGeom prst="ellipse">
                <a:avLst/>
              </a:prstGeom>
              <a:gradFill rotWithShape="1">
                <a:gsLst>
                  <a:gs pos="0">
                    <a:srgbClr val="0D0D0D">
                      <a:alpha val="25000"/>
                    </a:srgbClr>
                  </a:gs>
                  <a:gs pos="100000">
                    <a:srgbClr val="9BC1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>
                <a:outerShdw blurRad="63500" dist="23000" dir="5400000" rotWithShape="0">
                  <a:srgbClr val="000000">
                    <a:alpha val="34999"/>
                  </a:srgbClr>
                </a:outerShdw>
              </a:effectLst>
            </p:spPr>
            <p:txBody>
              <a:bodyPr anchor="ctr"/>
              <a:lstStyle/>
              <a:p>
                <a:pPr algn="ctr" defTabSz="457200">
                  <a:defRPr/>
                </a:pPr>
                <a:endParaRPr lang="en-US" b="1">
                  <a:solidFill>
                    <a:srgbClr val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</p:grpSp>
        <p:grpSp>
          <p:nvGrpSpPr>
            <p:cNvPr id="91188" name="Grouper 1"/>
            <p:cNvGrpSpPr>
              <a:grpSpLocks/>
            </p:cNvGrpSpPr>
            <p:nvPr/>
          </p:nvGrpSpPr>
          <p:grpSpPr bwMode="auto">
            <a:xfrm>
              <a:off x="974725" y="4760913"/>
              <a:ext cx="788988" cy="949325"/>
              <a:chOff x="146920" y="949284"/>
              <a:chExt cx="788910" cy="949548"/>
            </a:xfrm>
          </p:grpSpPr>
          <p:pic>
            <p:nvPicPr>
              <p:cNvPr id="91245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6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7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8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9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50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89" name="Grouper 93"/>
            <p:cNvGrpSpPr>
              <a:grpSpLocks/>
            </p:cNvGrpSpPr>
            <p:nvPr/>
          </p:nvGrpSpPr>
          <p:grpSpPr bwMode="auto">
            <a:xfrm>
              <a:off x="1127125" y="4913313"/>
              <a:ext cx="788988" cy="949325"/>
              <a:chOff x="146920" y="949284"/>
              <a:chExt cx="788910" cy="949548"/>
            </a:xfrm>
          </p:grpSpPr>
          <p:pic>
            <p:nvPicPr>
              <p:cNvPr id="91239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0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1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2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3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44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0" name="Grouper 100"/>
            <p:cNvGrpSpPr>
              <a:grpSpLocks/>
            </p:cNvGrpSpPr>
            <p:nvPr/>
          </p:nvGrpSpPr>
          <p:grpSpPr bwMode="auto">
            <a:xfrm>
              <a:off x="1279525" y="5065713"/>
              <a:ext cx="788988" cy="949325"/>
              <a:chOff x="146920" y="949284"/>
              <a:chExt cx="788910" cy="949548"/>
            </a:xfrm>
          </p:grpSpPr>
          <p:pic>
            <p:nvPicPr>
              <p:cNvPr id="91233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4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5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6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7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8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1" name="Grouper 130"/>
            <p:cNvGrpSpPr>
              <a:grpSpLocks/>
            </p:cNvGrpSpPr>
            <p:nvPr/>
          </p:nvGrpSpPr>
          <p:grpSpPr bwMode="auto">
            <a:xfrm>
              <a:off x="1431925" y="5218113"/>
              <a:ext cx="788988" cy="949325"/>
              <a:chOff x="146920" y="949284"/>
              <a:chExt cx="788910" cy="949548"/>
            </a:xfrm>
          </p:grpSpPr>
          <p:pic>
            <p:nvPicPr>
              <p:cNvPr id="91227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8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9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0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1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32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2" name="Grouper 137"/>
            <p:cNvGrpSpPr>
              <a:grpSpLocks/>
            </p:cNvGrpSpPr>
            <p:nvPr/>
          </p:nvGrpSpPr>
          <p:grpSpPr bwMode="auto">
            <a:xfrm>
              <a:off x="1584325" y="5370513"/>
              <a:ext cx="788988" cy="949325"/>
              <a:chOff x="146920" y="949284"/>
              <a:chExt cx="788910" cy="949548"/>
            </a:xfrm>
          </p:grpSpPr>
          <p:pic>
            <p:nvPicPr>
              <p:cNvPr id="91221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2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3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4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5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6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3" name="Grouper 144"/>
            <p:cNvGrpSpPr>
              <a:grpSpLocks/>
            </p:cNvGrpSpPr>
            <p:nvPr/>
          </p:nvGrpSpPr>
          <p:grpSpPr bwMode="auto">
            <a:xfrm>
              <a:off x="1482725" y="4581525"/>
              <a:ext cx="788988" cy="950913"/>
              <a:chOff x="146920" y="949284"/>
              <a:chExt cx="788910" cy="949548"/>
            </a:xfrm>
          </p:grpSpPr>
          <p:pic>
            <p:nvPicPr>
              <p:cNvPr id="91215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6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7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8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9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20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4" name="Grouper 153"/>
            <p:cNvGrpSpPr>
              <a:grpSpLocks/>
            </p:cNvGrpSpPr>
            <p:nvPr/>
          </p:nvGrpSpPr>
          <p:grpSpPr bwMode="auto">
            <a:xfrm>
              <a:off x="1749425" y="4822825"/>
              <a:ext cx="788988" cy="949325"/>
              <a:chOff x="146920" y="949284"/>
              <a:chExt cx="788910" cy="949548"/>
            </a:xfrm>
          </p:grpSpPr>
          <p:pic>
            <p:nvPicPr>
              <p:cNvPr id="91209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0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1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2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3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14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5" name="Grouper 160"/>
            <p:cNvGrpSpPr>
              <a:grpSpLocks/>
            </p:cNvGrpSpPr>
            <p:nvPr/>
          </p:nvGrpSpPr>
          <p:grpSpPr bwMode="auto">
            <a:xfrm>
              <a:off x="1641475" y="4287838"/>
              <a:ext cx="788988" cy="949325"/>
              <a:chOff x="146920" y="949284"/>
              <a:chExt cx="788910" cy="949548"/>
            </a:xfrm>
          </p:grpSpPr>
          <p:pic>
            <p:nvPicPr>
              <p:cNvPr id="91203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4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5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6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7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8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1196" name="Grouper 167"/>
            <p:cNvGrpSpPr>
              <a:grpSpLocks/>
            </p:cNvGrpSpPr>
            <p:nvPr/>
          </p:nvGrpSpPr>
          <p:grpSpPr bwMode="auto">
            <a:xfrm>
              <a:off x="2054225" y="4175125"/>
              <a:ext cx="788988" cy="949325"/>
              <a:chOff x="146920" y="949284"/>
              <a:chExt cx="788910" cy="949548"/>
            </a:xfrm>
          </p:grpSpPr>
          <p:pic>
            <p:nvPicPr>
              <p:cNvPr id="91197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949284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198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230" y="1391838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199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9121" y="1108719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0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669" y="1305387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1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920" y="1286016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202" name="Picture 2" descr="H:\SLIDESHOP(ERV)\3D man\Comunication\1\6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960" y="1138341"/>
                <a:ext cx="376709" cy="506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" name="Grouper 1"/>
          <p:cNvGrpSpPr>
            <a:grpSpLocks/>
          </p:cNvGrpSpPr>
          <p:nvPr/>
        </p:nvGrpSpPr>
        <p:grpSpPr bwMode="auto">
          <a:xfrm>
            <a:off x="5192714" y="1377951"/>
            <a:ext cx="4002087" cy="2627326"/>
            <a:chOff x="5192713" y="1377300"/>
            <a:chExt cx="4002088" cy="2627420"/>
          </a:xfrm>
        </p:grpSpPr>
        <p:grpSp>
          <p:nvGrpSpPr>
            <p:cNvPr id="91151" name="Group 75"/>
            <p:cNvGrpSpPr>
              <a:grpSpLocks/>
            </p:cNvGrpSpPr>
            <p:nvPr/>
          </p:nvGrpSpPr>
          <p:grpSpPr bwMode="auto">
            <a:xfrm>
              <a:off x="6616700" y="3067050"/>
              <a:ext cx="1625600" cy="714375"/>
              <a:chOff x="3155950" y="4022725"/>
              <a:chExt cx="5702300" cy="1920875"/>
            </a:xfrm>
          </p:grpSpPr>
          <p:sp>
            <p:nvSpPr>
              <p:cNvPr id="91184" name="Ellipse 50"/>
              <p:cNvSpPr>
                <a:spLocks noChangeArrowheads="1"/>
              </p:cNvSpPr>
              <p:nvPr/>
            </p:nvSpPr>
            <p:spPr bwMode="auto">
              <a:xfrm>
                <a:off x="3155950" y="4022725"/>
                <a:ext cx="5702300" cy="1920875"/>
              </a:xfrm>
              <a:prstGeom prst="ellipse">
                <a:avLst/>
              </a:prstGeom>
              <a:gradFill rotWithShape="1">
                <a:gsLst>
                  <a:gs pos="0">
                    <a:srgbClr val="3A3A3A"/>
                  </a:gs>
                  <a:gs pos="100000">
                    <a:srgbClr val="171717"/>
                  </a:gs>
                </a:gsLst>
                <a:lin ang="5400000"/>
              </a:gradFill>
              <a:ln w="9525">
                <a:solidFill>
                  <a:srgbClr val="C1C2C4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91185" name="Ellipse 51"/>
              <p:cNvSpPr>
                <a:spLocks noChangeArrowheads="1"/>
              </p:cNvSpPr>
              <p:nvPr/>
            </p:nvSpPr>
            <p:spPr bwMode="auto">
              <a:xfrm>
                <a:off x="3485314" y="4122919"/>
                <a:ext cx="5083669" cy="162888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7D8D9"/>
                  </a:gs>
                </a:gsLst>
                <a:lin ang="5400000"/>
              </a:gradFill>
              <a:ln w="9525">
                <a:solidFill>
                  <a:srgbClr val="C1C2C4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  <a:ea typeface="ＭＳ Ｐゴシック" charset="0"/>
                  <a:cs typeface="ＭＳ Ｐゴシック" charset="0"/>
                </a:endParaRPr>
              </a:p>
            </p:txBody>
          </p:sp>
        </p:grpSp>
        <p:sp>
          <p:nvSpPr>
            <p:cNvPr id="91152" name="Tekstboks 86"/>
            <p:cNvSpPr txBox="1">
              <a:spLocks noChangeArrowheads="1"/>
            </p:cNvSpPr>
            <p:nvPr/>
          </p:nvSpPr>
          <p:spPr bwMode="auto">
            <a:xfrm>
              <a:off x="6778625" y="1377300"/>
              <a:ext cx="160655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da-DK" sz="3600" b="1">
                  <a:solidFill>
                    <a:srgbClr val="000000"/>
                  </a:solidFill>
                  <a:latin typeface="Verdana" charset="0"/>
                </a:rPr>
                <a:t>1998</a:t>
              </a:r>
            </a:p>
          </p:txBody>
        </p:sp>
        <p:grpSp>
          <p:nvGrpSpPr>
            <p:cNvPr id="91153" name="Grouper 8"/>
            <p:cNvGrpSpPr>
              <a:grpSpLocks/>
            </p:cNvGrpSpPr>
            <p:nvPr/>
          </p:nvGrpSpPr>
          <p:grpSpPr bwMode="auto">
            <a:xfrm>
              <a:off x="6713538" y="3060700"/>
              <a:ext cx="547687" cy="369888"/>
              <a:chOff x="7094690" y="3303948"/>
              <a:chExt cx="548304" cy="369332"/>
            </a:xfrm>
          </p:grpSpPr>
          <p:grpSp>
            <p:nvGrpSpPr>
              <p:cNvPr id="91174" name="Gruppe 72"/>
              <p:cNvGrpSpPr>
                <a:grpSpLocks/>
              </p:cNvGrpSpPr>
              <p:nvPr/>
            </p:nvGrpSpPr>
            <p:grpSpPr bwMode="auto">
              <a:xfrm>
                <a:off x="7188534" y="3349880"/>
                <a:ext cx="338139" cy="314153"/>
                <a:chOff x="6736239" y="307975"/>
                <a:chExt cx="1336199" cy="1454438"/>
              </a:xfrm>
            </p:grpSpPr>
            <p:grpSp>
              <p:nvGrpSpPr>
                <p:cNvPr id="91176" name="Gruppe 69"/>
                <p:cNvGrpSpPr>
                  <a:grpSpLocks/>
                </p:cNvGrpSpPr>
                <p:nvPr/>
              </p:nvGrpSpPr>
              <p:grpSpPr bwMode="auto">
                <a:xfrm>
                  <a:off x="6736239" y="307975"/>
                  <a:ext cx="1336199" cy="1335088"/>
                  <a:chOff x="6990733" y="4742888"/>
                  <a:chExt cx="1335699" cy="1335810"/>
                </a:xfrm>
              </p:grpSpPr>
              <p:sp>
                <p:nvSpPr>
                  <p:cNvPr id="129" name="Ellipse 128"/>
                  <p:cNvSpPr/>
                  <p:nvPr/>
                </p:nvSpPr>
                <p:spPr bwMode="auto">
                  <a:xfrm>
                    <a:off x="6990733" y="4742888"/>
                    <a:ext cx="1335699" cy="133581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74F4FF"/>
                      </a:gs>
                      <a:gs pos="100000">
                        <a:srgbClr val="208ECD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solidFill>
                      <a:srgbClr val="0081BE">
                        <a:lumMod val="75000"/>
                      </a:srgbClr>
                    </a:solidFill>
                    <a:prstDash val="solid"/>
                  </a:ln>
                  <a:effectLst>
                    <a:innerShdw blurRad="190500" dist="114300" dir="5640000">
                      <a:srgbClr val="000000">
                        <a:alpha val="37000"/>
                      </a:srgbClr>
                    </a:innerShdw>
                  </a:effectLst>
                </p:spPr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n-US">
                      <a:solidFill>
                        <a:srgbClr val="FFFFFF"/>
                      </a:solidFill>
                      <a:ea typeface="ＭＳ Ｐゴシック" pitchFamily="-111" charset="-128"/>
                      <a:cs typeface="ＭＳ Ｐゴシック" charset="0"/>
                    </a:endParaRPr>
                  </a:p>
                </p:txBody>
              </p:sp>
              <p:sp>
                <p:nvSpPr>
                  <p:cNvPr id="91183" name="Ellipse 100"/>
                  <p:cNvSpPr>
                    <a:spLocks noChangeArrowheads="1"/>
                  </p:cNvSpPr>
                  <p:nvPr/>
                </p:nvSpPr>
                <p:spPr bwMode="auto">
                  <a:xfrm>
                    <a:off x="7169968" y="4786328"/>
                    <a:ext cx="982937" cy="72132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76999"/>
                        </a:srgbClr>
                      </a:gs>
                      <a:gs pos="100000">
                        <a:srgbClr val="8EB4E3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>
                      <a:solidFill>
                        <a:srgbClr val="FFFFFF"/>
                      </a:solidFill>
                      <a:ea typeface="ＭＳ Ｐゴシック" charset="0"/>
                      <a:cs typeface="ＭＳ Ｐゴシック" charset="0"/>
                    </a:endParaRPr>
                  </a:p>
                </p:txBody>
              </p:sp>
            </p:grpSp>
            <p:sp>
              <p:nvSpPr>
                <p:cNvPr id="128" name="Ellipse 127"/>
                <p:cNvSpPr/>
                <p:nvPr/>
              </p:nvSpPr>
              <p:spPr bwMode="auto">
                <a:xfrm>
                  <a:off x="6786578" y="1500174"/>
                  <a:ext cx="1198946" cy="262239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rgbClr val="E6E6E6">
                        <a:lumMod val="10000"/>
                        <a:alpha val="76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srgbClr val="FFFFFF"/>
                    </a:solidFill>
                    <a:ea typeface="ＭＳ Ｐゴシック" pitchFamily="-111" charset="-128"/>
                    <a:cs typeface="ＭＳ Ｐゴシック" charset="0"/>
                  </a:endParaRPr>
                </a:p>
              </p:txBody>
            </p:sp>
          </p:grpSp>
          <p:sp>
            <p:nvSpPr>
              <p:cNvPr id="91175" name="Rectangle 151"/>
              <p:cNvSpPr>
                <a:spLocks noChangeArrowheads="1"/>
              </p:cNvSpPr>
              <p:nvPr/>
            </p:nvSpPr>
            <p:spPr bwMode="auto">
              <a:xfrm flipH="1">
                <a:off x="7094690" y="3303948"/>
                <a:ext cx="548304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a-DK" b="1">
                    <a:solidFill>
                      <a:srgbClr val="000000"/>
                    </a:solidFill>
                    <a:latin typeface="Verdana" charset="0"/>
                    <a:ea typeface="ＭＳ Ｐゴシック" charset="0"/>
                    <a:cs typeface="ＭＳ Ｐゴシック" charset="0"/>
                  </a:rPr>
                  <a:t>1</a:t>
                </a:r>
              </a:p>
            </p:txBody>
          </p:sp>
        </p:grpSp>
        <p:sp>
          <p:nvSpPr>
            <p:cNvPr id="91154" name="Line 33"/>
            <p:cNvSpPr>
              <a:spLocks noChangeShapeType="1"/>
            </p:cNvSpPr>
            <p:nvPr/>
          </p:nvSpPr>
          <p:spPr bwMode="auto">
            <a:xfrm rot="5400000" flipH="1" flipV="1">
              <a:off x="8332788" y="2840037"/>
              <a:ext cx="0" cy="1622425"/>
            </a:xfrm>
            <a:prstGeom prst="line">
              <a:avLst/>
            </a:prstGeom>
            <a:noFill/>
            <a:ln w="19050">
              <a:solidFill>
                <a:srgbClr val="35363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endParaRPr lang="fr-FR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1155" name="Rectangle 7"/>
            <p:cNvSpPr>
              <a:spLocks noChangeArrowheads="1"/>
            </p:cNvSpPr>
            <p:nvPr/>
          </p:nvSpPr>
          <p:spPr bwMode="auto">
            <a:xfrm>
              <a:off x="7656513" y="3635375"/>
              <a:ext cx="1487381" cy="369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Entreprises</a:t>
              </a:r>
              <a:endParaRPr lang="fr-FR">
                <a:solidFill>
                  <a:srgbClr val="000000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1156" name="Line 33"/>
            <p:cNvSpPr>
              <a:spLocks noChangeShapeType="1"/>
            </p:cNvSpPr>
            <p:nvPr/>
          </p:nvSpPr>
          <p:spPr bwMode="auto">
            <a:xfrm rot="5400000" flipH="1" flipV="1">
              <a:off x="6045200" y="2455863"/>
              <a:ext cx="0" cy="1689100"/>
            </a:xfrm>
            <a:prstGeom prst="line">
              <a:avLst/>
            </a:prstGeom>
            <a:noFill/>
            <a:ln w="19050">
              <a:solidFill>
                <a:srgbClr val="35363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endParaRPr lang="fr-FR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1157" name="Rectangle 77"/>
            <p:cNvSpPr>
              <a:spLocks noChangeArrowheads="1"/>
            </p:cNvSpPr>
            <p:nvPr/>
          </p:nvSpPr>
          <p:spPr bwMode="auto">
            <a:xfrm>
              <a:off x="5192713" y="2908300"/>
              <a:ext cx="1499216" cy="369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Laboratoire</a:t>
              </a:r>
              <a:endParaRPr lang="fr-FR">
                <a:solidFill>
                  <a:srgbClr val="000000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1158" name="Rectangle 78"/>
            <p:cNvSpPr>
              <a:spLocks noChangeArrowheads="1"/>
            </p:cNvSpPr>
            <p:nvPr/>
          </p:nvSpPr>
          <p:spPr bwMode="auto">
            <a:xfrm>
              <a:off x="6057960" y="2300288"/>
              <a:ext cx="306381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b="1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314 </a:t>
              </a:r>
              <a:r>
                <a:rPr lang="fr-FR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Emplois directs</a:t>
              </a:r>
            </a:p>
            <a:p>
              <a:pPr algn="r" defTabSz="457200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b="1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1 000 </a:t>
              </a:r>
              <a:r>
                <a:rPr lang="fr-FR">
                  <a:solidFill>
                    <a:srgbClr val="000000"/>
                  </a:solidFill>
                  <a:latin typeface="Verdana" charset="0"/>
                  <a:ea typeface="ＭＳ Ｐゴシック" charset="0"/>
                  <a:cs typeface="ＭＳ Ｐゴシック" charset="0"/>
                </a:rPr>
                <a:t>Emplois indirects</a:t>
              </a:r>
              <a:endParaRPr lang="fr-FR">
                <a:solidFill>
                  <a:srgbClr val="000000"/>
                </a:solidFill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91159" name="Line 33"/>
            <p:cNvSpPr>
              <a:spLocks noChangeShapeType="1"/>
            </p:cNvSpPr>
            <p:nvPr/>
          </p:nvSpPr>
          <p:spPr bwMode="auto">
            <a:xfrm rot="5400000" flipV="1">
              <a:off x="8572501" y="2382838"/>
              <a:ext cx="7938" cy="1236663"/>
            </a:xfrm>
            <a:prstGeom prst="line">
              <a:avLst/>
            </a:prstGeom>
            <a:noFill/>
            <a:ln w="19050">
              <a:solidFill>
                <a:srgbClr val="35363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</a:pPr>
              <a:endParaRPr lang="fr-FR">
                <a:solidFill>
                  <a:prstClr val="black"/>
                </a:solidFill>
                <a:ea typeface="ＭＳ Ｐゴシック" charset="0"/>
                <a:cs typeface="ＭＳ Ｐゴシック" charset="0"/>
              </a:endParaRPr>
            </a:p>
          </p:txBody>
        </p:sp>
        <p:pic>
          <p:nvPicPr>
            <p:cNvPr id="91160" name="Picture 2" descr="H:\SLIDESHOP(ERV)\3D man\Comunication\1\6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5700" y="2870200"/>
              <a:ext cx="376238" cy="506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161" name="Picture 2" descr="H:\SLIDESHOP(ERV)\3D man\Comunication\1\6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1900" y="2946400"/>
              <a:ext cx="376238" cy="506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162" name="Picture 2" descr="H:\SLIDESHOP(ERV)\3D man\Comunication\1\6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8100" y="2984500"/>
              <a:ext cx="376238" cy="506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163" name="Picture 2" descr="H:\SLIDESHOP(ERV)\3D man\Comunication\1\6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2400" y="3009900"/>
              <a:ext cx="376238" cy="506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1164" name="Grouper 9"/>
            <p:cNvGrpSpPr>
              <a:grpSpLocks/>
            </p:cNvGrpSpPr>
            <p:nvPr/>
          </p:nvGrpSpPr>
          <p:grpSpPr bwMode="auto">
            <a:xfrm>
              <a:off x="7275512" y="3242469"/>
              <a:ext cx="492125" cy="496887"/>
              <a:chOff x="7623089" y="3171505"/>
              <a:chExt cx="490900" cy="497221"/>
            </a:xfrm>
          </p:grpSpPr>
          <p:grpSp>
            <p:nvGrpSpPr>
              <p:cNvPr id="91165" name="Gruppe 88"/>
              <p:cNvGrpSpPr>
                <a:grpSpLocks/>
              </p:cNvGrpSpPr>
              <p:nvPr/>
            </p:nvGrpSpPr>
            <p:grpSpPr bwMode="auto">
              <a:xfrm>
                <a:off x="7623089" y="3171505"/>
                <a:ext cx="490900" cy="497221"/>
                <a:chOff x="473201" y="2942956"/>
                <a:chExt cx="953523" cy="1036016"/>
              </a:xfrm>
            </p:grpSpPr>
            <p:sp>
              <p:nvSpPr>
                <p:cNvPr id="67" name="Ellipse 66"/>
                <p:cNvSpPr/>
                <p:nvPr/>
              </p:nvSpPr>
              <p:spPr bwMode="auto">
                <a:xfrm>
                  <a:off x="517728" y="3793752"/>
                  <a:ext cx="846720" cy="18522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rgbClr val="E6E6E6">
                        <a:lumMod val="10000"/>
                        <a:alpha val="76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>
                    <a:solidFill>
                      <a:srgbClr val="FFFFFF"/>
                    </a:solidFill>
                    <a:ea typeface="ＭＳ Ｐゴシック" pitchFamily="-111" charset="-128"/>
                    <a:cs typeface="ＭＳ Ｐゴシック" charset="0"/>
                  </a:endParaRPr>
                </a:p>
              </p:txBody>
            </p:sp>
            <p:sp>
              <p:nvSpPr>
                <p:cNvPr id="68" name="Ellipse 67"/>
                <p:cNvSpPr/>
                <p:nvPr/>
              </p:nvSpPr>
              <p:spPr bwMode="auto">
                <a:xfrm>
                  <a:off x="473201" y="2942956"/>
                  <a:ext cx="953523" cy="953523"/>
                </a:xfrm>
                <a:prstGeom prst="ellipse">
                  <a:avLst/>
                </a:prstGeom>
                <a:gradFill flip="none" rotWithShape="1">
                  <a:gsLst>
                    <a:gs pos="55000">
                      <a:srgbClr val="9BBB59">
                        <a:shade val="51000"/>
                        <a:satMod val="130000"/>
                      </a:srgbClr>
                    </a:gs>
                    <a:gs pos="83000">
                      <a:srgbClr val="C0FF4D"/>
                    </a:gs>
                    <a:gs pos="100000">
                      <a:srgbClr val="9BBB59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rgbClr val="92D050"/>
                  </a:solidFill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txBody>
                <a:bodyPr anchor="ctr"/>
                <a:lstStyle/>
                <a:p>
                  <a:pPr indent="-342900" algn="ctr" fontAlgn="base">
                    <a:spcBef>
                      <a:spcPct val="0"/>
                    </a:spcBef>
                    <a:spcAft>
                      <a:spcPct val="0"/>
                    </a:spcAft>
                    <a:buFont typeface="Calibri" pitchFamily="-111" charset="0"/>
                    <a:buAutoNum type="arabicPeriod"/>
                    <a:defRPr/>
                  </a:pPr>
                  <a:endParaRPr lang="en-US">
                    <a:solidFill>
                      <a:srgbClr val="FFFFFF"/>
                    </a:solidFill>
                    <a:ea typeface="ＭＳ Ｐゴシック" pitchFamily="-111" charset="-128"/>
                    <a:cs typeface="ＭＳ Ｐゴシック" charset="0"/>
                  </a:endParaRPr>
                </a:p>
              </p:txBody>
            </p:sp>
            <p:sp>
              <p:nvSpPr>
                <p:cNvPr id="91173" name="Ellipse 91"/>
                <p:cNvSpPr>
                  <a:spLocks noChangeArrowheads="1"/>
                </p:cNvSpPr>
                <p:nvPr/>
              </p:nvSpPr>
              <p:spPr bwMode="auto">
                <a:xfrm>
                  <a:off x="589896" y="2965978"/>
                  <a:ext cx="698636" cy="5172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342900" indent="-342900" algn="ctr" fontAlgn="base">
                    <a:spcBef>
                      <a:spcPct val="0"/>
                    </a:spcBef>
                    <a:spcAft>
                      <a:spcPct val="0"/>
                    </a:spcAft>
                    <a:buFont typeface="Calibri" charset="0"/>
                    <a:buAutoNum type="arabicPeriod"/>
                  </a:pPr>
                  <a:endParaRPr lang="en-US">
                    <a:solidFill>
                      <a:srgbClr val="FFFFFF"/>
                    </a:solidFill>
                    <a:ea typeface="ＭＳ Ｐゴシック" charset="0"/>
                    <a:cs typeface="ＭＳ Ｐゴシック" charset="0"/>
                  </a:endParaRPr>
                </a:p>
              </p:txBody>
            </p:sp>
          </p:grpSp>
          <p:sp>
            <p:nvSpPr>
              <p:cNvPr id="91166" name="Rectangle 150"/>
              <p:cNvSpPr>
                <a:spLocks noChangeArrowheads="1"/>
              </p:cNvSpPr>
              <p:nvPr/>
            </p:nvSpPr>
            <p:spPr bwMode="auto">
              <a:xfrm>
                <a:off x="7676978" y="3221777"/>
                <a:ext cx="40256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a-DK" b="1">
                    <a:solidFill>
                      <a:srgbClr val="000000"/>
                    </a:solidFill>
                    <a:latin typeface="Verdana" charset="0"/>
                    <a:ea typeface="ＭＳ Ｐゴシック" charset="0"/>
                    <a:cs typeface="ＭＳ Ｐゴシック" charset="0"/>
                  </a:rPr>
                  <a:t>3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8282490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" descr="vue_aerienne_2010_BD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43026" y="-1143000"/>
            <a:ext cx="6469063" cy="915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83125" y="6258690"/>
            <a:ext cx="1019876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 smtClean="0">
                <a:solidFill>
                  <a:prstClr val="white"/>
                </a:solidFill>
                <a:latin typeface="Arial"/>
                <a:cs typeface="Arial"/>
              </a:rPr>
              <a:t>2011</a:t>
            </a:r>
            <a:endParaRPr lang="fr-FR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296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r 2"/>
          <p:cNvGrpSpPr/>
          <p:nvPr/>
        </p:nvGrpSpPr>
        <p:grpSpPr>
          <a:xfrm>
            <a:off x="896049" y="1423512"/>
            <a:ext cx="1857519" cy="1078525"/>
            <a:chOff x="494175" y="379324"/>
            <a:chExt cx="1857519" cy="1078525"/>
          </a:xfrm>
        </p:grpSpPr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3" name="Connecteur droit 12"/>
          <p:cNvCxnSpPr/>
          <p:nvPr/>
        </p:nvCxnSpPr>
        <p:spPr>
          <a:xfrm>
            <a:off x="896050" y="3347554"/>
            <a:ext cx="7229211" cy="0"/>
          </a:xfrm>
          <a:prstGeom prst="line">
            <a:avLst/>
          </a:prstGeom>
          <a:ln w="317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1" y="2747895"/>
            <a:ext cx="8890234" cy="144655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457200"/>
            <a:r>
              <a:rPr lang="fr-FR" sz="4400" b="1" dirty="0" smtClean="0">
                <a:solidFill>
                  <a:srgbClr val="37609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Corbel"/>
                <a:cs typeface="Corbel"/>
              </a:rPr>
              <a:t>Les sciences du vivant aux USA</a:t>
            </a:r>
            <a:endParaRPr lang="fr-FR" sz="400" b="1" dirty="0" smtClean="0">
              <a:solidFill>
                <a:srgbClr val="37609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r" defTabSz="457200"/>
            <a:endParaRPr lang="fr-FR" sz="1600" b="1" dirty="0" smtClean="0">
              <a:solidFill>
                <a:srgbClr val="95B3D7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Corbel"/>
              <a:cs typeface="Corbel"/>
            </a:endParaRPr>
          </a:p>
          <a:p>
            <a:pPr algn="r" defTabSz="457200"/>
            <a:endParaRPr lang="fr-FR" sz="2800" b="1" dirty="0" smtClean="0">
              <a:solidFill>
                <a:srgbClr val="95B3D7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013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1608" t="1286" r="1921" b="1313"/>
          <a:stretch/>
        </p:blipFill>
        <p:spPr>
          <a:xfrm>
            <a:off x="115452" y="157447"/>
            <a:ext cx="8843416" cy="6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24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r 2"/>
          <p:cNvGrpSpPr/>
          <p:nvPr/>
        </p:nvGrpSpPr>
        <p:grpSpPr>
          <a:xfrm>
            <a:off x="494176" y="379324"/>
            <a:ext cx="8094621" cy="6185510"/>
            <a:chOff x="494175" y="379324"/>
            <a:chExt cx="8094621" cy="6185510"/>
          </a:xfrm>
        </p:grpSpPr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Imag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860367" y="1446646"/>
              <a:ext cx="934714" cy="4821952"/>
            </a:xfrm>
            <a:prstGeom prst="rect">
              <a:avLst/>
            </a:prstGeom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3" name="Connecteur droit 12"/>
            <p:cNvCxnSpPr/>
            <p:nvPr/>
          </p:nvCxnSpPr>
          <p:spPr>
            <a:xfrm>
              <a:off x="2157847" y="778614"/>
              <a:ext cx="6302471" cy="0"/>
            </a:xfrm>
            <a:prstGeom prst="line">
              <a:avLst/>
            </a:prstGeom>
            <a:ln w="3175" cmpd="sng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ZoneTexte 14"/>
            <p:cNvSpPr txBox="1"/>
            <p:nvPr/>
          </p:nvSpPr>
          <p:spPr>
            <a:xfrm>
              <a:off x="2367499" y="410786"/>
              <a:ext cx="6221297" cy="86177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 defTabSz="457200"/>
              <a:r>
                <a:rPr lang="fr-FR" sz="2500" b="1" dirty="0" smtClean="0">
                  <a:solidFill>
                    <a:srgbClr val="376092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  <a:reflection blurRad="6350" stA="60000" endA="900" endPos="58000" dir="5400000" sy="-100000" algn="bl" rotWithShape="0"/>
                  </a:effectLst>
                  <a:latin typeface="Corbel"/>
                  <a:cs typeface="Corbel"/>
                </a:rPr>
                <a:t>Les Domaines d’Applications Principaux des </a:t>
              </a:r>
              <a:r>
                <a:rPr lang="fr-FR" sz="2500" b="1" dirty="0" smtClean="0">
                  <a:solidFill>
                    <a:srgbClr val="376092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  <a:reflection blurRad="6350" stA="55000" endA="50" endPos="85000" dir="5400000" sy="-100000" algn="bl" rotWithShape="0"/>
                  </a:effectLst>
                  <a:latin typeface="Corbel"/>
                  <a:cs typeface="Corbel"/>
                </a:rPr>
                <a:t>Biotechnologies</a:t>
              </a:r>
              <a:endParaRPr lang="fr-FR" sz="2500" b="1" dirty="0">
                <a:solidFill>
                  <a:srgbClr val="37609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orbel"/>
                <a:cs typeface="Corbel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83548" y="6344640"/>
              <a:ext cx="174125" cy="112657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3548" y="6001550"/>
              <a:ext cx="261188" cy="174107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grpSp>
          <p:nvGrpSpPr>
            <p:cNvPr id="22" name="Grouper 21"/>
            <p:cNvGrpSpPr/>
            <p:nvPr/>
          </p:nvGrpSpPr>
          <p:grpSpPr>
            <a:xfrm>
              <a:off x="7569211" y="6073246"/>
              <a:ext cx="891101" cy="491588"/>
              <a:chOff x="7890467" y="5889680"/>
              <a:chExt cx="729141" cy="378151"/>
            </a:xfrm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 18"/>
              <p:cNvSpPr/>
              <p:nvPr/>
            </p:nvSpPr>
            <p:spPr>
              <a:xfrm>
                <a:off x="7890467" y="5889680"/>
                <a:ext cx="501992" cy="150273"/>
              </a:xfrm>
              <a:prstGeom prst="rect">
                <a:avLst/>
              </a:prstGeom>
              <a:solidFill>
                <a:srgbClr val="D7BB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fr-FR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8392457" y="6001550"/>
                <a:ext cx="227151" cy="266281"/>
              </a:xfrm>
              <a:prstGeom prst="rect">
                <a:avLst/>
              </a:prstGeom>
              <a:solidFill>
                <a:srgbClr val="D7BB27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fr-FR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25" name="Connecteur droit 24"/>
            <p:cNvCxnSpPr/>
            <p:nvPr/>
          </p:nvCxnSpPr>
          <p:spPr>
            <a:xfrm flipV="1">
              <a:off x="1044736" y="6257345"/>
              <a:ext cx="6524475" cy="5121"/>
            </a:xfrm>
            <a:prstGeom prst="line">
              <a:avLst/>
            </a:prstGeom>
            <a:ln w="3175" cmpd="sng">
              <a:solidFill>
                <a:srgbClr val="D7BB2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6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6465" y="5935352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2" name="Image 31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1872916" y="1457851"/>
            <a:ext cx="245820" cy="320619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5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1305707" y="1879734"/>
            <a:ext cx="153999" cy="200858"/>
          </a:xfrm>
          <a:prstGeom prst="rect">
            <a:avLst/>
          </a:prstGeom>
        </p:spPr>
      </p:pic>
      <p:grpSp>
        <p:nvGrpSpPr>
          <p:cNvPr id="6" name="Grouper 5"/>
          <p:cNvGrpSpPr/>
          <p:nvPr/>
        </p:nvGrpSpPr>
        <p:grpSpPr>
          <a:xfrm>
            <a:off x="676520" y="1451665"/>
            <a:ext cx="2454109" cy="855097"/>
            <a:chOff x="899211" y="1564047"/>
            <a:chExt cx="2904964" cy="855097"/>
          </a:xfrm>
        </p:grpSpPr>
        <p:grpSp>
          <p:nvGrpSpPr>
            <p:cNvPr id="4" name="Grouper 3"/>
            <p:cNvGrpSpPr/>
            <p:nvPr/>
          </p:nvGrpSpPr>
          <p:grpSpPr>
            <a:xfrm>
              <a:off x="899211" y="1886956"/>
              <a:ext cx="2904964" cy="532188"/>
              <a:chOff x="1044736" y="1184275"/>
              <a:chExt cx="2904964" cy="846923"/>
            </a:xfrm>
          </p:grpSpPr>
          <p:grpSp>
            <p:nvGrpSpPr>
              <p:cNvPr id="31" name="Gruppe 68"/>
              <p:cNvGrpSpPr>
                <a:grpSpLocks/>
              </p:cNvGrpSpPr>
              <p:nvPr/>
            </p:nvGrpSpPr>
            <p:grpSpPr bwMode="auto">
              <a:xfrm>
                <a:off x="1044736" y="1184275"/>
                <a:ext cx="2904964" cy="846923"/>
                <a:chOff x="2053301" y="1320717"/>
                <a:chExt cx="1889485" cy="2011718"/>
              </a:xfrm>
            </p:grpSpPr>
            <p:sp>
              <p:nvSpPr>
                <p:cNvPr id="33" name="Rektangel med enkelt afrundet hjørne 27"/>
                <p:cNvSpPr>
                  <a:spLocks noChangeArrowheads="1"/>
                </p:cNvSpPr>
                <p:nvPr/>
              </p:nvSpPr>
              <p:spPr bwMode="auto">
                <a:xfrm rot="10800000" flipH="1">
                  <a:off x="2053301" y="1495277"/>
                  <a:ext cx="1886312" cy="1837158"/>
                </a:xfrm>
                <a:custGeom>
                  <a:avLst/>
                  <a:gdLst>
                    <a:gd name="T0" fmla="*/ 943112 w 1886400"/>
                    <a:gd name="T1" fmla="*/ 0 h 2116138"/>
                    <a:gd name="T2" fmla="*/ 0 w 1886400"/>
                    <a:gd name="T3" fmla="*/ 1058859 h 2116138"/>
                    <a:gd name="T4" fmla="*/ 943112 w 1886400"/>
                    <a:gd name="T5" fmla="*/ 2117716 h 2116138"/>
                    <a:gd name="T6" fmla="*/ 1886224 w 1886400"/>
                    <a:gd name="T7" fmla="*/ 1058859 h 21161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886400"/>
                    <a:gd name="T13" fmla="*/ 0 h 2116138"/>
                    <a:gd name="T14" fmla="*/ 1794314 w 1886400"/>
                    <a:gd name="T15" fmla="*/ 2116138 h 21161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886400" h="2116138">
                      <a:moveTo>
                        <a:pt x="0" y="0"/>
                      </a:moveTo>
                      <a:lnTo>
                        <a:pt x="1571994" y="0"/>
                      </a:lnTo>
                      <a:lnTo>
                        <a:pt x="1571993" y="0"/>
                      </a:lnTo>
                      <a:cubicBezTo>
                        <a:pt x="1745635" y="0"/>
                        <a:pt x="1886400" y="140764"/>
                        <a:pt x="1886400" y="314406"/>
                      </a:cubicBezTo>
                      <a:lnTo>
                        <a:pt x="1886400" y="2116138"/>
                      </a:lnTo>
                      <a:lnTo>
                        <a:pt x="0" y="211613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3175">
                  <a:solidFill>
                    <a:srgbClr val="BFBFBF"/>
                  </a:solidFill>
                  <a:miter lim="800000"/>
                  <a:headEnd/>
                  <a:tailEnd/>
                </a:ln>
                <a:effectLst>
                  <a:outerShdw dist="38100" dir="2700000" algn="tl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defTabSz="457200"/>
                  <a:endParaRPr lang="fr-FR" sz="1600">
                    <a:solidFill>
                      <a:srgbClr val="8064A2">
                        <a:lumMod val="75000"/>
                      </a:srgbClr>
                    </a:solidFill>
                  </a:endParaRPr>
                </a:p>
              </p:txBody>
            </p:sp>
            <p:sp>
              <p:nvSpPr>
                <p:cNvPr id="34" name="Rektangel 52"/>
                <p:cNvSpPr/>
                <p:nvPr/>
              </p:nvSpPr>
              <p:spPr>
                <a:xfrm>
                  <a:off x="2056386" y="1320717"/>
                  <a:ext cx="1886400" cy="194554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en-US" sz="1600">
                    <a:solidFill>
                      <a:srgbClr val="8064A2">
                        <a:lumMod val="75000"/>
                      </a:srgbClr>
                    </a:solidFill>
                    <a:ea typeface="ＭＳ Ｐゴシック" pitchFamily="-112" charset="-128"/>
                  </a:endParaRPr>
                </a:p>
              </p:txBody>
            </p:sp>
          </p:grpSp>
          <p:sp>
            <p:nvSpPr>
              <p:cNvPr id="52" name="Rektangel 59"/>
              <p:cNvSpPr>
                <a:spLocks noChangeArrowheads="1"/>
              </p:cNvSpPr>
              <p:nvPr/>
            </p:nvSpPr>
            <p:spPr bwMode="auto">
              <a:xfrm>
                <a:off x="1050926" y="1278779"/>
                <a:ext cx="2898774" cy="734692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defTabSz="457200"/>
                <a:r>
                  <a:rPr lang="fr-FR" sz="1200" noProof="1" smtClean="0">
                    <a:solidFill>
                      <a:prstClr val="white"/>
                    </a:solidFill>
                    <a:cs typeface="Arial" charset="0"/>
                  </a:rPr>
                  <a:t>Conception des procédés complexes</a:t>
                </a:r>
              </a:p>
              <a:p>
                <a:pPr defTabSz="457200"/>
                <a:r>
                  <a:rPr lang="fr-FR" sz="1200" noProof="1" smtClean="0">
                    <a:solidFill>
                      <a:prstClr val="white"/>
                    </a:solidFill>
                    <a:cs typeface="Arial" charset="0"/>
                  </a:rPr>
                  <a:t>Nouvelles formes de vie</a:t>
                </a:r>
                <a:endParaRPr sz="1200" noProof="1">
                  <a:solidFill>
                    <a:prstClr val="white"/>
                  </a:solidFill>
                  <a:cs typeface="Arial" charset="0"/>
                </a:endParaRPr>
              </a:p>
            </p:txBody>
          </p:sp>
        </p:grpSp>
        <p:sp>
          <p:nvSpPr>
            <p:cNvPr id="5" name="ZoneTexte 4"/>
            <p:cNvSpPr txBox="1"/>
            <p:nvPr/>
          </p:nvSpPr>
          <p:spPr>
            <a:xfrm>
              <a:off x="907559" y="1564047"/>
              <a:ext cx="2846503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defTabSz="457200"/>
              <a:r>
                <a:rPr lang="fr-FR" sz="1600" b="1" noProof="1">
                  <a:solidFill>
                    <a:srgbClr val="8064A2"/>
                  </a:solidFill>
                  <a:cs typeface="Arial" charset="0"/>
                </a:rPr>
                <a:t>Biologie de Synthèse</a:t>
              </a:r>
            </a:p>
          </p:txBody>
        </p:sp>
      </p:grpSp>
      <p:grpSp>
        <p:nvGrpSpPr>
          <p:cNvPr id="8" name="Grouper 7"/>
          <p:cNvGrpSpPr/>
          <p:nvPr/>
        </p:nvGrpSpPr>
        <p:grpSpPr>
          <a:xfrm>
            <a:off x="3269874" y="1077311"/>
            <a:ext cx="3130145" cy="2068086"/>
            <a:chOff x="984988" y="2557444"/>
            <a:chExt cx="3683090" cy="2154938"/>
          </a:xfrm>
        </p:grpSpPr>
        <p:grpSp>
          <p:nvGrpSpPr>
            <p:cNvPr id="36" name="Gruppe 69"/>
            <p:cNvGrpSpPr>
              <a:grpSpLocks/>
            </p:cNvGrpSpPr>
            <p:nvPr/>
          </p:nvGrpSpPr>
          <p:grpSpPr bwMode="auto">
            <a:xfrm>
              <a:off x="984988" y="3671280"/>
              <a:ext cx="3270886" cy="1041102"/>
              <a:chOff x="4238781" y="1317474"/>
              <a:chExt cx="1889486" cy="2251867"/>
            </a:xfrm>
          </p:grpSpPr>
          <p:sp>
            <p:nvSpPr>
              <p:cNvPr id="37" name="Rektangel med enkelt afrundet hjørne 32"/>
              <p:cNvSpPr>
                <a:spLocks noChangeArrowheads="1"/>
              </p:cNvSpPr>
              <p:nvPr/>
            </p:nvSpPr>
            <p:spPr bwMode="auto">
              <a:xfrm rot="10800000" flipH="1">
                <a:off x="4238781" y="1515905"/>
                <a:ext cx="1886308" cy="2053436"/>
              </a:xfrm>
              <a:custGeom>
                <a:avLst/>
                <a:gdLst>
                  <a:gd name="T0" fmla="*/ 943110 w 1886400"/>
                  <a:gd name="T1" fmla="*/ 0 h 2116138"/>
                  <a:gd name="T2" fmla="*/ 0 w 1886400"/>
                  <a:gd name="T3" fmla="*/ 1058021 h 2116138"/>
                  <a:gd name="T4" fmla="*/ 943110 w 1886400"/>
                  <a:gd name="T5" fmla="*/ 2116040 h 2116138"/>
                  <a:gd name="T6" fmla="*/ 1886218 w 1886400"/>
                  <a:gd name="T7" fmla="*/ 1058021 h 21161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86400"/>
                  <a:gd name="T13" fmla="*/ 0 h 2116138"/>
                  <a:gd name="T14" fmla="*/ 1794314 w 1886400"/>
                  <a:gd name="T15" fmla="*/ 2116138 h 21161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86400" h="2116138">
                    <a:moveTo>
                      <a:pt x="0" y="0"/>
                    </a:moveTo>
                    <a:lnTo>
                      <a:pt x="1571994" y="0"/>
                    </a:lnTo>
                    <a:lnTo>
                      <a:pt x="1571993" y="0"/>
                    </a:lnTo>
                    <a:cubicBezTo>
                      <a:pt x="1745635" y="0"/>
                      <a:pt x="1886400" y="140764"/>
                      <a:pt x="1886400" y="314406"/>
                    </a:cubicBezTo>
                    <a:lnTo>
                      <a:pt x="1886400" y="2116138"/>
                    </a:lnTo>
                    <a:lnTo>
                      <a:pt x="0" y="21161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solidFill>
                  <a:srgbClr val="BFBFBF"/>
                </a:solidFill>
                <a:miter lim="800000"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defTabSz="457200"/>
                <a:endParaRPr lang="fr-FR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Rektangel 35"/>
              <p:cNvSpPr/>
              <p:nvPr/>
            </p:nvSpPr>
            <p:spPr>
              <a:xfrm>
                <a:off x="4241867" y="1317474"/>
                <a:ext cx="1886400" cy="19455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en-US" sz="1600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</p:grpSp>
        <p:sp>
          <p:nvSpPr>
            <p:cNvPr id="58" name="Rektangel 59"/>
            <p:cNvSpPr>
              <a:spLocks noChangeArrowheads="1"/>
            </p:cNvSpPr>
            <p:nvPr/>
          </p:nvSpPr>
          <p:spPr bwMode="auto">
            <a:xfrm>
              <a:off x="984989" y="3787244"/>
              <a:ext cx="3162173" cy="865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457200"/>
              <a:r>
                <a:rPr lang="fr-FR" sz="1200" noProof="1" smtClean="0">
                  <a:solidFill>
                    <a:prstClr val="white"/>
                  </a:solidFill>
                  <a:cs typeface="Arial" charset="0"/>
                </a:rPr>
                <a:t>Biothérapies	Anticorps</a:t>
              </a:r>
            </a:p>
            <a:p>
              <a:pPr defTabSz="457200"/>
              <a:r>
                <a:rPr lang="fr-FR" sz="1200" noProof="1" smtClean="0">
                  <a:solidFill>
                    <a:prstClr val="white"/>
                  </a:solidFill>
                  <a:cs typeface="Arial" charset="0"/>
                </a:rPr>
                <a:t>Antibiotiques	Cellules Souches</a:t>
              </a:r>
            </a:p>
            <a:p>
              <a:pPr defTabSz="457200"/>
              <a:r>
                <a:rPr lang="fr-FR" sz="1200" noProof="1" smtClean="0">
                  <a:solidFill>
                    <a:prstClr val="white"/>
                  </a:solidFill>
                  <a:cs typeface="Arial" charset="0"/>
                </a:rPr>
                <a:t>Hormones	Thérapie Moléculaires</a:t>
              </a:r>
            </a:p>
            <a:p>
              <a:pPr defTabSz="457200"/>
              <a:r>
                <a:rPr lang="fr-FR" sz="1200" noProof="1" smtClean="0">
                  <a:solidFill>
                    <a:prstClr val="white"/>
                  </a:solidFill>
                  <a:cs typeface="Arial" charset="0"/>
                </a:rPr>
                <a:t>Vaccins	Réparation Génétique</a:t>
              </a:r>
              <a:endParaRPr sz="1200" noProof="1">
                <a:solidFill>
                  <a:prstClr val="white"/>
                </a:solidFill>
                <a:cs typeface="Arial" charset="0"/>
              </a:endParaRPr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1005390" y="2557444"/>
              <a:ext cx="3662688" cy="11224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fr-FR" sz="1600" b="1" noProof="1">
                  <a:solidFill>
                    <a:srgbClr val="BA0000"/>
                  </a:solidFill>
                  <a:cs typeface="Arial" charset="0"/>
                </a:rPr>
                <a:t>Médicaments – </a:t>
              </a:r>
              <a:r>
                <a:rPr lang="fr-FR" sz="1600" b="1" noProof="1" smtClean="0">
                  <a:solidFill>
                    <a:srgbClr val="BA0000"/>
                  </a:solidFill>
                  <a:cs typeface="Arial" charset="0"/>
                </a:rPr>
                <a:t>Biomédicaments</a:t>
              </a:r>
              <a:endParaRPr lang="fr-FR" sz="1600" b="1" noProof="1">
                <a:solidFill>
                  <a:srgbClr val="BA0000"/>
                </a:solidFill>
                <a:cs typeface="Arial" charset="0"/>
              </a:endParaRPr>
            </a:p>
            <a:p>
              <a:pPr defTabSz="457200"/>
              <a:r>
                <a:rPr lang="fr-FR" sz="1600" b="1" noProof="1">
                  <a:solidFill>
                    <a:srgbClr val="BA0000"/>
                  </a:solidFill>
                  <a:cs typeface="Arial" charset="0"/>
                </a:rPr>
                <a:t>Médecine Préventive</a:t>
              </a:r>
            </a:p>
            <a:p>
              <a:pPr defTabSz="457200"/>
              <a:r>
                <a:rPr lang="fr-FR" sz="1600" b="1" noProof="1">
                  <a:solidFill>
                    <a:srgbClr val="BA0000"/>
                  </a:solidFill>
                  <a:cs typeface="Arial" charset="0"/>
                </a:rPr>
                <a:t>Médecine </a:t>
              </a:r>
              <a:r>
                <a:rPr lang="fr-FR" sz="1600" b="1" noProof="1" smtClean="0">
                  <a:solidFill>
                    <a:srgbClr val="BA0000"/>
                  </a:solidFill>
                  <a:cs typeface="Arial" charset="0"/>
                </a:rPr>
                <a:t>Régénératrice</a:t>
              </a:r>
            </a:p>
            <a:p>
              <a:pPr defTabSz="457200"/>
              <a:r>
                <a:rPr lang="fr-FR" sz="1600" b="1" noProof="1" smtClean="0">
                  <a:solidFill>
                    <a:srgbClr val="BA0000"/>
                  </a:solidFill>
                  <a:cs typeface="Arial" charset="0"/>
                </a:rPr>
                <a:t>Génobiomédecine</a:t>
              </a:r>
              <a:endParaRPr lang="fr-FR" sz="1600" dirty="0">
                <a:solidFill>
                  <a:srgbClr val="BA0000"/>
                </a:solidFill>
              </a:endParaRPr>
            </a:p>
          </p:txBody>
        </p:sp>
      </p:grpSp>
      <p:grpSp>
        <p:nvGrpSpPr>
          <p:cNvPr id="49" name="Gruppe 67"/>
          <p:cNvGrpSpPr>
            <a:grpSpLocks/>
          </p:cNvGrpSpPr>
          <p:nvPr/>
        </p:nvGrpSpPr>
        <p:grpSpPr bwMode="auto">
          <a:xfrm>
            <a:off x="6595489" y="2054573"/>
            <a:ext cx="1776484" cy="1365374"/>
            <a:chOff x="5299097" y="3323255"/>
            <a:chExt cx="1896053" cy="2016285"/>
          </a:xfrm>
        </p:grpSpPr>
        <p:sp>
          <p:nvSpPr>
            <p:cNvPr id="51" name="Rektangel 58"/>
            <p:cNvSpPr/>
            <p:nvPr/>
          </p:nvSpPr>
          <p:spPr>
            <a:xfrm>
              <a:off x="5308750" y="3323255"/>
              <a:ext cx="1886400" cy="19455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457200">
                <a:defRPr/>
              </a:pPr>
              <a:endParaRPr lang="en-US" sz="1600">
                <a:solidFill>
                  <a:srgbClr val="FFFFFF"/>
                </a:solidFill>
                <a:ea typeface="ＭＳ Ｐゴシック" pitchFamily="-112" charset="-128"/>
              </a:endParaRPr>
            </a:p>
          </p:txBody>
        </p:sp>
        <p:sp>
          <p:nvSpPr>
            <p:cNvPr id="50" name="Rektangel med enkelt afrundet hjørne 28"/>
            <p:cNvSpPr>
              <a:spLocks noChangeArrowheads="1"/>
            </p:cNvSpPr>
            <p:nvPr/>
          </p:nvSpPr>
          <p:spPr bwMode="auto">
            <a:xfrm rot="10800000" flipH="1">
              <a:off x="5299097" y="3506767"/>
              <a:ext cx="1886304" cy="1832773"/>
            </a:xfrm>
            <a:custGeom>
              <a:avLst/>
              <a:gdLst>
                <a:gd name="T0" fmla="*/ 943104 w 1886400"/>
                <a:gd name="T1" fmla="*/ 0 h 2116138"/>
                <a:gd name="T2" fmla="*/ 0 w 1886400"/>
                <a:gd name="T3" fmla="*/ 1057751 h 2116138"/>
                <a:gd name="T4" fmla="*/ 943104 w 1886400"/>
                <a:gd name="T5" fmla="*/ 2115500 h 2116138"/>
                <a:gd name="T6" fmla="*/ 1886208 w 1886400"/>
                <a:gd name="T7" fmla="*/ 1057751 h 2116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86400"/>
                <a:gd name="T13" fmla="*/ 0 h 2116138"/>
                <a:gd name="T14" fmla="*/ 1794314 w 1886400"/>
                <a:gd name="T15" fmla="*/ 2116138 h 2116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86400" h="2116138">
                  <a:moveTo>
                    <a:pt x="0" y="0"/>
                  </a:moveTo>
                  <a:lnTo>
                    <a:pt x="1571994" y="0"/>
                  </a:lnTo>
                  <a:lnTo>
                    <a:pt x="1571993" y="0"/>
                  </a:lnTo>
                  <a:cubicBezTo>
                    <a:pt x="1745635" y="0"/>
                    <a:pt x="1886400" y="140764"/>
                    <a:pt x="1886400" y="314406"/>
                  </a:cubicBezTo>
                  <a:lnTo>
                    <a:pt x="1886400" y="2116138"/>
                  </a:lnTo>
                  <a:lnTo>
                    <a:pt x="0" y="2116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3175">
              <a:solidFill>
                <a:schemeClr val="bg2"/>
              </a:solidFill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defTabSz="457200"/>
              <a:endParaRPr lang="fr-FR" sz="1600">
                <a:solidFill>
                  <a:prstClr val="black"/>
                </a:solidFill>
              </a:endParaRPr>
            </a:p>
          </p:txBody>
        </p:sp>
      </p:grpSp>
      <p:sp>
        <p:nvSpPr>
          <p:cNvPr id="59" name="Rektangel 59"/>
          <p:cNvSpPr>
            <a:spLocks noChangeArrowheads="1"/>
          </p:cNvSpPr>
          <p:nvPr/>
        </p:nvSpPr>
        <p:spPr bwMode="auto">
          <a:xfrm>
            <a:off x="6595489" y="2191433"/>
            <a:ext cx="1754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457200"/>
            <a:r>
              <a:rPr lang="fr-FR" sz="1200" noProof="1" smtClean="0">
                <a:solidFill>
                  <a:prstClr val="black"/>
                </a:solidFill>
                <a:cs typeface="Arial" charset="0"/>
              </a:rPr>
              <a:t>Protection Biologique</a:t>
            </a:r>
          </a:p>
          <a:p>
            <a:pPr defTabSz="457200"/>
            <a:r>
              <a:rPr lang="fr-FR" sz="1200" noProof="1" smtClean="0">
                <a:solidFill>
                  <a:prstClr val="black"/>
                </a:solidFill>
                <a:cs typeface="Arial" charset="0"/>
              </a:rPr>
              <a:t>Plantes Résistantes</a:t>
            </a:r>
          </a:p>
          <a:p>
            <a:pPr defTabSz="457200"/>
            <a:r>
              <a:rPr lang="fr-FR" sz="1200" noProof="1" smtClean="0">
                <a:solidFill>
                  <a:prstClr val="black"/>
                </a:solidFill>
                <a:cs typeface="Arial" charset="0"/>
              </a:rPr>
              <a:t>Vitamines</a:t>
            </a:r>
          </a:p>
          <a:p>
            <a:pPr defTabSz="457200"/>
            <a:r>
              <a:rPr lang="fr-FR" sz="1200" noProof="1" smtClean="0">
                <a:solidFill>
                  <a:prstClr val="black"/>
                </a:solidFill>
                <a:cs typeface="Arial" charset="0"/>
              </a:rPr>
              <a:t>Protéines</a:t>
            </a:r>
          </a:p>
          <a:p>
            <a:pPr defTabSz="457200"/>
            <a:r>
              <a:rPr lang="fr-FR" sz="1200" noProof="1" smtClean="0">
                <a:solidFill>
                  <a:prstClr val="black"/>
                </a:solidFill>
                <a:cs typeface="Arial" charset="0"/>
              </a:rPr>
              <a:t>Edulcorant</a:t>
            </a:r>
          </a:p>
          <a:p>
            <a:pPr defTabSz="457200"/>
            <a:r>
              <a:rPr lang="fr-FR" sz="1200" noProof="1" smtClean="0">
                <a:solidFill>
                  <a:prstClr val="black"/>
                </a:solidFill>
                <a:cs typeface="Arial" charset="0"/>
              </a:rPr>
              <a:t>Additifs…</a:t>
            </a:r>
            <a:endParaRPr sz="1200" noProof="1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0" name="ZoneTexte 59"/>
          <p:cNvSpPr txBox="1"/>
          <p:nvPr/>
        </p:nvSpPr>
        <p:spPr>
          <a:xfrm>
            <a:off x="6601351" y="1478295"/>
            <a:ext cx="17614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fr-FR" sz="1600" b="1" noProof="1" smtClean="0">
                <a:solidFill>
                  <a:srgbClr val="769B3C"/>
                </a:solidFill>
                <a:cs typeface="Arial" charset="0"/>
              </a:rPr>
              <a:t>Agro-Alimentaire </a:t>
            </a:r>
            <a:r>
              <a:rPr lang="fr-FR" sz="1400" noProof="1" smtClean="0">
                <a:solidFill>
                  <a:srgbClr val="769B3C"/>
                </a:solidFill>
                <a:cs typeface="Arial" charset="0"/>
              </a:rPr>
              <a:t>(homme et animal)</a:t>
            </a:r>
            <a:endParaRPr lang="fr-FR" sz="1400" noProof="1">
              <a:solidFill>
                <a:srgbClr val="769B3C"/>
              </a:solidFill>
              <a:cs typeface="Arial" charset="0"/>
            </a:endParaRPr>
          </a:p>
        </p:txBody>
      </p:sp>
      <p:grpSp>
        <p:nvGrpSpPr>
          <p:cNvPr id="14" name="Grouper 13"/>
          <p:cNvGrpSpPr/>
          <p:nvPr/>
        </p:nvGrpSpPr>
        <p:grpSpPr>
          <a:xfrm>
            <a:off x="324081" y="2589750"/>
            <a:ext cx="2784267" cy="2033865"/>
            <a:chOff x="1671158" y="3754310"/>
            <a:chExt cx="3194861" cy="2033865"/>
          </a:xfrm>
        </p:grpSpPr>
        <p:sp>
          <p:nvSpPr>
            <p:cNvPr id="47" name="Rektangel med enkelt afrundet hjørne 29"/>
            <p:cNvSpPr>
              <a:spLocks noChangeArrowheads="1"/>
            </p:cNvSpPr>
            <p:nvPr/>
          </p:nvSpPr>
          <p:spPr bwMode="auto">
            <a:xfrm rot="10800000" flipH="1">
              <a:off x="1671160" y="4207532"/>
              <a:ext cx="1593162" cy="1568515"/>
            </a:xfrm>
            <a:custGeom>
              <a:avLst/>
              <a:gdLst>
                <a:gd name="T0" fmla="*/ 943470 w 1886400"/>
                <a:gd name="T1" fmla="*/ 0 h 2116138"/>
                <a:gd name="T2" fmla="*/ 0 w 1886400"/>
                <a:gd name="T3" fmla="*/ 1057605 h 2116138"/>
                <a:gd name="T4" fmla="*/ 943470 w 1886400"/>
                <a:gd name="T5" fmla="*/ 2115210 h 2116138"/>
                <a:gd name="T6" fmla="*/ 1886938 w 1886400"/>
                <a:gd name="T7" fmla="*/ 1057605 h 2116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86400"/>
                <a:gd name="T13" fmla="*/ 0 h 2116138"/>
                <a:gd name="T14" fmla="*/ 1794314 w 1886400"/>
                <a:gd name="T15" fmla="*/ 2116138 h 2116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86400" h="2116138">
                  <a:moveTo>
                    <a:pt x="0" y="0"/>
                  </a:moveTo>
                  <a:lnTo>
                    <a:pt x="1571994" y="0"/>
                  </a:lnTo>
                  <a:lnTo>
                    <a:pt x="1571993" y="0"/>
                  </a:lnTo>
                  <a:cubicBezTo>
                    <a:pt x="1745635" y="0"/>
                    <a:pt x="1886400" y="140764"/>
                    <a:pt x="1886400" y="314406"/>
                  </a:cubicBezTo>
                  <a:lnTo>
                    <a:pt x="1886400" y="2116138"/>
                  </a:lnTo>
                  <a:lnTo>
                    <a:pt x="0" y="2116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BFBFBF"/>
              </a:solidFill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defTabSz="457200"/>
              <a:endParaRPr lang="fr-FR" sz="1600">
                <a:solidFill>
                  <a:prstClr val="black"/>
                </a:solidFill>
              </a:endParaRPr>
            </a:p>
          </p:txBody>
        </p:sp>
        <p:sp>
          <p:nvSpPr>
            <p:cNvPr id="61" name="Rektangel 59"/>
            <p:cNvSpPr>
              <a:spLocks noChangeArrowheads="1"/>
            </p:cNvSpPr>
            <p:nvPr/>
          </p:nvSpPr>
          <p:spPr bwMode="auto">
            <a:xfrm>
              <a:off x="1671158" y="4218515"/>
              <a:ext cx="3162173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Enzymes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Tensio-actifs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Acides Organiques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Biopolymères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Biocatalyseurs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Cosmétiques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Savons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Détergents</a:t>
              </a:r>
              <a:endParaRPr sz="1200" noProof="1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2" name="ZoneTexte 61"/>
            <p:cNvSpPr txBox="1"/>
            <p:nvPr/>
          </p:nvSpPr>
          <p:spPr>
            <a:xfrm>
              <a:off x="1690710" y="3754310"/>
              <a:ext cx="3175309" cy="4944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80000"/>
                </a:lnSpc>
              </a:pPr>
              <a:r>
                <a:rPr lang="fr-FR" sz="1600" b="1" noProof="1" smtClean="0">
                  <a:solidFill>
                    <a:srgbClr val="376092"/>
                  </a:solidFill>
                  <a:cs typeface="Arial" charset="0"/>
                </a:rPr>
                <a:t>Chimie Fine</a:t>
              </a:r>
            </a:p>
            <a:p>
              <a:pPr defTabSz="457200">
                <a:lnSpc>
                  <a:spcPct val="80000"/>
                </a:lnSpc>
              </a:pPr>
              <a:r>
                <a:rPr lang="fr-FR" sz="1600" b="1" noProof="1" smtClean="0">
                  <a:solidFill>
                    <a:srgbClr val="376092"/>
                  </a:solidFill>
                  <a:cs typeface="Arial" charset="0"/>
                </a:rPr>
                <a:t>Chimie Verte</a:t>
              </a:r>
              <a:endParaRPr lang="fr-FR" sz="1400" noProof="1">
                <a:solidFill>
                  <a:srgbClr val="376092"/>
                </a:solidFill>
                <a:cs typeface="Arial" charset="0"/>
              </a:endParaRPr>
            </a:p>
          </p:txBody>
        </p:sp>
      </p:grpSp>
      <p:grpSp>
        <p:nvGrpSpPr>
          <p:cNvPr id="16" name="Grouper 15"/>
          <p:cNvGrpSpPr/>
          <p:nvPr/>
        </p:nvGrpSpPr>
        <p:grpSpPr>
          <a:xfrm>
            <a:off x="5726488" y="3826745"/>
            <a:ext cx="2867773" cy="1967702"/>
            <a:chOff x="2259623" y="3589365"/>
            <a:chExt cx="3199052" cy="2205603"/>
          </a:xfrm>
        </p:grpSpPr>
        <p:grpSp>
          <p:nvGrpSpPr>
            <p:cNvPr id="39" name="Gruppe 70"/>
            <p:cNvGrpSpPr>
              <a:grpSpLocks/>
            </p:cNvGrpSpPr>
            <p:nvPr/>
          </p:nvGrpSpPr>
          <p:grpSpPr bwMode="auto">
            <a:xfrm>
              <a:off x="2259623" y="3891338"/>
              <a:ext cx="3053173" cy="1903629"/>
              <a:chOff x="6369139" y="1299480"/>
              <a:chExt cx="1887419" cy="2534476"/>
            </a:xfrm>
          </p:grpSpPr>
          <p:sp>
            <p:nvSpPr>
              <p:cNvPr id="40" name="Rektangel med enkelt afrundet hjørne 31"/>
              <p:cNvSpPr>
                <a:spLocks noChangeArrowheads="1"/>
              </p:cNvSpPr>
              <p:nvPr/>
            </p:nvSpPr>
            <p:spPr bwMode="auto">
              <a:xfrm rot="10800000" flipH="1">
                <a:off x="6369139" y="1505878"/>
                <a:ext cx="1885831" cy="2328078"/>
              </a:xfrm>
              <a:custGeom>
                <a:avLst/>
                <a:gdLst>
                  <a:gd name="T0" fmla="*/ 942632 w 1886400"/>
                  <a:gd name="T1" fmla="*/ 0 h 2116138"/>
                  <a:gd name="T2" fmla="*/ 0 w 1886400"/>
                  <a:gd name="T3" fmla="*/ 1058321 h 2116138"/>
                  <a:gd name="T4" fmla="*/ 942632 w 1886400"/>
                  <a:gd name="T5" fmla="*/ 2116640 h 2116138"/>
                  <a:gd name="T6" fmla="*/ 1885262 w 1886400"/>
                  <a:gd name="T7" fmla="*/ 1058321 h 21161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86400"/>
                  <a:gd name="T13" fmla="*/ 0 h 2116138"/>
                  <a:gd name="T14" fmla="*/ 1794314 w 1886400"/>
                  <a:gd name="T15" fmla="*/ 2116138 h 21161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86400" h="2116138">
                    <a:moveTo>
                      <a:pt x="0" y="0"/>
                    </a:moveTo>
                    <a:lnTo>
                      <a:pt x="1571994" y="0"/>
                    </a:lnTo>
                    <a:lnTo>
                      <a:pt x="1571993" y="0"/>
                    </a:lnTo>
                    <a:cubicBezTo>
                      <a:pt x="1745635" y="0"/>
                      <a:pt x="1886400" y="140764"/>
                      <a:pt x="1886400" y="314406"/>
                    </a:cubicBezTo>
                    <a:lnTo>
                      <a:pt x="1886400" y="2116138"/>
                    </a:lnTo>
                    <a:lnTo>
                      <a:pt x="0" y="21161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A8B"/>
              </a:solidFill>
              <a:ln w="3175">
                <a:solidFill>
                  <a:srgbClr val="BFBFBF"/>
                </a:solidFill>
                <a:miter lim="800000"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defTabSz="457200"/>
                <a:endParaRPr lang="fr-FR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Rektangel 47"/>
              <p:cNvSpPr/>
              <p:nvPr/>
            </p:nvSpPr>
            <p:spPr>
              <a:xfrm>
                <a:off x="6370158" y="1299480"/>
                <a:ext cx="1886400" cy="194554"/>
              </a:xfrm>
              <a:prstGeom prst="rect">
                <a:avLst/>
              </a:prstGeom>
              <a:solidFill>
                <a:srgbClr val="D3D3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en-US" sz="1600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</p:grpSp>
        <p:sp>
          <p:nvSpPr>
            <p:cNvPr id="63" name="Rektangel 59"/>
            <p:cNvSpPr>
              <a:spLocks noChangeArrowheads="1"/>
            </p:cNvSpPr>
            <p:nvPr/>
          </p:nvSpPr>
          <p:spPr bwMode="auto">
            <a:xfrm>
              <a:off x="2265551" y="4035532"/>
              <a:ext cx="3162173" cy="1759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Traitements des effluents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Traitement des déchets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Assainissement des sols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Bioremédiation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Biodégradation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Phyto remédiation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Métaux lourds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Biodestruction des odeurs</a:t>
              </a:r>
            </a:p>
          </p:txBody>
        </p:sp>
        <p:sp>
          <p:nvSpPr>
            <p:cNvPr id="64" name="ZoneTexte 63"/>
            <p:cNvSpPr txBox="1"/>
            <p:nvPr/>
          </p:nvSpPr>
          <p:spPr>
            <a:xfrm>
              <a:off x="2283366" y="3589365"/>
              <a:ext cx="3175309" cy="3104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70000"/>
                </a:lnSpc>
              </a:pPr>
              <a:r>
                <a:rPr lang="fr-FR" sz="1600" b="1" noProof="1" smtClean="0">
                  <a:solidFill>
                    <a:srgbClr val="000000"/>
                  </a:solidFill>
                  <a:cs typeface="Arial" charset="0"/>
                </a:rPr>
                <a:t>Environnement</a:t>
              </a:r>
              <a:endParaRPr lang="fr-FR" sz="1400" noProof="1">
                <a:solidFill>
                  <a:srgbClr val="000000"/>
                </a:solidFill>
                <a:cs typeface="Arial" charset="0"/>
              </a:endParaRPr>
            </a:p>
          </p:txBody>
        </p:sp>
      </p:grpSp>
      <p:grpSp>
        <p:nvGrpSpPr>
          <p:cNvPr id="23" name="Grouper 22"/>
          <p:cNvGrpSpPr/>
          <p:nvPr/>
        </p:nvGrpSpPr>
        <p:grpSpPr>
          <a:xfrm>
            <a:off x="2650488" y="4574314"/>
            <a:ext cx="1976589" cy="1112076"/>
            <a:chOff x="4752893" y="3173739"/>
            <a:chExt cx="3181915" cy="1112076"/>
          </a:xfrm>
        </p:grpSpPr>
        <p:sp>
          <p:nvSpPr>
            <p:cNvPr id="43" name="Rektangel med enkelt afrundet hjørne 30"/>
            <p:cNvSpPr>
              <a:spLocks noChangeArrowheads="1"/>
            </p:cNvSpPr>
            <p:nvPr/>
          </p:nvSpPr>
          <p:spPr bwMode="auto">
            <a:xfrm rot="10800000" flipH="1">
              <a:off x="4759500" y="3424905"/>
              <a:ext cx="1744784" cy="860910"/>
            </a:xfrm>
            <a:custGeom>
              <a:avLst/>
              <a:gdLst>
                <a:gd name="T0" fmla="*/ 942474 w 1886400"/>
                <a:gd name="T1" fmla="*/ 0 h 2116138"/>
                <a:gd name="T2" fmla="*/ 0 w 1886400"/>
                <a:gd name="T3" fmla="*/ 1058751 h 2116138"/>
                <a:gd name="T4" fmla="*/ 942474 w 1886400"/>
                <a:gd name="T5" fmla="*/ 2117502 h 2116138"/>
                <a:gd name="T6" fmla="*/ 1884946 w 1886400"/>
                <a:gd name="T7" fmla="*/ 1058751 h 2116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86400"/>
                <a:gd name="T13" fmla="*/ 0 h 2116138"/>
                <a:gd name="T14" fmla="*/ 1794314 w 1886400"/>
                <a:gd name="T15" fmla="*/ 2116138 h 2116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86400" h="2116138">
                  <a:moveTo>
                    <a:pt x="0" y="0"/>
                  </a:moveTo>
                  <a:lnTo>
                    <a:pt x="1571994" y="0"/>
                  </a:lnTo>
                  <a:lnTo>
                    <a:pt x="1571993" y="0"/>
                  </a:lnTo>
                  <a:cubicBezTo>
                    <a:pt x="1745635" y="0"/>
                    <a:pt x="1886400" y="140764"/>
                    <a:pt x="1886400" y="314406"/>
                  </a:cubicBezTo>
                  <a:lnTo>
                    <a:pt x="1886400" y="2116138"/>
                  </a:lnTo>
                  <a:lnTo>
                    <a:pt x="0" y="2116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 w="3175">
              <a:solidFill>
                <a:srgbClr val="BFBFBF"/>
              </a:solidFill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defTabSz="457200"/>
              <a:endParaRPr lang="fr-FR" sz="1600">
                <a:ln>
                  <a:solidFill>
                    <a:prstClr val="black"/>
                  </a:solidFill>
                </a:ln>
                <a:solidFill>
                  <a:srgbClr val="376092"/>
                </a:solidFill>
              </a:endParaRPr>
            </a:p>
          </p:txBody>
        </p:sp>
        <p:sp>
          <p:nvSpPr>
            <p:cNvPr id="66" name="Rektangel 59"/>
            <p:cNvSpPr>
              <a:spLocks noChangeArrowheads="1"/>
            </p:cNvSpPr>
            <p:nvPr/>
          </p:nvSpPr>
          <p:spPr bwMode="auto">
            <a:xfrm>
              <a:off x="4752893" y="3454818"/>
              <a:ext cx="1892558" cy="83099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Bioplastiques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Pâtes à papier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Papier</a:t>
              </a:r>
            </a:p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Textiles</a:t>
              </a:r>
            </a:p>
          </p:txBody>
        </p:sp>
        <p:sp>
          <p:nvSpPr>
            <p:cNvPr id="67" name="ZoneTexte 66"/>
            <p:cNvSpPr txBox="1"/>
            <p:nvPr/>
          </p:nvSpPr>
          <p:spPr>
            <a:xfrm>
              <a:off x="4759500" y="3173739"/>
              <a:ext cx="31753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70000"/>
                </a:lnSpc>
              </a:pPr>
              <a:r>
                <a:rPr lang="fr-FR" sz="1600" b="1" noProof="1" smtClean="0">
                  <a:solidFill>
                    <a:srgbClr val="4F81BD">
                      <a:lumMod val="75000"/>
                    </a:srgbClr>
                  </a:solidFill>
                  <a:cs typeface="Arial" charset="0"/>
                </a:rPr>
                <a:t>Matériaux</a:t>
              </a:r>
              <a:endParaRPr lang="fr-FR" sz="1400" noProof="1">
                <a:solidFill>
                  <a:srgbClr val="4F81BD">
                    <a:lumMod val="75000"/>
                  </a:srgbClr>
                </a:solidFill>
                <a:cs typeface="Arial" charset="0"/>
              </a:endParaRPr>
            </a:p>
          </p:txBody>
        </p:sp>
      </p:grpSp>
      <p:grpSp>
        <p:nvGrpSpPr>
          <p:cNvPr id="69" name="Grouper 68"/>
          <p:cNvGrpSpPr/>
          <p:nvPr/>
        </p:nvGrpSpPr>
        <p:grpSpPr>
          <a:xfrm>
            <a:off x="4195782" y="4643569"/>
            <a:ext cx="1976589" cy="1123216"/>
            <a:chOff x="4752893" y="3162599"/>
            <a:chExt cx="3181915" cy="1123216"/>
          </a:xfrm>
        </p:grpSpPr>
        <p:sp>
          <p:nvSpPr>
            <p:cNvPr id="73" name="Rektangel med enkelt afrundet hjørne 30"/>
            <p:cNvSpPr>
              <a:spLocks noChangeArrowheads="1"/>
            </p:cNvSpPr>
            <p:nvPr/>
          </p:nvSpPr>
          <p:spPr bwMode="auto">
            <a:xfrm rot="10800000" flipH="1">
              <a:off x="4759500" y="3424905"/>
              <a:ext cx="1744784" cy="860910"/>
            </a:xfrm>
            <a:custGeom>
              <a:avLst/>
              <a:gdLst>
                <a:gd name="T0" fmla="*/ 942474 w 1886400"/>
                <a:gd name="T1" fmla="*/ 0 h 2116138"/>
                <a:gd name="T2" fmla="*/ 0 w 1886400"/>
                <a:gd name="T3" fmla="*/ 1058751 h 2116138"/>
                <a:gd name="T4" fmla="*/ 942474 w 1886400"/>
                <a:gd name="T5" fmla="*/ 2117502 h 2116138"/>
                <a:gd name="T6" fmla="*/ 1884946 w 1886400"/>
                <a:gd name="T7" fmla="*/ 1058751 h 2116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86400"/>
                <a:gd name="T13" fmla="*/ 0 h 2116138"/>
                <a:gd name="T14" fmla="*/ 1794314 w 1886400"/>
                <a:gd name="T15" fmla="*/ 2116138 h 2116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86400" h="2116138">
                  <a:moveTo>
                    <a:pt x="0" y="0"/>
                  </a:moveTo>
                  <a:lnTo>
                    <a:pt x="1571994" y="0"/>
                  </a:lnTo>
                  <a:lnTo>
                    <a:pt x="1571993" y="0"/>
                  </a:lnTo>
                  <a:cubicBezTo>
                    <a:pt x="1745635" y="0"/>
                    <a:pt x="1886400" y="140764"/>
                    <a:pt x="1886400" y="314406"/>
                  </a:cubicBezTo>
                  <a:lnTo>
                    <a:pt x="1886400" y="2116138"/>
                  </a:lnTo>
                  <a:lnTo>
                    <a:pt x="0" y="2116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rgbClr val="BFBFBF"/>
              </a:solidFill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defTabSz="457200"/>
              <a:endParaRPr lang="fr-FR" sz="1600">
                <a:ln>
                  <a:solidFill>
                    <a:prstClr val="black"/>
                  </a:solidFill>
                </a:ln>
                <a:solidFill>
                  <a:prstClr val="black"/>
                </a:solidFill>
              </a:endParaRPr>
            </a:p>
          </p:txBody>
        </p:sp>
        <p:sp>
          <p:nvSpPr>
            <p:cNvPr id="71" name="Rektangel 59"/>
            <p:cNvSpPr>
              <a:spLocks noChangeArrowheads="1"/>
            </p:cNvSpPr>
            <p:nvPr/>
          </p:nvSpPr>
          <p:spPr bwMode="auto">
            <a:xfrm>
              <a:off x="4752893" y="3454818"/>
              <a:ext cx="1892558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457200"/>
              <a:r>
                <a:rPr lang="fr-FR" sz="1200" noProof="1" smtClean="0">
                  <a:solidFill>
                    <a:prstClr val="black"/>
                  </a:solidFill>
                  <a:cs typeface="Arial" charset="0"/>
                </a:rPr>
                <a:t>Biogaz</a:t>
              </a:r>
            </a:p>
            <a:p>
              <a:pPr defTabSz="457200"/>
              <a:r>
                <a:rPr lang="fr-FR" sz="1200" noProof="1" smtClean="0">
                  <a:solidFill>
                    <a:prstClr val="black"/>
                  </a:solidFill>
                  <a:cs typeface="Arial" charset="0"/>
                </a:rPr>
                <a:t>Biocarburant</a:t>
              </a:r>
            </a:p>
            <a:p>
              <a:pPr defTabSz="457200"/>
              <a:r>
                <a:rPr lang="fr-FR" sz="1200" noProof="1" smtClean="0">
                  <a:solidFill>
                    <a:prstClr val="black"/>
                  </a:solidFill>
                  <a:cs typeface="Arial" charset="0"/>
                </a:rPr>
                <a:t>Lubrifiants</a:t>
              </a:r>
            </a:p>
            <a:p>
              <a:pPr defTabSz="457200"/>
              <a:r>
                <a:rPr lang="fr-FR" sz="1200" noProof="1" smtClean="0">
                  <a:solidFill>
                    <a:prstClr val="black"/>
                  </a:solidFill>
                  <a:cs typeface="Arial" charset="0"/>
                </a:rPr>
                <a:t>Biogazole…</a:t>
              </a:r>
            </a:p>
          </p:txBody>
        </p:sp>
        <p:sp>
          <p:nvSpPr>
            <p:cNvPr id="72" name="ZoneTexte 71"/>
            <p:cNvSpPr txBox="1"/>
            <p:nvPr/>
          </p:nvSpPr>
          <p:spPr>
            <a:xfrm>
              <a:off x="4759500" y="3162599"/>
              <a:ext cx="317530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70000"/>
                </a:lnSpc>
              </a:pPr>
              <a:r>
                <a:rPr lang="fr-FR" sz="1600" b="1" noProof="1" smtClean="0">
                  <a:solidFill>
                    <a:srgbClr val="376092"/>
                  </a:solidFill>
                  <a:cs typeface="Arial" charset="0"/>
                </a:rPr>
                <a:t>Energies</a:t>
              </a:r>
              <a:endParaRPr lang="fr-FR" sz="1400" noProof="1">
                <a:solidFill>
                  <a:srgbClr val="376092"/>
                </a:solidFill>
                <a:cs typeface="Arial" charset="0"/>
              </a:endParaRPr>
            </a:p>
          </p:txBody>
        </p:sp>
      </p:grpSp>
      <p:grpSp>
        <p:nvGrpSpPr>
          <p:cNvPr id="75" name="Grouper 74"/>
          <p:cNvGrpSpPr/>
          <p:nvPr/>
        </p:nvGrpSpPr>
        <p:grpSpPr>
          <a:xfrm>
            <a:off x="1056045" y="4763545"/>
            <a:ext cx="2366669" cy="580358"/>
            <a:chOff x="4752893" y="3151459"/>
            <a:chExt cx="3181915" cy="580358"/>
          </a:xfrm>
        </p:grpSpPr>
        <p:sp>
          <p:nvSpPr>
            <p:cNvPr id="79" name="Rektangel med enkelt afrundet hjørne 30"/>
            <p:cNvSpPr>
              <a:spLocks noChangeArrowheads="1"/>
            </p:cNvSpPr>
            <p:nvPr/>
          </p:nvSpPr>
          <p:spPr bwMode="auto">
            <a:xfrm rot="10800000" flipH="1">
              <a:off x="4759500" y="3424905"/>
              <a:ext cx="1744786" cy="305944"/>
            </a:xfrm>
            <a:custGeom>
              <a:avLst/>
              <a:gdLst>
                <a:gd name="T0" fmla="*/ 942474 w 1886400"/>
                <a:gd name="T1" fmla="*/ 0 h 2116138"/>
                <a:gd name="T2" fmla="*/ 0 w 1886400"/>
                <a:gd name="T3" fmla="*/ 1058751 h 2116138"/>
                <a:gd name="T4" fmla="*/ 942474 w 1886400"/>
                <a:gd name="T5" fmla="*/ 2117502 h 2116138"/>
                <a:gd name="T6" fmla="*/ 1884946 w 1886400"/>
                <a:gd name="T7" fmla="*/ 1058751 h 2116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86400"/>
                <a:gd name="T13" fmla="*/ 0 h 2116138"/>
                <a:gd name="T14" fmla="*/ 1794314 w 1886400"/>
                <a:gd name="T15" fmla="*/ 2116138 h 2116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86400" h="2116138">
                  <a:moveTo>
                    <a:pt x="0" y="0"/>
                  </a:moveTo>
                  <a:lnTo>
                    <a:pt x="1571994" y="0"/>
                  </a:lnTo>
                  <a:lnTo>
                    <a:pt x="1571993" y="0"/>
                  </a:lnTo>
                  <a:cubicBezTo>
                    <a:pt x="1745635" y="0"/>
                    <a:pt x="1886400" y="140764"/>
                    <a:pt x="1886400" y="314406"/>
                  </a:cubicBezTo>
                  <a:lnTo>
                    <a:pt x="1886400" y="2116138"/>
                  </a:lnTo>
                  <a:lnTo>
                    <a:pt x="0" y="2116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BFBFBF"/>
              </a:solidFill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  <p:txBody>
            <a:bodyPr anchor="ctr"/>
            <a:lstStyle/>
            <a:p>
              <a:pPr defTabSz="457200"/>
              <a:endParaRPr lang="fr-FR" sz="160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</a:endParaRPr>
            </a:p>
          </p:txBody>
        </p:sp>
        <p:sp>
          <p:nvSpPr>
            <p:cNvPr id="77" name="Rektangel 59"/>
            <p:cNvSpPr>
              <a:spLocks noChangeArrowheads="1"/>
            </p:cNvSpPr>
            <p:nvPr/>
          </p:nvSpPr>
          <p:spPr bwMode="auto">
            <a:xfrm>
              <a:off x="4752893" y="3454818"/>
              <a:ext cx="18925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457200"/>
              <a:r>
                <a:rPr lang="fr-FR" sz="1200" noProof="1" smtClean="0">
                  <a:solidFill>
                    <a:srgbClr val="000000"/>
                  </a:solidFill>
                  <a:cs typeface="Arial" charset="0"/>
                </a:rPr>
                <a:t>Bio-ordinateurs </a:t>
              </a:r>
              <a:r>
                <a:rPr lang="fr-FR" sz="1200" noProof="1" smtClean="0">
                  <a:solidFill>
                    <a:prstClr val="white"/>
                  </a:solidFill>
                  <a:cs typeface="Arial" charset="0"/>
                </a:rPr>
                <a:t>?</a:t>
              </a:r>
            </a:p>
          </p:txBody>
        </p:sp>
        <p:sp>
          <p:nvSpPr>
            <p:cNvPr id="78" name="ZoneTexte 77"/>
            <p:cNvSpPr txBox="1"/>
            <p:nvPr/>
          </p:nvSpPr>
          <p:spPr>
            <a:xfrm>
              <a:off x="4759498" y="3151459"/>
              <a:ext cx="31753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>
                <a:lnSpc>
                  <a:spcPct val="70000"/>
                </a:lnSpc>
              </a:pPr>
              <a:r>
                <a:rPr lang="fr-FR" sz="1600" b="1" noProof="1" smtClean="0">
                  <a:solidFill>
                    <a:srgbClr val="376092"/>
                  </a:solidFill>
                  <a:cs typeface="Arial" charset="0"/>
                </a:rPr>
                <a:t>Informatique</a:t>
              </a:r>
              <a:endParaRPr lang="fr-FR" sz="1400" noProof="1">
                <a:solidFill>
                  <a:srgbClr val="376092"/>
                </a:solidFill>
                <a:cs typeface="Arial" charset="0"/>
              </a:endParaRPr>
            </a:p>
          </p:txBody>
        </p:sp>
      </p:grpSp>
      <p:sp>
        <p:nvSpPr>
          <p:cNvPr id="83" name="Forme libre 82"/>
          <p:cNvSpPr/>
          <p:nvPr/>
        </p:nvSpPr>
        <p:spPr>
          <a:xfrm>
            <a:off x="5581657" y="3520209"/>
            <a:ext cx="1013833" cy="150625"/>
          </a:xfrm>
          <a:custGeom>
            <a:avLst/>
            <a:gdLst>
              <a:gd name="connsiteX0" fmla="*/ 0 w 1102962"/>
              <a:gd name="connsiteY0" fmla="*/ 423316 h 440264"/>
              <a:gd name="connsiteX1" fmla="*/ 568192 w 1102962"/>
              <a:gd name="connsiteY1" fmla="*/ 389896 h 440264"/>
              <a:gd name="connsiteX2" fmla="*/ 1102962 w 1102962"/>
              <a:gd name="connsiteY2" fmla="*/ 0 h 440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62" h="440264">
                <a:moveTo>
                  <a:pt x="0" y="423316"/>
                </a:moveTo>
                <a:cubicBezTo>
                  <a:pt x="192182" y="441882"/>
                  <a:pt x="384365" y="460449"/>
                  <a:pt x="568192" y="389896"/>
                </a:cubicBezTo>
                <a:cubicBezTo>
                  <a:pt x="752019" y="319343"/>
                  <a:pt x="1102962" y="0"/>
                  <a:pt x="1102962" y="0"/>
                </a:cubicBezTo>
              </a:path>
            </a:pathLst>
          </a:custGeom>
          <a:ln>
            <a:solidFill>
              <a:schemeClr val="accent3">
                <a:lumMod val="75000"/>
              </a:schemeClr>
            </a:solidFill>
            <a:headEnd type="none"/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84" name="Forme libre 83"/>
          <p:cNvSpPr/>
          <p:nvPr/>
        </p:nvSpPr>
        <p:spPr>
          <a:xfrm>
            <a:off x="5726487" y="3042969"/>
            <a:ext cx="534220" cy="477238"/>
          </a:xfrm>
          <a:custGeom>
            <a:avLst/>
            <a:gdLst>
              <a:gd name="connsiteX0" fmla="*/ 0 w 463677"/>
              <a:gd name="connsiteY0" fmla="*/ 378757 h 378757"/>
              <a:gd name="connsiteX1" fmla="*/ 445641 w 463677"/>
              <a:gd name="connsiteY1" fmla="*/ 211659 h 378757"/>
              <a:gd name="connsiteX2" fmla="*/ 334231 w 463677"/>
              <a:gd name="connsiteY2" fmla="*/ 0 h 378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677" h="378757">
                <a:moveTo>
                  <a:pt x="0" y="378757"/>
                </a:moveTo>
                <a:cubicBezTo>
                  <a:pt x="194968" y="326771"/>
                  <a:pt x="389936" y="274785"/>
                  <a:pt x="445641" y="211659"/>
                </a:cubicBezTo>
                <a:cubicBezTo>
                  <a:pt x="501346" y="148533"/>
                  <a:pt x="417788" y="74266"/>
                  <a:pt x="334231" y="0"/>
                </a:cubicBezTo>
              </a:path>
            </a:pathLst>
          </a:custGeom>
          <a:ln>
            <a:solidFill>
              <a:srgbClr val="CD0000"/>
            </a:solidFill>
            <a:headEnd type="none"/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85" name="Forme libre 84"/>
          <p:cNvSpPr/>
          <p:nvPr/>
        </p:nvSpPr>
        <p:spPr>
          <a:xfrm>
            <a:off x="2317334" y="2484198"/>
            <a:ext cx="802154" cy="701813"/>
          </a:xfrm>
          <a:custGeom>
            <a:avLst/>
            <a:gdLst>
              <a:gd name="connsiteX0" fmla="*/ 802154 w 802154"/>
              <a:gd name="connsiteY0" fmla="*/ 701813 h 701813"/>
              <a:gd name="connsiteX1" fmla="*/ 155975 w 802154"/>
              <a:gd name="connsiteY1" fmla="*/ 356476 h 701813"/>
              <a:gd name="connsiteX2" fmla="*/ 0 w 802154"/>
              <a:gd name="connsiteY2" fmla="*/ 0 h 70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2154" h="701813">
                <a:moveTo>
                  <a:pt x="802154" y="701813"/>
                </a:moveTo>
                <a:cubicBezTo>
                  <a:pt x="545910" y="587629"/>
                  <a:pt x="289667" y="473445"/>
                  <a:pt x="155975" y="356476"/>
                </a:cubicBezTo>
                <a:cubicBezTo>
                  <a:pt x="22283" y="239507"/>
                  <a:pt x="0" y="0"/>
                  <a:pt x="0" y="0"/>
                </a:cubicBezTo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86" name="Forme libre 85"/>
          <p:cNvSpPr/>
          <p:nvPr/>
        </p:nvSpPr>
        <p:spPr>
          <a:xfrm>
            <a:off x="4656951" y="4255441"/>
            <a:ext cx="935847" cy="287265"/>
          </a:xfrm>
          <a:custGeom>
            <a:avLst/>
            <a:gdLst>
              <a:gd name="connsiteX0" fmla="*/ 0 w 935847"/>
              <a:gd name="connsiteY0" fmla="*/ 0 h 287265"/>
              <a:gd name="connsiteX1" fmla="*/ 490206 w 935847"/>
              <a:gd name="connsiteY1" fmla="*/ 278498 h 287265"/>
              <a:gd name="connsiteX2" fmla="*/ 935847 w 935847"/>
              <a:gd name="connsiteY2" fmla="*/ 222798 h 287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35847" h="287265">
                <a:moveTo>
                  <a:pt x="0" y="0"/>
                </a:moveTo>
                <a:cubicBezTo>
                  <a:pt x="167116" y="120682"/>
                  <a:pt x="334232" y="241365"/>
                  <a:pt x="490206" y="278498"/>
                </a:cubicBezTo>
                <a:cubicBezTo>
                  <a:pt x="646181" y="315631"/>
                  <a:pt x="935847" y="222798"/>
                  <a:pt x="935847" y="222798"/>
                </a:cubicBezTo>
              </a:path>
            </a:pathLst>
          </a:custGeom>
          <a:ln>
            <a:solidFill>
              <a:srgbClr val="D3D300"/>
            </a:solidFill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88" name="Forme libre 87"/>
          <p:cNvSpPr/>
          <p:nvPr/>
        </p:nvSpPr>
        <p:spPr>
          <a:xfrm>
            <a:off x="3873866" y="4209114"/>
            <a:ext cx="724167" cy="356477"/>
          </a:xfrm>
          <a:custGeom>
            <a:avLst/>
            <a:gdLst>
              <a:gd name="connsiteX0" fmla="*/ 0 w 724167"/>
              <a:gd name="connsiteY0" fmla="*/ 0 h 356477"/>
              <a:gd name="connsiteX1" fmla="*/ 523628 w 724167"/>
              <a:gd name="connsiteY1" fmla="*/ 178239 h 356477"/>
              <a:gd name="connsiteX2" fmla="*/ 724167 w 724167"/>
              <a:gd name="connsiteY2" fmla="*/ 356477 h 356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4167" h="356477">
                <a:moveTo>
                  <a:pt x="0" y="0"/>
                </a:moveTo>
                <a:cubicBezTo>
                  <a:pt x="201467" y="59413"/>
                  <a:pt x="402934" y="118826"/>
                  <a:pt x="523628" y="178239"/>
                </a:cubicBezTo>
                <a:cubicBezTo>
                  <a:pt x="644323" y="237652"/>
                  <a:pt x="724167" y="356477"/>
                  <a:pt x="724167" y="356477"/>
                </a:cubicBezTo>
              </a:path>
            </a:pathLst>
          </a:custGeom>
          <a:ln>
            <a:solidFill>
              <a:srgbClr val="376092"/>
            </a:solidFill>
            <a:headEnd type="none"/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89" name="Forme libre 88"/>
          <p:cNvSpPr/>
          <p:nvPr/>
        </p:nvSpPr>
        <p:spPr>
          <a:xfrm>
            <a:off x="1849411" y="3042969"/>
            <a:ext cx="657320" cy="143040"/>
          </a:xfrm>
          <a:custGeom>
            <a:avLst/>
            <a:gdLst>
              <a:gd name="connsiteX0" fmla="*/ 534769 w 534769"/>
              <a:gd name="connsiteY0" fmla="*/ 177553 h 444911"/>
              <a:gd name="connsiteX1" fmla="*/ 256244 w 534769"/>
              <a:gd name="connsiteY1" fmla="*/ 10455 h 444911"/>
              <a:gd name="connsiteX2" fmla="*/ 0 w 534769"/>
              <a:gd name="connsiteY2" fmla="*/ 444911 h 44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4769" h="444911">
                <a:moveTo>
                  <a:pt x="534769" y="177553"/>
                </a:moveTo>
                <a:cubicBezTo>
                  <a:pt x="440070" y="71724"/>
                  <a:pt x="345372" y="-34105"/>
                  <a:pt x="256244" y="10455"/>
                </a:cubicBezTo>
                <a:cubicBezTo>
                  <a:pt x="167116" y="55015"/>
                  <a:pt x="0" y="444911"/>
                  <a:pt x="0" y="444911"/>
                </a:cubicBezTo>
              </a:path>
            </a:pathLst>
          </a:custGeom>
          <a:ln>
            <a:solidFill>
              <a:schemeClr val="accent1">
                <a:lumMod val="75000"/>
              </a:schemeClr>
            </a:solidFill>
            <a:headEnd type="none"/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90" name="Forme libre 89"/>
          <p:cNvSpPr/>
          <p:nvPr/>
        </p:nvSpPr>
        <p:spPr>
          <a:xfrm>
            <a:off x="1849412" y="4222020"/>
            <a:ext cx="532003" cy="579274"/>
          </a:xfrm>
          <a:custGeom>
            <a:avLst/>
            <a:gdLst>
              <a:gd name="connsiteX0" fmla="*/ 434500 w 532003"/>
              <a:gd name="connsiteY0" fmla="*/ 0 h 579274"/>
              <a:gd name="connsiteX1" fmla="*/ 501346 w 532003"/>
              <a:gd name="connsiteY1" fmla="*/ 401036 h 579274"/>
              <a:gd name="connsiteX2" fmla="*/ 0 w 532003"/>
              <a:gd name="connsiteY2" fmla="*/ 579274 h 579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2003" h="579274">
                <a:moveTo>
                  <a:pt x="434500" y="0"/>
                </a:moveTo>
                <a:cubicBezTo>
                  <a:pt x="504131" y="152245"/>
                  <a:pt x="573763" y="304490"/>
                  <a:pt x="501346" y="401036"/>
                </a:cubicBezTo>
                <a:cubicBezTo>
                  <a:pt x="428929" y="497582"/>
                  <a:pt x="0" y="579274"/>
                  <a:pt x="0" y="579274"/>
                </a:cubicBezTo>
              </a:path>
            </a:pathLst>
          </a:custGeom>
          <a:ln>
            <a:solidFill>
              <a:srgbClr val="376092"/>
            </a:solidFill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91" name="Forme libre 90"/>
          <p:cNvSpPr/>
          <p:nvPr/>
        </p:nvSpPr>
        <p:spPr>
          <a:xfrm>
            <a:off x="2762975" y="4222020"/>
            <a:ext cx="880142" cy="449438"/>
          </a:xfrm>
          <a:custGeom>
            <a:avLst/>
            <a:gdLst>
              <a:gd name="connsiteX0" fmla="*/ 0 w 880142"/>
              <a:gd name="connsiteY0" fmla="*/ 0 h 311917"/>
              <a:gd name="connsiteX1" fmla="*/ 713026 w 880142"/>
              <a:gd name="connsiteY1" fmla="*/ 100259 h 311917"/>
              <a:gd name="connsiteX2" fmla="*/ 880142 w 880142"/>
              <a:gd name="connsiteY2" fmla="*/ 311917 h 311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0142" h="311917">
                <a:moveTo>
                  <a:pt x="0" y="0"/>
                </a:moveTo>
                <a:cubicBezTo>
                  <a:pt x="283168" y="24136"/>
                  <a:pt x="566336" y="48273"/>
                  <a:pt x="713026" y="100259"/>
                </a:cubicBezTo>
                <a:cubicBezTo>
                  <a:pt x="859716" y="152245"/>
                  <a:pt x="880142" y="311917"/>
                  <a:pt x="880142" y="311917"/>
                </a:cubicBezTo>
              </a:path>
            </a:pathLst>
          </a:custGeom>
          <a:ln>
            <a:solidFill>
              <a:schemeClr val="accent1">
                <a:lumMod val="75000"/>
              </a:schemeClr>
            </a:solidFill>
            <a:tailEnd type="arrow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92" name="ZoneTexte 91"/>
          <p:cNvSpPr txBox="1"/>
          <p:nvPr/>
        </p:nvSpPr>
        <p:spPr>
          <a:xfrm>
            <a:off x="346563" y="5890794"/>
            <a:ext cx="71847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fr-FR" sz="1400" b="1" dirty="0" smtClean="0">
                <a:solidFill>
                  <a:prstClr val="black"/>
                </a:solidFill>
              </a:rPr>
              <a:t>Ou comment croître sans puiser dans les réserves naturelles et sans polluer (biodégradabilité) </a:t>
            </a:r>
            <a:endParaRPr lang="fr-FR" sz="1400" b="1" dirty="0">
              <a:solidFill>
                <a:prstClr val="black"/>
              </a:solidFill>
            </a:endParaRPr>
          </a:p>
        </p:txBody>
      </p:sp>
      <p:sp>
        <p:nvSpPr>
          <p:cNvPr id="93" name="ZoneTexte 92"/>
          <p:cNvSpPr txBox="1"/>
          <p:nvPr/>
        </p:nvSpPr>
        <p:spPr>
          <a:xfrm>
            <a:off x="1948955" y="3301780"/>
            <a:ext cx="3522017" cy="830997"/>
          </a:xfrm>
          <a:prstGeom prst="rect">
            <a:avLst/>
          </a:prstGeom>
          <a:solidFill>
            <a:srgbClr val="376092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457200"/>
            <a:r>
              <a:rPr lang="fr-FR" sz="1600" b="1" dirty="0">
                <a:solidFill>
                  <a:srgbClr val="4F81BD">
                    <a:lumMod val="20000"/>
                    <a:lumOff val="80000"/>
                  </a:srgbClr>
                </a:solidFill>
                <a:latin typeface="Corbel"/>
                <a:cs typeface="Corbel"/>
              </a:rPr>
              <a:t>Enjeux Industriels et Economiques des Biotechnologies</a:t>
            </a:r>
          </a:p>
          <a:p>
            <a:pPr algn="ctr" defTabSz="457200"/>
            <a:r>
              <a:rPr lang="fr-FR" sz="1600" b="1" dirty="0">
                <a:solidFill>
                  <a:srgbClr val="4F81BD">
                    <a:lumMod val="20000"/>
                    <a:lumOff val="80000"/>
                  </a:srgbClr>
                </a:solidFill>
                <a:latin typeface="Corbel"/>
                <a:cs typeface="Corbel"/>
              </a:rPr>
              <a:t>« Biomasse et usine cellulaire »</a:t>
            </a:r>
          </a:p>
        </p:txBody>
      </p:sp>
    </p:spTree>
    <p:extLst>
      <p:ext uri="{BB962C8B-B14F-4D97-AF65-F5344CB8AC3E}">
        <p14:creationId xmlns:p14="http://schemas.microsoft.com/office/powerpoint/2010/main" val="365145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459" y="6257733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ktangel 38"/>
          <p:cNvSpPr>
            <a:spLocks noChangeArrowheads="1"/>
          </p:cNvSpPr>
          <p:nvPr/>
        </p:nvSpPr>
        <p:spPr bwMode="auto">
          <a:xfrm rot="10800000" flipV="1">
            <a:off x="0" y="0"/>
            <a:ext cx="9144000" cy="1044576"/>
          </a:xfrm>
          <a:prstGeom prst="rect">
            <a:avLst/>
          </a:prstGeom>
          <a:blipFill dpi="0" rotWithShape="1">
            <a:blip r:embed="rId4">
              <a:alphaModFix amt="67000"/>
            </a:blip>
            <a:srcRect/>
            <a:stretch>
              <a:fillRect b="-214802"/>
            </a:stretch>
          </a:blip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3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93" y="223752"/>
            <a:ext cx="999939" cy="9999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415" y="381561"/>
            <a:ext cx="527991" cy="52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729" y="999600"/>
            <a:ext cx="302677" cy="30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865" y="715705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762" y="6485600"/>
            <a:ext cx="302677" cy="30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9632" y="1223689"/>
            <a:ext cx="4597173" cy="5564586"/>
          </a:xfrm>
          <a:prstGeom prst="rect">
            <a:avLst/>
          </a:prstGeom>
        </p:spPr>
      </p:pic>
      <p:sp>
        <p:nvSpPr>
          <p:cNvPr id="41" name="ZoneTexte 40"/>
          <p:cNvSpPr txBox="1"/>
          <p:nvPr/>
        </p:nvSpPr>
        <p:spPr>
          <a:xfrm>
            <a:off x="202989" y="2802773"/>
            <a:ext cx="3258974" cy="1569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457200"/>
            <a:r>
              <a:rPr lang="fr-FR" sz="32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LES ETAPES</a:t>
            </a:r>
          </a:p>
          <a:p>
            <a:pPr algn="ctr" defTabSz="457200"/>
            <a:r>
              <a:rPr lang="fr-FR" sz="32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DE</a:t>
            </a:r>
          </a:p>
          <a:p>
            <a:pPr algn="ctr" defTabSz="457200"/>
            <a:r>
              <a:rPr lang="fr-FR" sz="32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L'INNOVATION</a:t>
            </a:r>
            <a:endParaRPr lang="fr-FR" sz="32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464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0" y="-97094"/>
            <a:ext cx="7940920" cy="1201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>
            <a:spAutoFit/>
          </a:bodyPr>
          <a:lstStyle>
            <a:defPPr>
              <a:defRPr lang="fr-FR"/>
            </a:defPPr>
            <a:lvl1pPr marL="85725" defTabSz="361950" eaLnBrk="1" hangingPunct="1">
              <a:lnSpc>
                <a:spcPct val="85000"/>
              </a:lnSpc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Bookman Old Style" charset="0"/>
              </a:defRPr>
            </a:lvl1pPr>
            <a:lvl2pPr marL="742950" indent="-285750" defTabSz="361950" eaLnBrk="0" hangingPunct="0"/>
            <a:lvl3pPr marL="1143000" indent="-228600" defTabSz="361950" eaLnBrk="0" hangingPunct="0"/>
            <a:lvl4pPr marL="1600200" indent="-228600" defTabSz="361950" eaLnBrk="0" hangingPunct="0"/>
            <a:lvl5pPr marL="2057400" indent="-228600" defTabSz="361950" eaLnBrk="0" hangingPunct="0"/>
            <a:lvl6pPr marL="2514600" indent="-228600" defTabSz="36195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36195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36195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36195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dirty="0" smtClean="0">
                <a:solidFill>
                  <a:srgbClr val="FFFFFF"/>
                </a:solidFill>
                <a:ea typeface="ＭＳ Ｐゴシック" charset="0"/>
                <a:cs typeface="ＭＳ Ｐゴシック" charset="0"/>
              </a:rPr>
              <a:t>How to transform Innovation into product 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i="1" dirty="0" smtClean="0">
                <a:solidFill>
                  <a:srgbClr val="FFFFFF"/>
                </a:solidFill>
                <a:ea typeface="ＭＳ Ｐゴシック" charset="0"/>
                <a:cs typeface="ＭＳ Ｐゴシック" charset="0"/>
              </a:rPr>
              <a:t>the example of drugs … </a:t>
            </a:r>
          </a:p>
        </p:txBody>
      </p:sp>
      <p:pic>
        <p:nvPicPr>
          <p:cNvPr id="23554" name="Picture 76" descr="DNA double helix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00163"/>
            <a:ext cx="712177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C:\Documents and Settings\lameig\Local Settings\Temporary Internet Files\Content.IE5\OXYBOH23\MCj0278998000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27" y="3695700"/>
            <a:ext cx="6858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5" descr="C:\Documents and Settings\lameig\Local Settings\Temporary Internet Files\Content.IE5\WHEJCXUZ\MCj02973710000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96" y="2559053"/>
            <a:ext cx="1047750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/>
          <p:nvPr/>
        </p:nvSpPr>
        <p:spPr>
          <a:xfrm>
            <a:off x="715109" y="2082800"/>
            <a:ext cx="133957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dirty="0" err="1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Research</a:t>
            </a:r>
            <a:endParaRPr lang="fr-FR" b="1" dirty="0" smtClean="0">
              <a:solidFill>
                <a:srgbClr val="2D2D8A"/>
              </a:solidFill>
              <a:effectLst>
                <a:outerShdw blurRad="38100" dist="38100" dir="2700000" algn="tl">
                  <a:srgbClr val="DDDDDD"/>
                </a:outerShdw>
              </a:effectLst>
              <a:cs typeface="ＭＳ Ｐゴシック" charset="0"/>
            </a:endParaRPr>
          </a:p>
        </p:txBody>
      </p:sp>
      <p:sp>
        <p:nvSpPr>
          <p:cNvPr id="13" name="Flèche droite à entaille 12"/>
          <p:cNvSpPr/>
          <p:nvPr/>
        </p:nvSpPr>
        <p:spPr>
          <a:xfrm>
            <a:off x="1957754" y="3397250"/>
            <a:ext cx="1289538" cy="6096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200" b="1" dirty="0" err="1">
                <a:solidFill>
                  <a:srgbClr val="000000"/>
                </a:solidFill>
                <a:ea typeface="ＭＳ Ｐゴシック" charset="0"/>
              </a:rPr>
              <a:t>Discovery</a:t>
            </a:r>
            <a:endParaRPr lang="fr-FR" sz="1200" b="1" dirty="0">
              <a:solidFill>
                <a:srgbClr val="000000"/>
              </a:solidFill>
              <a:ea typeface="ＭＳ Ｐゴシック" charset="0"/>
            </a:endParaRPr>
          </a:p>
        </p:txBody>
      </p:sp>
      <p:pic>
        <p:nvPicPr>
          <p:cNvPr id="23559" name="Picture 6" descr="C:\Documents and Settings\lameig\Local Settings\Temporary Internet Files\Content.IE5\HE6FJGY5\MCj03252520000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450" y="3071816"/>
            <a:ext cx="12001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7" descr="C:\Documents and Settings\lameig\Local Settings\Temporary Internet Files\Content.IE5\TOM2FP8O\MCj03479470000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429" y="3201991"/>
            <a:ext cx="1097573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/>
          <p:cNvSpPr txBox="1"/>
          <p:nvPr/>
        </p:nvSpPr>
        <p:spPr>
          <a:xfrm>
            <a:off x="3118339" y="4292600"/>
            <a:ext cx="111115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dirty="0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Patents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4706816" y="2438400"/>
            <a:ext cx="2688231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dirty="0" err="1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Technology</a:t>
            </a:r>
            <a:r>
              <a:rPr lang="fr-FR" b="1" dirty="0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 Transfer</a:t>
            </a:r>
          </a:p>
        </p:txBody>
      </p:sp>
      <p:sp>
        <p:nvSpPr>
          <p:cNvPr id="21" name="Flèche droite à entaille 20"/>
          <p:cNvSpPr/>
          <p:nvPr/>
        </p:nvSpPr>
        <p:spPr>
          <a:xfrm rot="18452475">
            <a:off x="3347672" y="2409950"/>
            <a:ext cx="1276350" cy="155331"/>
          </a:xfrm>
          <a:prstGeom prst="notchedRightArrow">
            <a:avLst>
              <a:gd name="adj1" fmla="val 6026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000">
              <a:solidFill>
                <a:srgbClr val="FFFFFF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015963" y="1371601"/>
            <a:ext cx="37614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dirty="0" err="1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Technology</a:t>
            </a:r>
            <a:r>
              <a:rPr lang="fr-FR" b="1" dirty="0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 Transfer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dirty="0" smtClean="0">
                <a:solidFill>
                  <a:srgbClr val="2D2D8A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Incorporation of New Venture</a:t>
            </a:r>
          </a:p>
        </p:txBody>
      </p:sp>
      <p:sp>
        <p:nvSpPr>
          <p:cNvPr id="23" name="Flèche droite à entaille 22"/>
          <p:cNvSpPr/>
          <p:nvPr/>
        </p:nvSpPr>
        <p:spPr>
          <a:xfrm rot="3494168">
            <a:off x="7103880" y="2545437"/>
            <a:ext cx="1360488" cy="225669"/>
          </a:xfrm>
          <a:prstGeom prst="notchedRightArrow">
            <a:avLst>
              <a:gd name="adj1" fmla="val 4285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000">
              <a:solidFill>
                <a:srgbClr val="FFFFFF"/>
              </a:solidFill>
            </a:endParaRPr>
          </a:p>
        </p:txBody>
      </p:sp>
      <p:sp>
        <p:nvSpPr>
          <p:cNvPr id="26" name="Flèche droite rayée 25"/>
          <p:cNvSpPr/>
          <p:nvPr/>
        </p:nvSpPr>
        <p:spPr>
          <a:xfrm>
            <a:off x="4363917" y="3924300"/>
            <a:ext cx="3936023" cy="457200"/>
          </a:xfrm>
          <a:prstGeom prst="stripedRightArrow">
            <a:avLst>
              <a:gd name="adj1" fmla="val 83333"/>
              <a:gd name="adj2" fmla="val 10476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000" dirty="0" err="1">
                <a:solidFill>
                  <a:srgbClr val="FFFFFF"/>
                </a:solidFill>
                <a:ea typeface="ＭＳ Ｐゴシック" charset="0"/>
              </a:rPr>
              <a:t>Development</a:t>
            </a:r>
            <a:r>
              <a:rPr lang="fr-FR" sz="2000" dirty="0">
                <a:solidFill>
                  <a:srgbClr val="FFFFFF"/>
                </a:solidFill>
                <a:ea typeface="ＭＳ Ｐゴシック" charset="0"/>
              </a:rPr>
              <a:t>…</a:t>
            </a:r>
          </a:p>
        </p:txBody>
      </p:sp>
      <p:sp>
        <p:nvSpPr>
          <p:cNvPr id="27" name="ZoneTexte 26"/>
          <p:cNvSpPr txBox="1">
            <a:spLocks noChangeArrowheads="1"/>
          </p:cNvSpPr>
          <p:nvPr/>
        </p:nvSpPr>
        <p:spPr bwMode="auto">
          <a:xfrm>
            <a:off x="4375639" y="3502025"/>
            <a:ext cx="1210588" cy="400110"/>
          </a:xfrm>
          <a:prstGeom prst="rect">
            <a:avLst/>
          </a:prstGeom>
          <a:noFill/>
          <a:ln>
            <a:noFill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smtClean="0">
                <a:solidFill>
                  <a:srgbClr val="FF66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Concept</a:t>
            </a:r>
          </a:p>
        </p:txBody>
      </p:sp>
      <p:sp>
        <p:nvSpPr>
          <p:cNvPr id="28" name="ZoneTexte 27"/>
          <p:cNvSpPr txBox="1">
            <a:spLocks noChangeArrowheads="1"/>
          </p:cNvSpPr>
          <p:nvPr/>
        </p:nvSpPr>
        <p:spPr bwMode="auto">
          <a:xfrm>
            <a:off x="7019193" y="3502025"/>
            <a:ext cx="1153606" cy="400110"/>
          </a:xfrm>
          <a:prstGeom prst="rect">
            <a:avLst/>
          </a:prstGeom>
          <a:noFill/>
          <a:ln>
            <a:noFill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FR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ＭＳ Ｐゴシック" charset="0"/>
              </a:rPr>
              <a:t>Product</a:t>
            </a:r>
          </a:p>
        </p:txBody>
      </p:sp>
      <p:graphicFrame>
        <p:nvGraphicFramePr>
          <p:cNvPr id="29" name="Diagramme 28"/>
          <p:cNvGraphicFramePr/>
          <p:nvPr/>
        </p:nvGraphicFramePr>
        <p:xfrm>
          <a:off x="808892" y="5181600"/>
          <a:ext cx="8170985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1" name="Flèche droite à entaille 30"/>
          <p:cNvSpPr/>
          <p:nvPr/>
        </p:nvSpPr>
        <p:spPr>
          <a:xfrm rot="2121018">
            <a:off x="6985489" y="2713038"/>
            <a:ext cx="732692" cy="412750"/>
          </a:xfrm>
          <a:prstGeom prst="notchedRightArrow">
            <a:avLst>
              <a:gd name="adj1" fmla="val 34465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000">
              <a:solidFill>
                <a:srgbClr val="FFFFFF"/>
              </a:solidFill>
            </a:endParaRPr>
          </a:p>
        </p:txBody>
      </p:sp>
      <p:sp>
        <p:nvSpPr>
          <p:cNvPr id="32" name="Flèche droite à entaille 31"/>
          <p:cNvSpPr/>
          <p:nvPr/>
        </p:nvSpPr>
        <p:spPr>
          <a:xfrm rot="19044435">
            <a:off x="4233498" y="2698750"/>
            <a:ext cx="644769" cy="382588"/>
          </a:xfrm>
          <a:prstGeom prst="notchedRightArrow">
            <a:avLst>
              <a:gd name="adj1" fmla="val 34465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 sz="2000">
              <a:solidFill>
                <a:srgbClr val="FFFFFF"/>
              </a:solidFill>
            </a:endParaRPr>
          </a:p>
        </p:txBody>
      </p:sp>
      <p:cxnSp>
        <p:nvCxnSpPr>
          <p:cNvPr id="36" name="Connecteur droit avec flèche 35"/>
          <p:cNvCxnSpPr/>
          <p:nvPr/>
        </p:nvCxnSpPr>
        <p:spPr>
          <a:xfrm rot="10800000" flipV="1">
            <a:off x="808892" y="4470400"/>
            <a:ext cx="4900246" cy="673100"/>
          </a:xfrm>
          <a:prstGeom prst="straightConnector1">
            <a:avLst/>
          </a:prstGeom>
          <a:ln w="31750" cmpd="sng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>
            <a:off x="6787661" y="4432300"/>
            <a:ext cx="2074985" cy="698500"/>
          </a:xfrm>
          <a:prstGeom prst="straightConnector1">
            <a:avLst/>
          </a:prstGeom>
          <a:ln w="31750" cmpd="sng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74" name="Picture 9" descr="C:\Documents and Settings\lameig\Local Settings\Temporary Internet Files\Content.IE5\HE6FJGY5\MPj04341110000[1]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692" y="3057527"/>
            <a:ext cx="107852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552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0367" y="1446646"/>
            <a:ext cx="934714" cy="4821952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448816" y="1470374"/>
            <a:ext cx="2561645" cy="58477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457200"/>
            <a:r>
              <a:rPr lang="fr-FR" sz="32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INNOVER</a:t>
            </a:r>
            <a:endParaRPr lang="fr-FR" sz="32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3549" y="6344642"/>
            <a:ext cx="174125" cy="11265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83548" y="6001552"/>
            <a:ext cx="261188" cy="17410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pic>
        <p:nvPicPr>
          <p:cNvPr id="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459" y="6257733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457981" y="2060880"/>
            <a:ext cx="7724724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41300" indent="9525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lvl="1" indent="0" algn="just" eaLnBrk="1" hangingPunct="1">
              <a:spcAft>
                <a:spcPts val="600"/>
              </a:spcAft>
              <a:buClr>
                <a:srgbClr val="4F81BD">
                  <a:lumMod val="75000"/>
                </a:srgbClr>
              </a:buClr>
            </a:pPr>
            <a:r>
              <a:rPr lang="fr-FR" dirty="0" smtClean="0">
                <a:solidFill>
                  <a:srgbClr val="376092"/>
                </a:solidFill>
                <a:latin typeface="Corbel"/>
                <a:cs typeface="Corbel"/>
                <a:sym typeface="Wingdings"/>
              </a:rPr>
              <a:t>Intégrer l'état de l'art des connaissances dans une production créative pour :</a:t>
            </a:r>
            <a:endParaRPr lang="fr-FR" dirty="0">
              <a:solidFill>
                <a:srgbClr val="376092"/>
              </a:solidFill>
              <a:latin typeface="Corbel"/>
              <a:cs typeface="Corbel"/>
              <a:sym typeface="Wingdings"/>
            </a:endParaRPr>
          </a:p>
          <a:p>
            <a:pPr marL="806450" lvl="2" indent="-354013" algn="just" eaLnBrk="1" hangingPunct="1">
              <a:buClr>
                <a:srgbClr val="4F81BD">
                  <a:lumMod val="75000"/>
                </a:srgbClr>
              </a:buClr>
              <a:buFont typeface="Arial"/>
              <a:buChar char="•"/>
            </a:pPr>
            <a:r>
              <a:rPr lang="fr-FR" dirty="0" smtClean="0">
                <a:solidFill>
                  <a:srgbClr val="4F81BD">
                    <a:lumMod val="75000"/>
                  </a:srgbClr>
                </a:solidFill>
                <a:latin typeface="Corbel"/>
                <a:cs typeface="Corbel"/>
                <a:sym typeface="Wingdings"/>
              </a:rPr>
              <a:t>satisfaire un besoin social ou personnel (mode)</a:t>
            </a:r>
          </a:p>
          <a:p>
            <a:pPr marL="806450" lvl="2" indent="-354013" algn="just" eaLnBrk="1" hangingPunct="1">
              <a:buClr>
                <a:srgbClr val="4F81BD">
                  <a:lumMod val="75000"/>
                </a:srgbClr>
              </a:buClr>
              <a:buFont typeface="Arial"/>
              <a:buChar char="•"/>
            </a:pPr>
            <a:r>
              <a:rPr lang="fr-FR" dirty="0" smtClean="0">
                <a:solidFill>
                  <a:srgbClr val="4F81BD">
                    <a:lumMod val="75000"/>
                  </a:srgbClr>
                </a:solidFill>
                <a:latin typeface="Corbel"/>
                <a:cs typeface="Corbel"/>
                <a:sym typeface="Wingdings"/>
              </a:rPr>
              <a:t>conquérir un marché (IPhone)</a:t>
            </a:r>
          </a:p>
          <a:p>
            <a:pPr marL="806450" lvl="2" indent="-354013" algn="just" eaLnBrk="1" hangingPunct="1">
              <a:buClr>
                <a:srgbClr val="4F81BD">
                  <a:lumMod val="75000"/>
                </a:srgbClr>
              </a:buClr>
              <a:buFont typeface="Arial"/>
              <a:buChar char="•"/>
            </a:pPr>
            <a:r>
              <a:rPr lang="fr-FR" dirty="0" smtClean="0">
                <a:solidFill>
                  <a:srgbClr val="4F81BD">
                    <a:lumMod val="75000"/>
                  </a:srgbClr>
                </a:solidFill>
                <a:latin typeface="Corbel"/>
                <a:cs typeface="Corbel"/>
                <a:sym typeface="Wingdings"/>
              </a:rPr>
              <a:t>améliorer la condition humaine (cornée ou </a:t>
            </a:r>
            <a:r>
              <a:rPr lang="fr-FR" dirty="0" err="1" smtClean="0">
                <a:solidFill>
                  <a:srgbClr val="4F81BD">
                    <a:lumMod val="75000"/>
                  </a:srgbClr>
                </a:solidFill>
                <a:latin typeface="Corbel"/>
                <a:cs typeface="Corbel"/>
                <a:sym typeface="Wingdings"/>
              </a:rPr>
              <a:t>coeur</a:t>
            </a:r>
            <a:r>
              <a:rPr lang="fr-FR" dirty="0" smtClean="0">
                <a:solidFill>
                  <a:srgbClr val="4F81BD">
                    <a:lumMod val="75000"/>
                  </a:srgbClr>
                </a:solidFill>
                <a:latin typeface="Corbel"/>
                <a:cs typeface="Corbel"/>
                <a:sym typeface="Wingdings"/>
              </a:rPr>
              <a:t> artificiel)</a:t>
            </a:r>
            <a:endParaRPr lang="fr-FR" dirty="0">
              <a:solidFill>
                <a:srgbClr val="4F81BD">
                  <a:lumMod val="75000"/>
                </a:srgbClr>
              </a:solidFill>
              <a:latin typeface="Corbel"/>
              <a:cs typeface="Corbel"/>
              <a:sym typeface="Wingdings"/>
            </a:endParaRPr>
          </a:p>
          <a:p>
            <a:pPr marL="0" lvl="1" indent="0" algn="just" eaLnBrk="1" hangingPunct="1">
              <a:buClr>
                <a:srgbClr val="333399"/>
              </a:buClr>
            </a:pPr>
            <a:endParaRPr lang="fr-FR" dirty="0" smtClean="0">
              <a:solidFill>
                <a:srgbClr val="376092"/>
              </a:solidFill>
              <a:latin typeface="Corbel"/>
              <a:cs typeface="Corbel"/>
              <a:sym typeface="Wingdings"/>
            </a:endParaRPr>
          </a:p>
          <a:p>
            <a:pPr marL="0" lvl="1" indent="0" algn="just" eaLnBrk="1" hangingPunct="1">
              <a:buClr>
                <a:srgbClr val="333399"/>
              </a:buClr>
            </a:pPr>
            <a:endParaRPr lang="fr-FR" dirty="0" smtClean="0">
              <a:solidFill>
                <a:srgbClr val="376092"/>
              </a:solidFill>
              <a:latin typeface="Corbel"/>
              <a:cs typeface="Corbel"/>
              <a:sym typeface="Wingdings"/>
            </a:endParaRPr>
          </a:p>
          <a:p>
            <a:pPr marL="0" lvl="1" indent="0" algn="just" eaLnBrk="1" hangingPunct="1">
              <a:buClr>
                <a:srgbClr val="333399"/>
              </a:buClr>
            </a:pPr>
            <a:endParaRPr lang="fr-FR" dirty="0" smtClean="0">
              <a:solidFill>
                <a:srgbClr val="376092"/>
              </a:solidFill>
              <a:latin typeface="Corbel"/>
              <a:cs typeface="Corbel"/>
              <a:sym typeface="Wingdings"/>
            </a:endParaRPr>
          </a:p>
          <a:p>
            <a:pPr marL="0" lvl="1" indent="0" algn="just" eaLnBrk="1" hangingPunct="1">
              <a:buClr>
                <a:srgbClr val="333399"/>
              </a:buClr>
            </a:pPr>
            <a:r>
              <a:rPr lang="fr-FR" dirty="0" smtClean="0">
                <a:solidFill>
                  <a:srgbClr val="376092"/>
                </a:solidFill>
                <a:latin typeface="Corbel"/>
                <a:cs typeface="Corbel"/>
                <a:sym typeface="Wingdings"/>
              </a:rPr>
              <a:t>Rencontre de la recherche et du marché</a:t>
            </a:r>
            <a:endParaRPr lang="fr-FR" dirty="0">
              <a:solidFill>
                <a:srgbClr val="376092"/>
              </a:solidFill>
              <a:latin typeface="Corbel"/>
              <a:cs typeface="Corbel"/>
              <a:sym typeface="Wingdings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457559" y="4818586"/>
            <a:ext cx="2561645" cy="58477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457200"/>
            <a:r>
              <a:rPr lang="fr-FR" sz="32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INNOVATION</a:t>
            </a:r>
            <a:endParaRPr lang="fr-FR" sz="32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Flèche vers la droite 2"/>
          <p:cNvSpPr/>
          <p:nvPr/>
        </p:nvSpPr>
        <p:spPr>
          <a:xfrm rot="10800000">
            <a:off x="2386997" y="1717617"/>
            <a:ext cx="5795708" cy="177394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31" name="Flèche vers la droite 30"/>
          <p:cNvSpPr/>
          <p:nvPr/>
        </p:nvSpPr>
        <p:spPr>
          <a:xfrm rot="10800000">
            <a:off x="3000491" y="5065876"/>
            <a:ext cx="5182214" cy="177393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32" name="Rektangel 38"/>
          <p:cNvSpPr>
            <a:spLocks noChangeArrowheads="1"/>
          </p:cNvSpPr>
          <p:nvPr/>
        </p:nvSpPr>
        <p:spPr bwMode="auto">
          <a:xfrm rot="10800000" flipV="1">
            <a:off x="0" y="0"/>
            <a:ext cx="9144000" cy="1044576"/>
          </a:xfrm>
          <a:prstGeom prst="rect">
            <a:avLst/>
          </a:prstGeom>
          <a:blipFill dpi="0" rotWithShape="1">
            <a:blip r:embed="rId5">
              <a:alphaModFix amt="67000"/>
            </a:blip>
            <a:srcRect/>
            <a:stretch>
              <a:fillRect b="-214802"/>
            </a:stretch>
          </a:blip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FFFFFF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67" y="145166"/>
            <a:ext cx="999939" cy="9999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989" y="302975"/>
            <a:ext cx="527991" cy="52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303" y="921014"/>
            <a:ext cx="302677" cy="30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6439" y="637119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762" y="6485600"/>
            <a:ext cx="302677" cy="30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90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76" y="379324"/>
            <a:ext cx="999939" cy="9999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60367" y="1446646"/>
            <a:ext cx="934714" cy="4821952"/>
          </a:xfrm>
          <a:prstGeom prst="rect">
            <a:avLst/>
          </a:prstGeom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99" y="537135"/>
            <a:ext cx="527991" cy="52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713" y="1155174"/>
            <a:ext cx="302677" cy="30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848" y="871279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Connecteur droit 12"/>
          <p:cNvCxnSpPr/>
          <p:nvPr/>
        </p:nvCxnSpPr>
        <p:spPr>
          <a:xfrm>
            <a:off x="2157848" y="804455"/>
            <a:ext cx="6302471" cy="0"/>
          </a:xfrm>
          <a:prstGeom prst="line">
            <a:avLst/>
          </a:prstGeom>
          <a:ln w="317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2313821" y="381172"/>
            <a:ext cx="6415143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457200"/>
            <a:r>
              <a:rPr lang="fr-FR" sz="2800" b="1" dirty="0" smtClean="0">
                <a:solidFill>
                  <a:srgbClr val="37609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</a:rPr>
              <a:t>Les facteurs déterminants de l’Innovation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83549" y="6344642"/>
            <a:ext cx="174125" cy="11265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83548" y="6012805"/>
            <a:ext cx="261188" cy="17410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grpSp>
        <p:nvGrpSpPr>
          <p:cNvPr id="22" name="Grouper 21"/>
          <p:cNvGrpSpPr/>
          <p:nvPr/>
        </p:nvGrpSpPr>
        <p:grpSpPr>
          <a:xfrm>
            <a:off x="7569212" y="6073246"/>
            <a:ext cx="891101" cy="491588"/>
            <a:chOff x="7890467" y="5889680"/>
            <a:chExt cx="729141" cy="378151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19" name="Rectangle 18"/>
            <p:cNvSpPr/>
            <p:nvPr/>
          </p:nvSpPr>
          <p:spPr>
            <a:xfrm>
              <a:off x="7890467" y="5889680"/>
              <a:ext cx="501992" cy="150273"/>
            </a:xfrm>
            <a:prstGeom prst="rect">
              <a:avLst/>
            </a:prstGeom>
            <a:solidFill>
              <a:srgbClr val="D7BB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392457" y="6001550"/>
              <a:ext cx="227151" cy="266281"/>
            </a:xfrm>
            <a:prstGeom prst="rect">
              <a:avLst/>
            </a:prstGeom>
            <a:solidFill>
              <a:srgbClr val="D7BB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</p:grpSp>
      <p:cxnSp>
        <p:nvCxnSpPr>
          <p:cNvPr id="25" name="Connecteur droit 24"/>
          <p:cNvCxnSpPr/>
          <p:nvPr/>
        </p:nvCxnSpPr>
        <p:spPr>
          <a:xfrm flipV="1">
            <a:off x="1044737" y="6268600"/>
            <a:ext cx="6524475" cy="5121"/>
          </a:xfrm>
          <a:prstGeom prst="line">
            <a:avLst/>
          </a:prstGeom>
          <a:ln w="3175" cmpd="sng">
            <a:solidFill>
              <a:srgbClr val="D7BB2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466" y="5935354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3150791" y="6314505"/>
            <a:ext cx="1846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457981" y="2060880"/>
            <a:ext cx="7724724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241300" indent="9525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5825" eaLnBrk="0" hangingPunct="0"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885825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261938" algn="l"/>
                <a:tab pos="381000" algn="l"/>
              </a:tabLst>
              <a:defRPr sz="24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lvl="1" indent="0" algn="just" eaLnBrk="1" hangingPunct="1">
              <a:spcAft>
                <a:spcPts val="600"/>
              </a:spcAft>
              <a:buClr>
                <a:srgbClr val="4F81BD">
                  <a:lumMod val="75000"/>
                </a:srgbClr>
              </a:buClr>
            </a:pPr>
            <a:r>
              <a:rPr lang="fr-FR" dirty="0" smtClean="0">
                <a:solidFill>
                  <a:srgbClr val="376092"/>
                </a:solidFill>
                <a:latin typeface="Corbel"/>
                <a:cs typeface="Corbel"/>
                <a:sym typeface="Wingdings"/>
              </a:rPr>
              <a:t>La recherche (fondamentale, finalisée, appliquée, technologique) est une condition nécessaire à l’innovation. </a:t>
            </a:r>
            <a:r>
              <a:rPr lang="fr-FR" dirty="0" smtClean="0">
                <a:solidFill>
                  <a:srgbClr val="FF0000"/>
                </a:solidFill>
                <a:latin typeface="Corbel"/>
                <a:cs typeface="Corbel"/>
                <a:sym typeface="Wingdings"/>
              </a:rPr>
              <a:t>Elle n’est pas suffisante</a:t>
            </a:r>
            <a:r>
              <a:rPr lang="fr-FR" dirty="0" smtClean="0">
                <a:solidFill>
                  <a:srgbClr val="376092"/>
                </a:solidFill>
                <a:latin typeface="Corbel"/>
                <a:cs typeface="Corbel"/>
                <a:sym typeface="Wingdings"/>
              </a:rPr>
              <a:t>.</a:t>
            </a:r>
          </a:p>
          <a:p>
            <a:pPr marL="0" lvl="1" indent="0" algn="just" eaLnBrk="1" hangingPunct="1">
              <a:spcAft>
                <a:spcPts val="600"/>
              </a:spcAft>
              <a:buClr>
                <a:srgbClr val="4F81BD">
                  <a:lumMod val="75000"/>
                </a:srgbClr>
              </a:buClr>
            </a:pPr>
            <a:endParaRPr lang="fr-FR" dirty="0">
              <a:solidFill>
                <a:srgbClr val="376092"/>
              </a:solidFill>
              <a:latin typeface="Corbel"/>
              <a:cs typeface="Corbel"/>
              <a:sym typeface="Wingdings"/>
            </a:endParaRPr>
          </a:p>
          <a:p>
            <a:pPr marL="0" lvl="1" indent="0" algn="just" eaLnBrk="1" hangingPunct="1">
              <a:spcAft>
                <a:spcPts val="600"/>
              </a:spcAft>
              <a:buClr>
                <a:srgbClr val="4F81BD">
                  <a:lumMod val="75000"/>
                </a:srgbClr>
              </a:buClr>
            </a:pPr>
            <a:r>
              <a:rPr lang="fr-FR" dirty="0" smtClean="0">
                <a:solidFill>
                  <a:srgbClr val="376092"/>
                </a:solidFill>
                <a:latin typeface="Corbel"/>
                <a:cs typeface="Corbel"/>
                <a:sym typeface="Wingdings"/>
              </a:rPr>
              <a:t>Transformer une idée, un résultat en produit innovant, mis sur le marché, requiert une culture, un professionnalisme, un management souvent oublié dans nos politiques publiques</a:t>
            </a:r>
          </a:p>
        </p:txBody>
      </p:sp>
    </p:spTree>
    <p:extLst>
      <p:ext uri="{BB962C8B-B14F-4D97-AF65-F5344CB8AC3E}">
        <p14:creationId xmlns:p14="http://schemas.microsoft.com/office/powerpoint/2010/main" val="173945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76" y="379324"/>
            <a:ext cx="999939" cy="9999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60367" y="1446646"/>
            <a:ext cx="934714" cy="4821952"/>
          </a:xfrm>
          <a:prstGeom prst="rect">
            <a:avLst/>
          </a:prstGeom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99" y="537135"/>
            <a:ext cx="527991" cy="52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713" y="1155174"/>
            <a:ext cx="302677" cy="302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848" y="871279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Connecteur droit 12"/>
          <p:cNvCxnSpPr/>
          <p:nvPr/>
        </p:nvCxnSpPr>
        <p:spPr>
          <a:xfrm>
            <a:off x="2157848" y="804455"/>
            <a:ext cx="6302471" cy="0"/>
          </a:xfrm>
          <a:prstGeom prst="line">
            <a:avLst/>
          </a:prstGeom>
          <a:ln w="317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2313821" y="381172"/>
            <a:ext cx="6415143" cy="95410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457200"/>
            <a:r>
              <a:rPr lang="fr-FR" sz="2800" b="1" dirty="0" smtClean="0">
                <a:solidFill>
                  <a:srgbClr val="37609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</a:rPr>
              <a:t>Les facteurs déterminants de l’Innovation</a:t>
            </a:r>
          </a:p>
          <a:p>
            <a:pPr algn="r" defTabSz="457200"/>
            <a:r>
              <a:rPr lang="fr-FR" sz="2800" b="1" dirty="0" smtClean="0">
                <a:solidFill>
                  <a:srgbClr val="37609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</a:rPr>
              <a:t>Les "clusters"</a:t>
            </a:r>
            <a:endParaRPr lang="fr-FR" sz="2800" b="1" dirty="0">
              <a:solidFill>
                <a:srgbClr val="37609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3549" y="6344642"/>
            <a:ext cx="174125" cy="11265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83548" y="6012805"/>
            <a:ext cx="261188" cy="17410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grpSp>
        <p:nvGrpSpPr>
          <p:cNvPr id="22" name="Grouper 21"/>
          <p:cNvGrpSpPr/>
          <p:nvPr/>
        </p:nvGrpSpPr>
        <p:grpSpPr>
          <a:xfrm>
            <a:off x="7569212" y="6073246"/>
            <a:ext cx="891101" cy="491588"/>
            <a:chOff x="7890467" y="5889680"/>
            <a:chExt cx="729141" cy="378151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19" name="Rectangle 18"/>
            <p:cNvSpPr/>
            <p:nvPr/>
          </p:nvSpPr>
          <p:spPr>
            <a:xfrm>
              <a:off x="7890467" y="5889680"/>
              <a:ext cx="501992" cy="150273"/>
            </a:xfrm>
            <a:prstGeom prst="rect">
              <a:avLst/>
            </a:prstGeom>
            <a:solidFill>
              <a:srgbClr val="D7BB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392457" y="6001550"/>
              <a:ext cx="227151" cy="266281"/>
            </a:xfrm>
            <a:prstGeom prst="rect">
              <a:avLst/>
            </a:prstGeom>
            <a:solidFill>
              <a:srgbClr val="D7BB2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</p:grpSp>
      <p:cxnSp>
        <p:nvCxnSpPr>
          <p:cNvPr id="25" name="Connecteur droit 24"/>
          <p:cNvCxnSpPr/>
          <p:nvPr/>
        </p:nvCxnSpPr>
        <p:spPr>
          <a:xfrm flipV="1">
            <a:off x="1044737" y="6268600"/>
            <a:ext cx="6524475" cy="5121"/>
          </a:xfrm>
          <a:prstGeom prst="line">
            <a:avLst/>
          </a:prstGeom>
          <a:ln w="3175" cmpd="sng">
            <a:solidFill>
              <a:srgbClr val="D7BB2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466" y="5935354"/>
            <a:ext cx="193847" cy="193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3150791" y="6314505"/>
            <a:ext cx="1846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/>
            <a:endParaRPr lang="fr-FR">
              <a:solidFill>
                <a:prstClr val="black"/>
              </a:solidFill>
            </a:endParaRPr>
          </a:p>
        </p:txBody>
      </p:sp>
      <p:grpSp>
        <p:nvGrpSpPr>
          <p:cNvPr id="100" name="Gruppe 94"/>
          <p:cNvGrpSpPr>
            <a:grpSpLocks/>
          </p:cNvGrpSpPr>
          <p:nvPr/>
        </p:nvGrpSpPr>
        <p:grpSpPr bwMode="auto">
          <a:xfrm>
            <a:off x="1995182" y="2933840"/>
            <a:ext cx="4965700" cy="1804988"/>
            <a:chOff x="1350766" y="1446888"/>
            <a:chExt cx="5753100" cy="1938337"/>
          </a:xfrm>
          <a:solidFill>
            <a:schemeClr val="bg1">
              <a:lumMod val="85000"/>
            </a:schemeClr>
          </a:solidFill>
        </p:grpSpPr>
        <p:sp>
          <p:nvSpPr>
            <p:cNvPr id="101" name="Ellipse 96"/>
            <p:cNvSpPr>
              <a:spLocks noChangeArrowheads="1"/>
            </p:cNvSpPr>
            <p:nvPr/>
          </p:nvSpPr>
          <p:spPr bwMode="auto">
            <a:xfrm>
              <a:off x="1350766" y="1446888"/>
              <a:ext cx="5753100" cy="19383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defTabSz="457200"/>
              <a:endParaRPr lang="da-DK">
                <a:solidFill>
                  <a:srgbClr val="FFFFFF"/>
                </a:solidFill>
              </a:endParaRPr>
            </a:p>
          </p:txBody>
        </p:sp>
        <p:sp>
          <p:nvSpPr>
            <p:cNvPr id="102" name="Ellipse 98"/>
            <p:cNvSpPr>
              <a:spLocks noChangeArrowheads="1"/>
            </p:cNvSpPr>
            <p:nvPr/>
          </p:nvSpPr>
          <p:spPr bwMode="auto">
            <a:xfrm>
              <a:off x="1666679" y="1580238"/>
              <a:ext cx="5130800" cy="1641474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defTabSz="457200"/>
              <a:endParaRPr lang="da-DK">
                <a:solidFill>
                  <a:srgbClr val="FFFFFF"/>
                </a:solidFill>
              </a:endParaRPr>
            </a:p>
          </p:txBody>
        </p:sp>
      </p:grpSp>
      <p:grpSp>
        <p:nvGrpSpPr>
          <p:cNvPr id="109" name="Gruppe 199"/>
          <p:cNvGrpSpPr>
            <a:grpSpLocks/>
          </p:cNvGrpSpPr>
          <p:nvPr/>
        </p:nvGrpSpPr>
        <p:grpSpPr bwMode="auto">
          <a:xfrm>
            <a:off x="3229596" y="3751854"/>
            <a:ext cx="2403762" cy="1662370"/>
            <a:chOff x="2636520" y="2831705"/>
            <a:chExt cx="1919605" cy="1330207"/>
          </a:xfrm>
        </p:grpSpPr>
        <p:sp>
          <p:nvSpPr>
            <p:cNvPr id="110" name="Ellipse 109"/>
            <p:cNvSpPr/>
            <p:nvPr/>
          </p:nvSpPr>
          <p:spPr bwMode="auto">
            <a:xfrm>
              <a:off x="2636520" y="3774026"/>
              <a:ext cx="1919605" cy="387886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457200">
                <a:defRPr/>
              </a:pPr>
              <a:endParaRPr lang="da-DK">
                <a:solidFill>
                  <a:srgbClr val="FFFFFF"/>
                </a:solidFill>
                <a:ea typeface="ＭＳ Ｐゴシック" pitchFamily="-112" charset="-128"/>
              </a:endParaRPr>
            </a:p>
          </p:txBody>
        </p:sp>
        <p:grpSp>
          <p:nvGrpSpPr>
            <p:cNvPr id="111" name="Gruppe 91"/>
            <p:cNvGrpSpPr>
              <a:grpSpLocks/>
            </p:cNvGrpSpPr>
            <p:nvPr/>
          </p:nvGrpSpPr>
          <p:grpSpPr bwMode="auto">
            <a:xfrm>
              <a:off x="2976835" y="2831705"/>
              <a:ext cx="1198925" cy="1187339"/>
              <a:chOff x="1071835" y="2920232"/>
              <a:chExt cx="1427572" cy="1413777"/>
            </a:xfrm>
          </p:grpSpPr>
          <p:sp>
            <p:nvSpPr>
              <p:cNvPr id="112" name="Ellipse 44"/>
              <p:cNvSpPr/>
              <p:nvPr/>
            </p:nvSpPr>
            <p:spPr bwMode="auto">
              <a:xfrm rot="21052097">
                <a:off x="1085754" y="2920232"/>
                <a:ext cx="1413653" cy="1413777"/>
              </a:xfrm>
              <a:prstGeom prst="ellipse">
                <a:avLst/>
              </a:prstGeom>
              <a:gradFill flip="none" rotWithShape="1">
                <a:gsLst>
                  <a:gs pos="0">
                    <a:srgbClr val="74F4FF"/>
                  </a:gs>
                  <a:gs pos="100000">
                    <a:srgbClr val="208ECD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solidFill>
                  <a:srgbClr val="0081BE">
                    <a:lumMod val="75000"/>
                  </a:srgbClr>
                </a:solidFill>
                <a:prstDash val="solid"/>
              </a:ln>
              <a:effectLst>
                <a:innerShdw blurRad="190500" dist="114300" dir="5640000">
                  <a:srgbClr val="000000">
                    <a:alpha val="37000"/>
                  </a:srgbClr>
                </a:innerShdw>
              </a:effectLst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  <p:sp>
            <p:nvSpPr>
              <p:cNvPr id="113" name="Ellipse 45"/>
              <p:cNvSpPr>
                <a:spLocks noChangeArrowheads="1"/>
              </p:cNvSpPr>
              <p:nvPr/>
            </p:nvSpPr>
            <p:spPr bwMode="auto">
              <a:xfrm>
                <a:off x="1284335" y="2950636"/>
                <a:ext cx="1028561" cy="767333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6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defTabSz="457200"/>
                <a:endParaRPr lang="da-DK">
                  <a:solidFill>
                    <a:srgbClr val="FFFFFF"/>
                  </a:solidFill>
                </a:endParaRPr>
              </a:p>
            </p:txBody>
          </p:sp>
          <p:sp>
            <p:nvSpPr>
              <p:cNvPr id="114" name="Måne 115"/>
              <p:cNvSpPr/>
              <p:nvPr/>
            </p:nvSpPr>
            <p:spPr bwMode="auto">
              <a:xfrm rot="16552097">
                <a:off x="1446797" y="3308471"/>
                <a:ext cx="622393" cy="1372317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</p:grpSp>
      </p:grpSp>
      <p:grpSp>
        <p:nvGrpSpPr>
          <p:cNvPr id="4" name="Grouper 3"/>
          <p:cNvGrpSpPr/>
          <p:nvPr/>
        </p:nvGrpSpPr>
        <p:grpSpPr>
          <a:xfrm>
            <a:off x="5786401" y="2523451"/>
            <a:ext cx="2406135" cy="1616726"/>
            <a:chOff x="5786400" y="2523451"/>
            <a:chExt cx="2406135" cy="1616726"/>
          </a:xfrm>
        </p:grpSpPr>
        <p:grpSp>
          <p:nvGrpSpPr>
            <p:cNvPr id="103" name="Gruppe 199"/>
            <p:cNvGrpSpPr>
              <a:grpSpLocks/>
            </p:cNvGrpSpPr>
            <p:nvPr/>
          </p:nvGrpSpPr>
          <p:grpSpPr bwMode="auto">
            <a:xfrm>
              <a:off x="5786400" y="2523451"/>
              <a:ext cx="2406135" cy="1616726"/>
              <a:chOff x="2636520" y="2831705"/>
              <a:chExt cx="1919605" cy="1330207"/>
            </a:xfrm>
          </p:grpSpPr>
          <p:sp>
            <p:nvSpPr>
              <p:cNvPr id="104" name="Ellipse 103"/>
              <p:cNvSpPr/>
              <p:nvPr/>
            </p:nvSpPr>
            <p:spPr bwMode="auto">
              <a:xfrm>
                <a:off x="2636520" y="3774026"/>
                <a:ext cx="1919605" cy="3878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  <p:grpSp>
            <p:nvGrpSpPr>
              <p:cNvPr id="105" name="Gruppe 91"/>
              <p:cNvGrpSpPr>
                <a:grpSpLocks/>
              </p:cNvGrpSpPr>
              <p:nvPr/>
            </p:nvGrpSpPr>
            <p:grpSpPr bwMode="auto">
              <a:xfrm>
                <a:off x="2976835" y="2831705"/>
                <a:ext cx="1198925" cy="1187339"/>
                <a:chOff x="1071835" y="2920232"/>
                <a:chExt cx="1427572" cy="1413777"/>
              </a:xfrm>
            </p:grpSpPr>
            <p:sp>
              <p:nvSpPr>
                <p:cNvPr id="106" name="Ellipse 44"/>
                <p:cNvSpPr/>
                <p:nvPr/>
              </p:nvSpPr>
              <p:spPr bwMode="auto">
                <a:xfrm rot="21052097">
                  <a:off x="1085754" y="2920232"/>
                  <a:ext cx="1413653" cy="1413777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00B0F0"/>
                    </a:gs>
                    <a:gs pos="100000">
                      <a:srgbClr val="002060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solidFill>
                    <a:srgbClr val="002060"/>
                  </a:solidFill>
                  <a:prstDash val="solid"/>
                </a:ln>
                <a:effectLst>
                  <a:innerShdw blurRad="190500" dist="114300" dir="5640000">
                    <a:srgbClr val="000000">
                      <a:alpha val="37000"/>
                    </a:srgbClr>
                  </a:innerShdw>
                </a:effectLst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</a:endParaRPr>
                </a:p>
              </p:txBody>
            </p:sp>
            <p:sp>
              <p:nvSpPr>
                <p:cNvPr id="107" name="Ellipse 45"/>
                <p:cNvSpPr>
                  <a:spLocks noChangeArrowheads="1"/>
                </p:cNvSpPr>
                <p:nvPr/>
              </p:nvSpPr>
              <p:spPr bwMode="auto">
                <a:xfrm>
                  <a:off x="1285302" y="2949467"/>
                  <a:ext cx="1025984" cy="76700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defTabSz="457200"/>
                  <a:endParaRPr lang="da-DK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8" name="Måne 106"/>
                <p:cNvSpPr/>
                <p:nvPr/>
              </p:nvSpPr>
              <p:spPr bwMode="auto">
                <a:xfrm rot="16552097">
                  <a:off x="1446797" y="3308471"/>
                  <a:ext cx="622393" cy="1372317"/>
                </a:xfrm>
                <a:prstGeom prst="moon">
                  <a:avLst>
                    <a:gd name="adj" fmla="val 18952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</a:endParaRPr>
                </a:p>
              </p:txBody>
            </p:sp>
          </p:grpSp>
        </p:grpSp>
        <p:sp>
          <p:nvSpPr>
            <p:cNvPr id="121" name="Rektangel 122"/>
            <p:cNvSpPr>
              <a:spLocks noChangeArrowheads="1"/>
            </p:cNvSpPr>
            <p:nvPr/>
          </p:nvSpPr>
          <p:spPr bwMode="auto">
            <a:xfrm>
              <a:off x="6161995" y="2687513"/>
              <a:ext cx="1621436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457200"/>
              <a:r>
                <a:rPr lang="fr-FR" sz="1400" b="1" noProof="1" smtClean="0">
                  <a:solidFill>
                    <a:prstClr val="white"/>
                  </a:solidFill>
                  <a:latin typeface="Corbel"/>
                  <a:cs typeface="Corbel"/>
                </a:rPr>
                <a:t>Management</a:t>
              </a:r>
            </a:p>
            <a:p>
              <a:pPr algn="ctr" defTabSz="457200"/>
              <a:r>
                <a:rPr lang="fr-FR" sz="1400" b="1" noProof="1" smtClean="0">
                  <a:solidFill>
                    <a:prstClr val="white"/>
                  </a:solidFill>
                  <a:latin typeface="Corbel"/>
                  <a:cs typeface="Corbel"/>
                </a:rPr>
                <a:t>de l’innovation </a:t>
              </a:r>
              <a:r>
                <a:rPr lang="fr-FR" sz="1400" b="1" noProof="1">
                  <a:solidFill>
                    <a:prstClr val="white"/>
                  </a:solidFill>
                  <a:latin typeface="Corbel"/>
                  <a:cs typeface="Corbel"/>
                </a:rPr>
                <a:t>V</a:t>
              </a:r>
              <a:r>
                <a:rPr lang="fr-FR" sz="1400" b="1" noProof="1" smtClean="0">
                  <a:solidFill>
                    <a:prstClr val="white"/>
                  </a:solidFill>
                  <a:latin typeface="Corbel"/>
                  <a:cs typeface="Corbel"/>
                </a:rPr>
                <a:t>alorisation de</a:t>
              </a:r>
            </a:p>
            <a:p>
              <a:pPr algn="ctr" defTabSz="457200"/>
              <a:r>
                <a:rPr lang="fr-FR" sz="1400" b="1" noProof="1">
                  <a:solidFill>
                    <a:prstClr val="white"/>
                  </a:solidFill>
                  <a:latin typeface="Corbel"/>
                  <a:cs typeface="Corbel"/>
                </a:rPr>
                <a:t>l</a:t>
              </a:r>
              <a:r>
                <a:rPr lang="fr-FR" sz="1400" b="1" noProof="1" smtClean="0">
                  <a:solidFill>
                    <a:prstClr val="white"/>
                  </a:solidFill>
                  <a:latin typeface="Corbel"/>
                  <a:cs typeface="Corbel"/>
                </a:rPr>
                <a:t>a recherche </a:t>
              </a:r>
            </a:p>
            <a:p>
              <a:pPr algn="ctr" defTabSz="457200"/>
              <a:r>
                <a:rPr lang="fr-FR" sz="1400" b="1" noProof="1" smtClean="0">
                  <a:solidFill>
                    <a:prstClr val="white"/>
                  </a:solidFill>
                  <a:latin typeface="Corbel"/>
                  <a:cs typeface="Corbel"/>
                </a:rPr>
                <a:t>(biocluster)</a:t>
              </a:r>
              <a:endParaRPr sz="1400" b="1" noProof="1">
                <a:solidFill>
                  <a:prstClr val="white"/>
                </a:solidFill>
                <a:latin typeface="Corbel"/>
                <a:cs typeface="Corbel"/>
              </a:endParaRPr>
            </a:p>
          </p:txBody>
        </p:sp>
      </p:grpSp>
      <p:sp>
        <p:nvSpPr>
          <p:cNvPr id="122" name="Rektangel 123"/>
          <p:cNvSpPr>
            <a:spLocks noChangeArrowheads="1"/>
          </p:cNvSpPr>
          <p:nvPr/>
        </p:nvSpPr>
        <p:spPr bwMode="auto">
          <a:xfrm>
            <a:off x="3669613" y="4016608"/>
            <a:ext cx="153439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457200"/>
            <a:r>
              <a:rPr lang="fr-FR" sz="1400" b="1" noProof="1" smtClean="0">
                <a:solidFill>
                  <a:prstClr val="black"/>
                </a:solidFill>
                <a:latin typeface="Corbel"/>
                <a:cs typeface="Corbel"/>
              </a:rPr>
              <a:t>Entreprises Infrastructures financement de l’innovation</a:t>
            </a:r>
          </a:p>
        </p:txBody>
      </p:sp>
      <p:grpSp>
        <p:nvGrpSpPr>
          <p:cNvPr id="5" name="Grouper 4"/>
          <p:cNvGrpSpPr/>
          <p:nvPr/>
        </p:nvGrpSpPr>
        <p:grpSpPr>
          <a:xfrm>
            <a:off x="788916" y="2602327"/>
            <a:ext cx="2427287" cy="1622707"/>
            <a:chOff x="788915" y="2602325"/>
            <a:chExt cx="2427287" cy="1622707"/>
          </a:xfrm>
        </p:grpSpPr>
        <p:grpSp>
          <p:nvGrpSpPr>
            <p:cNvPr id="115" name="Gruppe 199"/>
            <p:cNvGrpSpPr>
              <a:grpSpLocks/>
            </p:cNvGrpSpPr>
            <p:nvPr/>
          </p:nvGrpSpPr>
          <p:grpSpPr bwMode="auto">
            <a:xfrm>
              <a:off x="788915" y="2602325"/>
              <a:ext cx="2427287" cy="1622707"/>
              <a:chOff x="2636520" y="2831705"/>
              <a:chExt cx="1919605" cy="1330207"/>
            </a:xfrm>
          </p:grpSpPr>
          <p:sp>
            <p:nvSpPr>
              <p:cNvPr id="116" name="Ellipse 115"/>
              <p:cNvSpPr/>
              <p:nvPr/>
            </p:nvSpPr>
            <p:spPr bwMode="auto">
              <a:xfrm>
                <a:off x="2636520" y="3774026"/>
                <a:ext cx="1919605" cy="3878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  <p:grpSp>
            <p:nvGrpSpPr>
              <p:cNvPr id="117" name="Gruppe 91"/>
              <p:cNvGrpSpPr>
                <a:grpSpLocks/>
              </p:cNvGrpSpPr>
              <p:nvPr/>
            </p:nvGrpSpPr>
            <p:grpSpPr bwMode="auto">
              <a:xfrm>
                <a:off x="2976835" y="2831705"/>
                <a:ext cx="1198925" cy="1187339"/>
                <a:chOff x="1071835" y="2920232"/>
                <a:chExt cx="1427572" cy="1413777"/>
              </a:xfrm>
            </p:grpSpPr>
            <p:sp>
              <p:nvSpPr>
                <p:cNvPr id="118" name="Ellipse 44"/>
                <p:cNvSpPr/>
                <p:nvPr/>
              </p:nvSpPr>
              <p:spPr bwMode="auto">
                <a:xfrm rot="21052097">
                  <a:off x="1085754" y="2920232"/>
                  <a:ext cx="1413653" cy="1413777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5">
                        <a:lumMod val="20000"/>
                        <a:lumOff val="80000"/>
                      </a:schemeClr>
                    </a:gs>
                    <a:gs pos="100000">
                      <a:schemeClr val="accent5">
                        <a:lumMod val="40000"/>
                        <a:lumOff val="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solidFill>
                    <a:srgbClr val="97E4FF"/>
                  </a:solidFill>
                  <a:prstDash val="solid"/>
                </a:ln>
                <a:effectLst>
                  <a:innerShdw blurRad="190500" dist="114300" dir="5640000">
                    <a:srgbClr val="000000">
                      <a:alpha val="37000"/>
                    </a:srgbClr>
                  </a:innerShdw>
                </a:effectLst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</a:endParaRPr>
                </a:p>
              </p:txBody>
            </p:sp>
            <p:sp>
              <p:nvSpPr>
                <p:cNvPr id="119" name="Ellipse 45"/>
                <p:cNvSpPr>
                  <a:spLocks noChangeArrowheads="1"/>
                </p:cNvSpPr>
                <p:nvPr/>
              </p:nvSpPr>
              <p:spPr bwMode="auto">
                <a:xfrm>
                  <a:off x="1285078" y="2950046"/>
                  <a:ext cx="1028283" cy="76772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defTabSz="457200"/>
                  <a:endParaRPr lang="da-DK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20" name="Måne 121"/>
                <p:cNvSpPr/>
                <p:nvPr/>
              </p:nvSpPr>
              <p:spPr bwMode="auto">
                <a:xfrm rot="16552097">
                  <a:off x="1446797" y="3308471"/>
                  <a:ext cx="622393" cy="1372317"/>
                </a:xfrm>
                <a:prstGeom prst="moon">
                  <a:avLst>
                    <a:gd name="adj" fmla="val 18952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8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</a:endParaRPr>
                </a:p>
              </p:txBody>
            </p:sp>
          </p:grpSp>
        </p:grpSp>
        <p:sp>
          <p:nvSpPr>
            <p:cNvPr id="123" name="Rektangel 124"/>
            <p:cNvSpPr>
              <a:spLocks noChangeArrowheads="1"/>
            </p:cNvSpPr>
            <p:nvPr/>
          </p:nvSpPr>
          <p:spPr bwMode="auto">
            <a:xfrm>
              <a:off x="1211886" y="2817676"/>
              <a:ext cx="1493457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457200"/>
              <a:r>
                <a:rPr lang="fr-FR" sz="1400" b="1" noProof="1" smtClean="0">
                  <a:solidFill>
                    <a:srgbClr val="000000"/>
                  </a:solidFill>
                  <a:latin typeface="Corbel"/>
                  <a:cs typeface="Corbel"/>
                </a:rPr>
                <a:t>Ethique et Sociétal (Démocratie participative)</a:t>
              </a:r>
              <a:endParaRPr sz="1400" b="1" noProof="1">
                <a:solidFill>
                  <a:srgbClr val="000000"/>
                </a:solidFill>
                <a:latin typeface="Corbel"/>
                <a:cs typeface="Corbel"/>
              </a:endParaRPr>
            </a:p>
          </p:txBody>
        </p:sp>
      </p:grpSp>
      <p:grpSp>
        <p:nvGrpSpPr>
          <p:cNvPr id="3" name="Grouper 2"/>
          <p:cNvGrpSpPr/>
          <p:nvPr/>
        </p:nvGrpSpPr>
        <p:grpSpPr>
          <a:xfrm>
            <a:off x="3200177" y="1702217"/>
            <a:ext cx="2403762" cy="1626733"/>
            <a:chOff x="3200177" y="1702215"/>
            <a:chExt cx="2403762" cy="1626733"/>
          </a:xfrm>
        </p:grpSpPr>
        <p:grpSp>
          <p:nvGrpSpPr>
            <p:cNvPr id="124" name="Gruppe 199"/>
            <p:cNvGrpSpPr>
              <a:grpSpLocks/>
            </p:cNvGrpSpPr>
            <p:nvPr/>
          </p:nvGrpSpPr>
          <p:grpSpPr bwMode="auto">
            <a:xfrm>
              <a:off x="3200177" y="1702215"/>
              <a:ext cx="2403762" cy="1626733"/>
              <a:chOff x="2636520" y="2831705"/>
              <a:chExt cx="1919605" cy="1330207"/>
            </a:xfrm>
          </p:grpSpPr>
          <p:sp>
            <p:nvSpPr>
              <p:cNvPr id="125" name="Ellipse 124"/>
              <p:cNvSpPr/>
              <p:nvPr/>
            </p:nvSpPr>
            <p:spPr bwMode="auto">
              <a:xfrm>
                <a:off x="2636520" y="3774026"/>
                <a:ext cx="1919605" cy="387886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457200">
                  <a:defRPr/>
                </a:pPr>
                <a:endParaRPr lang="da-DK">
                  <a:solidFill>
                    <a:srgbClr val="FFFFFF"/>
                  </a:solidFill>
                  <a:ea typeface="ＭＳ Ｐゴシック" pitchFamily="-112" charset="-128"/>
                </a:endParaRPr>
              </a:p>
            </p:txBody>
          </p:sp>
          <p:grpSp>
            <p:nvGrpSpPr>
              <p:cNvPr id="126" name="Gruppe 91"/>
              <p:cNvGrpSpPr>
                <a:grpSpLocks/>
              </p:cNvGrpSpPr>
              <p:nvPr/>
            </p:nvGrpSpPr>
            <p:grpSpPr bwMode="auto">
              <a:xfrm>
                <a:off x="2976835" y="2831705"/>
                <a:ext cx="1198925" cy="1187339"/>
                <a:chOff x="1071835" y="2920232"/>
                <a:chExt cx="1427572" cy="1413777"/>
              </a:xfrm>
            </p:grpSpPr>
            <p:sp>
              <p:nvSpPr>
                <p:cNvPr id="127" name="Ellipse 44"/>
                <p:cNvSpPr/>
                <p:nvPr/>
              </p:nvSpPr>
              <p:spPr bwMode="auto">
                <a:xfrm rot="21052097">
                  <a:off x="1085754" y="2920232"/>
                  <a:ext cx="1413653" cy="1413777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7E4FF"/>
                    </a:gs>
                    <a:gs pos="100000">
                      <a:srgbClr val="1DC4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solidFill>
                    <a:srgbClr val="1DC4FF"/>
                  </a:solidFill>
                  <a:prstDash val="solid"/>
                </a:ln>
                <a:effectLst>
                  <a:innerShdw blurRad="190500" dist="114300" dir="5640000">
                    <a:srgbClr val="000000">
                      <a:alpha val="37000"/>
                    </a:srgbClr>
                  </a:innerShdw>
                </a:effectLst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</a:endParaRPr>
                </a:p>
              </p:txBody>
            </p:sp>
            <p:sp>
              <p:nvSpPr>
                <p:cNvPr id="128" name="Ellipse 45"/>
                <p:cNvSpPr>
                  <a:spLocks noChangeArrowheads="1"/>
                </p:cNvSpPr>
                <p:nvPr/>
              </p:nvSpPr>
              <p:spPr bwMode="auto">
                <a:xfrm>
                  <a:off x="1284581" y="2949029"/>
                  <a:ext cx="1028657" cy="76794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defTabSz="457200"/>
                  <a:endParaRPr lang="da-DK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29" name="Måne 131"/>
                <p:cNvSpPr/>
                <p:nvPr/>
              </p:nvSpPr>
              <p:spPr bwMode="auto">
                <a:xfrm rot="16552097">
                  <a:off x="1446797" y="3308471"/>
                  <a:ext cx="622393" cy="1372317"/>
                </a:xfrm>
                <a:prstGeom prst="moon">
                  <a:avLst>
                    <a:gd name="adj" fmla="val 18952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 defTabSz="457200">
                    <a:defRPr/>
                  </a:pPr>
                  <a:endParaRPr lang="da-DK">
                    <a:solidFill>
                      <a:srgbClr val="FFFFFF"/>
                    </a:solidFill>
                    <a:ea typeface="ＭＳ Ｐゴシック" pitchFamily="-112" charset="-128"/>
                  </a:endParaRPr>
                </a:p>
              </p:txBody>
            </p:sp>
          </p:grpSp>
        </p:grpSp>
        <p:sp>
          <p:nvSpPr>
            <p:cNvPr id="130" name="Rektangel 132"/>
            <p:cNvSpPr>
              <a:spLocks noChangeArrowheads="1"/>
            </p:cNvSpPr>
            <p:nvPr/>
          </p:nvSpPr>
          <p:spPr bwMode="auto">
            <a:xfrm>
              <a:off x="3626131" y="1863569"/>
              <a:ext cx="1484520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457200"/>
              <a:r>
                <a:rPr lang="fr-FR" sz="1400" b="1" noProof="1" smtClean="0">
                  <a:solidFill>
                    <a:srgbClr val="000000"/>
                  </a:solidFill>
                  <a:latin typeface="Corbel"/>
                  <a:cs typeface="Corbel"/>
                </a:rPr>
                <a:t>Recherche Fondamentale</a:t>
              </a:r>
            </a:p>
            <a:p>
              <a:pPr algn="ctr" defTabSz="457200"/>
              <a:r>
                <a:rPr lang="fr-FR" sz="1400" b="1" noProof="1" smtClean="0">
                  <a:solidFill>
                    <a:srgbClr val="000000"/>
                  </a:solidFill>
                  <a:latin typeface="Corbel"/>
                  <a:cs typeface="Corbel"/>
                </a:rPr>
                <a:t>et Finalisée</a:t>
              </a:r>
            </a:p>
            <a:p>
              <a:pPr algn="ctr" defTabSz="457200"/>
              <a:r>
                <a:rPr lang="fr-FR" sz="1400" b="1" noProof="1" smtClean="0">
                  <a:solidFill>
                    <a:srgbClr val="000000"/>
                  </a:solidFill>
                  <a:latin typeface="Corbel"/>
                  <a:cs typeface="Corbel"/>
                </a:rPr>
                <a:t>Enseignement</a:t>
              </a:r>
            </a:p>
            <a:p>
              <a:pPr algn="ctr" defTabSz="457200"/>
              <a:r>
                <a:rPr lang="fr-FR" sz="1400" b="1" noProof="1" smtClean="0">
                  <a:solidFill>
                    <a:srgbClr val="000000"/>
                  </a:solidFill>
                  <a:latin typeface="Corbel"/>
                  <a:cs typeface="Corbel"/>
                </a:rPr>
                <a:t>supérieur</a:t>
              </a:r>
              <a:endParaRPr sz="1400" b="1" noProof="1">
                <a:solidFill>
                  <a:srgbClr val="000000"/>
                </a:solidFill>
                <a:latin typeface="Corbel"/>
                <a:cs typeface="Corbel"/>
              </a:endParaRPr>
            </a:p>
          </p:txBody>
        </p:sp>
      </p:grpSp>
      <p:sp>
        <p:nvSpPr>
          <p:cNvPr id="1027" name="ZoneTexte 1026"/>
          <p:cNvSpPr txBox="1"/>
          <p:nvPr/>
        </p:nvSpPr>
        <p:spPr>
          <a:xfrm>
            <a:off x="2886217" y="3237859"/>
            <a:ext cx="3199234" cy="400110"/>
          </a:xfrm>
          <a:prstGeom prst="rect">
            <a:avLst/>
          </a:prstGeom>
          <a:solidFill>
            <a:srgbClr val="D7BB27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 smtClean="0">
                <a:solidFill>
                  <a:srgbClr val="000000"/>
                </a:solidFill>
                <a:latin typeface="Corbel"/>
                <a:cs typeface="Corbel"/>
              </a:rPr>
              <a:t>Quatre facteurs clés de succès</a:t>
            </a:r>
          </a:p>
          <a:p>
            <a:pPr algn="ctr" defTabSz="457200"/>
            <a:endParaRPr lang="fr-FR" sz="200" b="1" dirty="0">
              <a:solidFill>
                <a:prstClr val="white"/>
              </a:solidFill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204961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r 2"/>
          <p:cNvGrpSpPr/>
          <p:nvPr/>
        </p:nvGrpSpPr>
        <p:grpSpPr>
          <a:xfrm>
            <a:off x="896049" y="1423512"/>
            <a:ext cx="1857519" cy="1078525"/>
            <a:chOff x="494175" y="379324"/>
            <a:chExt cx="1857519" cy="1078525"/>
          </a:xfrm>
        </p:grpSpPr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175" y="379324"/>
              <a:ext cx="999939" cy="9999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8398" y="537133"/>
              <a:ext cx="527991" cy="5279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712" y="1155172"/>
              <a:ext cx="302677" cy="30267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847" y="871277"/>
              <a:ext cx="193847" cy="1938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3" name="Connecteur droit 12"/>
          <p:cNvCxnSpPr/>
          <p:nvPr/>
        </p:nvCxnSpPr>
        <p:spPr>
          <a:xfrm>
            <a:off x="896050" y="3347554"/>
            <a:ext cx="7229211" cy="0"/>
          </a:xfrm>
          <a:prstGeom prst="line">
            <a:avLst/>
          </a:prstGeom>
          <a:ln w="317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86594" y="1923579"/>
            <a:ext cx="8717048" cy="153888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457200"/>
            <a:endParaRPr lang="fr-FR" sz="4400" b="1" dirty="0" smtClean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 defTabSz="457200"/>
            <a:endParaRPr lang="fr-FR" sz="400" b="1" dirty="0" smtClean="0">
              <a:solidFill>
                <a:srgbClr val="37609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 defTabSz="457200"/>
            <a:endParaRPr lang="fr-FR" sz="1600" b="1" dirty="0" smtClean="0">
              <a:solidFill>
                <a:srgbClr val="95B3D7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Corbel"/>
              <a:cs typeface="Corbel"/>
            </a:endParaRPr>
          </a:p>
          <a:p>
            <a:pPr algn="ctr" defTabSz="457200"/>
            <a:r>
              <a:rPr lang="fr-FR" sz="3000" b="1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Corbel"/>
                <a:cs typeface="Corbel"/>
              </a:rPr>
              <a:t>Merci pour votre attention</a:t>
            </a:r>
            <a:endParaRPr lang="fr-FR" sz="2800" b="1" dirty="0" smtClean="0">
              <a:solidFill>
                <a:srgbClr val="95B3D7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58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4941168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Franck Grimaud</a:t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fr-FR" altLang="ja-JP" sz="3600" cap="none">
                <a:latin typeface="Arial Narrow" pitchFamily="34" charset="0"/>
              </a:rPr>
              <a:t>Président </a:t>
            </a:r>
            <a:r>
              <a:rPr lang="fr-FR" altLang="ja-JP" sz="3600" cap="none" smtClean="0">
                <a:latin typeface="Arial Narrow" pitchFamily="34" charset="0"/>
              </a:rPr>
              <a:t> ATLANPOLE </a:t>
            </a:r>
            <a:r>
              <a:rPr lang="fr-FR" altLang="ja-JP" sz="3600" cap="none" dirty="0">
                <a:latin typeface="Arial Narrow" pitchFamily="34" charset="0"/>
              </a:rPr>
              <a:t>BIOTHERAPIES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44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88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ous-titre 5"/>
          <p:cNvSpPr>
            <a:spLocks noGrp="1"/>
          </p:cNvSpPr>
          <p:nvPr>
            <p:ph sz="quarter" idx="10"/>
          </p:nvPr>
        </p:nvSpPr>
        <p:spPr bwMode="auto">
          <a:xfrm>
            <a:off x="1181541" y="4653136"/>
            <a:ext cx="7778110" cy="1261864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FR" dirty="0" smtClean="0">
                <a:solidFill>
                  <a:schemeClr val="bg1"/>
                </a:solidFill>
              </a:rPr>
              <a:t>PRESENTATION LEEM</a:t>
            </a:r>
          </a:p>
          <a:p>
            <a:pPr>
              <a:spcBef>
                <a:spcPct val="0"/>
              </a:spcBef>
            </a:pPr>
            <a:r>
              <a:rPr lang="fr-FR" sz="2600" b="0" i="1" dirty="0" smtClean="0">
                <a:solidFill>
                  <a:schemeClr val="bg1"/>
                </a:solidFill>
              </a:rPr>
              <a:t>Vivalis : un business model mixte  </a:t>
            </a:r>
            <a:endParaRPr lang="fr-FR" dirty="0" smtClean="0">
              <a:solidFill>
                <a:srgbClr val="7F7F7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3554" name="Content Placeholder 2"/>
          <p:cNvSpPr>
            <a:spLocks noGrp="1"/>
          </p:cNvSpPr>
          <p:nvPr>
            <p:ph sz="quarter" idx="12"/>
          </p:nvPr>
        </p:nvSpPr>
        <p:spPr bwMode="auto">
          <a:xfrm>
            <a:off x="4940605" y="6032500"/>
            <a:ext cx="4037781" cy="304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dirty="0" err="1" smtClean="0"/>
              <a:t>Juin</a:t>
            </a:r>
            <a:r>
              <a:rPr lang="en-US" dirty="0" smtClean="0"/>
              <a:t> 2012</a:t>
            </a:r>
          </a:p>
        </p:txBody>
      </p:sp>
    </p:spTree>
    <p:extLst>
      <p:ext uri="{BB962C8B-B14F-4D97-AF65-F5344CB8AC3E}">
        <p14:creationId xmlns:p14="http://schemas.microsoft.com/office/powerpoint/2010/main" val="264348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35393" y="143999"/>
            <a:ext cx="7291999" cy="684000"/>
          </a:xfrm>
        </p:spPr>
        <p:txBody>
          <a:bodyPr>
            <a:normAutofit fontScale="90000"/>
          </a:bodyPr>
          <a:lstStyle/>
          <a:p>
            <a:pPr marL="534988" indent="-534988" eaLnBrk="1" hangingPunct="1">
              <a:defRPr/>
            </a:pPr>
            <a:r>
              <a:rPr lang="en-GB" sz="4000" dirty="0" smtClean="0">
                <a:latin typeface="Calibri" pitchFamily="34" charset="0"/>
                <a:cs typeface="Calibri" pitchFamily="34" charset="0"/>
              </a:rPr>
              <a:t>Corporate Overview</a:t>
            </a:r>
            <a:r>
              <a:rPr lang="en-GB" sz="36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GB" sz="3600" dirty="0" smtClean="0">
                <a:latin typeface="Calibri" pitchFamily="34" charset="0"/>
                <a:cs typeface="Calibri" pitchFamily="34" charset="0"/>
              </a:rPr>
            </a:br>
            <a:r>
              <a:rPr lang="en-GB" sz="2200" i="1" dirty="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Vivalis</a:t>
            </a:r>
            <a:r>
              <a:rPr lang="en-GB" sz="2200" i="1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200" i="1" dirty="0" smtClean="0">
                <a:solidFill>
                  <a:schemeClr val="bg1">
                    <a:lumMod val="50000"/>
                  </a:schemeClr>
                </a:solidFill>
              </a:rPr>
              <a:t>en résumé</a:t>
            </a:r>
            <a:endParaRPr lang="fr-FR" sz="2200" i="1" dirty="0">
              <a:solidFill>
                <a:schemeClr val="bg1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9" name="Content Placeholder 32"/>
          <p:cNvSpPr>
            <a:spLocks noGrp="1"/>
          </p:cNvSpPr>
          <p:nvPr>
            <p:ph idx="4294967295"/>
          </p:nvPr>
        </p:nvSpPr>
        <p:spPr>
          <a:xfrm>
            <a:off x="4135858" y="764707"/>
            <a:ext cx="4823798" cy="5760551"/>
          </a:xfrm>
          <a:ln w="19050">
            <a:solidFill>
              <a:schemeClr val="tx1"/>
            </a:solidFill>
          </a:ln>
          <a:effectLst>
            <a:outerShdw blurRad="50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77800" indent="-177800" eaLnBrk="1" hangingPunct="1">
              <a:spcBef>
                <a:spcPts val="800"/>
              </a:spcBef>
              <a:spcAft>
                <a:spcPts val="0"/>
              </a:spcAft>
              <a:buSzPct val="130000"/>
              <a:buFont typeface="Arial" pitchFamily="34" charset="0"/>
              <a:buChar char="•"/>
              <a:defRPr/>
            </a:pPr>
            <a:r>
              <a:rPr lang="fr-FR" sz="1800" b="0" dirty="0" smtClean="0">
                <a:cs typeface="Calibri" pitchFamily="34" charset="0"/>
              </a:rPr>
              <a:t>Fondée à Nantes en 2000</a:t>
            </a:r>
          </a:p>
          <a:p>
            <a:pPr marL="177800" indent="-177800" eaLnBrk="1" hangingPunct="1">
              <a:spcBef>
                <a:spcPts val="800"/>
              </a:spcBef>
              <a:spcAft>
                <a:spcPts val="0"/>
              </a:spcAft>
              <a:buSzPct val="130000"/>
              <a:buFont typeface="Arial" pitchFamily="34" charset="0"/>
              <a:buChar char="•"/>
              <a:defRPr/>
            </a:pPr>
            <a:r>
              <a:rPr lang="fr-FR" sz="1800" b="0" dirty="0" smtClean="0">
                <a:cs typeface="Calibri" pitchFamily="34" charset="0"/>
              </a:rPr>
              <a:t>Une équipe de 112 employés à Nantes, Lyon &amp; Toyama</a:t>
            </a:r>
          </a:p>
          <a:p>
            <a:pPr marL="177800" indent="-177800" eaLnBrk="1" hangingPunct="1">
              <a:spcBef>
                <a:spcPts val="800"/>
              </a:spcBef>
              <a:spcAft>
                <a:spcPts val="0"/>
              </a:spcAft>
              <a:buSzPct val="130000"/>
              <a:buFont typeface="Arial" pitchFamily="34" charset="0"/>
              <a:buChar char="•"/>
              <a:defRPr/>
            </a:pPr>
            <a:r>
              <a:rPr lang="fr-FR" sz="1800" b="0" dirty="0" smtClean="0">
                <a:cs typeface="Calibri" pitchFamily="34" charset="0"/>
              </a:rPr>
              <a:t>Listée sur NYSE Euronext Paris depuis 2007</a:t>
            </a:r>
          </a:p>
          <a:p>
            <a:pPr marL="177800" indent="-177800" eaLnBrk="1" hangingPunct="1">
              <a:spcBef>
                <a:spcPts val="800"/>
              </a:spcBef>
              <a:spcAft>
                <a:spcPts val="0"/>
              </a:spcAft>
              <a:buSzPct val="130000"/>
              <a:buFont typeface="Arial" pitchFamily="34" charset="0"/>
              <a:buChar char="•"/>
              <a:defRPr/>
            </a:pPr>
            <a:r>
              <a:rPr lang="fr-FR" sz="1800" b="0" dirty="0" smtClean="0">
                <a:cs typeface="Calibri" pitchFamily="34" charset="0"/>
              </a:rPr>
              <a:t>Missions : </a:t>
            </a:r>
          </a:p>
          <a:p>
            <a:pPr marL="355600" lvl="1" indent="-1778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355600" algn="l"/>
                <a:tab pos="723900" algn="l"/>
              </a:tabLst>
              <a:defRPr/>
            </a:pPr>
            <a:r>
              <a:rPr lang="fr-FR" sz="1600" dirty="0" smtClean="0">
                <a:cs typeface="Calibri" pitchFamily="34" charset="0"/>
              </a:rPr>
              <a:t>Développement et </a:t>
            </a:r>
            <a:r>
              <a:rPr lang="fr-FR" sz="1600" dirty="0" err="1" smtClean="0">
                <a:cs typeface="Calibri" pitchFamily="34" charset="0"/>
              </a:rPr>
              <a:t>Licensing</a:t>
            </a:r>
            <a:r>
              <a:rPr lang="fr-FR" sz="1600" dirty="0" smtClean="0">
                <a:cs typeface="Calibri" pitchFamily="34" charset="0"/>
              </a:rPr>
              <a:t> de </a:t>
            </a:r>
            <a:r>
              <a:rPr lang="fr-FR" sz="1600" b="1" dirty="0" smtClean="0">
                <a:cs typeface="Calibri" pitchFamily="34" charset="0"/>
              </a:rPr>
              <a:t>solutions cellulaires pour la production</a:t>
            </a:r>
            <a:r>
              <a:rPr lang="fr-FR" sz="1600" dirty="0" smtClean="0">
                <a:cs typeface="Calibri" pitchFamily="34" charset="0"/>
              </a:rPr>
              <a:t> industrielle d’anticorps monoclonaux à activité biologique renforcée (ADCC) et de vaccins (</a:t>
            </a:r>
            <a:r>
              <a:rPr lang="fr-FR" sz="1600" b="1" dirty="0" smtClean="0">
                <a:cs typeface="Calibri" pitchFamily="34" charset="0"/>
              </a:rPr>
              <a:t>EB66®</a:t>
            </a:r>
            <a:r>
              <a:rPr lang="fr-FR" sz="1600" dirty="0" smtClean="0">
                <a:cs typeface="Calibri" pitchFamily="34" charset="0"/>
              </a:rPr>
              <a:t>)</a:t>
            </a:r>
          </a:p>
          <a:p>
            <a:pPr marL="355600" lvl="1" indent="-177800">
              <a:spcBef>
                <a:spcPts val="600"/>
              </a:spcBef>
              <a:buFont typeface="+mj-lt"/>
              <a:buAutoNum type="arabicPeriod"/>
              <a:tabLst>
                <a:tab pos="355600" algn="l"/>
                <a:tab pos="723900" algn="l"/>
              </a:tabLst>
              <a:defRPr/>
            </a:pPr>
            <a:r>
              <a:rPr lang="fr-FR" sz="1600" b="1" dirty="0">
                <a:cs typeface="Calibri" pitchFamily="34" charset="0"/>
              </a:rPr>
              <a:t>Découverte</a:t>
            </a:r>
            <a:r>
              <a:rPr lang="fr-FR" sz="1600" dirty="0">
                <a:cs typeface="Calibri" pitchFamily="34" charset="0"/>
              </a:rPr>
              <a:t>, développement et </a:t>
            </a:r>
            <a:r>
              <a:rPr lang="fr-FR" sz="1600" dirty="0" err="1">
                <a:cs typeface="Calibri" pitchFamily="34" charset="0"/>
              </a:rPr>
              <a:t>licensing</a:t>
            </a:r>
            <a:r>
              <a:rPr lang="fr-FR" sz="1600" dirty="0">
                <a:cs typeface="Calibri" pitchFamily="34" charset="0"/>
              </a:rPr>
              <a:t> d’anticorps monoclonaux humains (VIVA|SCREEN™)pour des maladies sans réponse médicale satisfaisante</a:t>
            </a:r>
          </a:p>
          <a:p>
            <a:pPr marL="355600" lvl="1" indent="-177800" eaLnBrk="1" hangingPunct="1">
              <a:spcBef>
                <a:spcPts val="600"/>
              </a:spcBef>
              <a:buFont typeface="+mj-lt"/>
              <a:buAutoNum type="arabicPeriod"/>
              <a:tabLst>
                <a:tab pos="355600" algn="l"/>
                <a:tab pos="723900" algn="l"/>
              </a:tabLst>
              <a:defRPr/>
            </a:pPr>
            <a:r>
              <a:rPr lang="fr-FR" sz="1600" dirty="0" smtClean="0">
                <a:solidFill>
                  <a:schemeClr val="tx1"/>
                </a:solidFill>
              </a:rPr>
              <a:t>Service de </a:t>
            </a:r>
            <a:r>
              <a:rPr lang="fr-FR" sz="1600" b="1" dirty="0" smtClean="0">
                <a:solidFill>
                  <a:schemeClr val="tx1"/>
                </a:solidFill>
              </a:rPr>
              <a:t>production</a:t>
            </a:r>
            <a:r>
              <a:rPr lang="fr-FR" sz="1600" dirty="0" smtClean="0">
                <a:solidFill>
                  <a:schemeClr val="tx1"/>
                </a:solidFill>
              </a:rPr>
              <a:t> pour tiers: développement de procédés et production de lots précliniques et cliniques de vaccins et d’anticorps</a:t>
            </a:r>
            <a:endParaRPr lang="fr-FR" sz="1600" dirty="0" smtClean="0">
              <a:cs typeface="Calibri" pitchFamily="34" charset="0"/>
            </a:endParaRPr>
          </a:p>
          <a:p>
            <a:pPr marL="177800" lvl="1" indent="-177800" eaLnBrk="1" hangingPunct="1">
              <a:spcBef>
                <a:spcPts val="800"/>
              </a:spcBef>
              <a:spcAft>
                <a:spcPts val="0"/>
              </a:spcAft>
              <a:buSzPct val="130000"/>
              <a:tabLst>
                <a:tab pos="177800" algn="l"/>
              </a:tabLst>
              <a:defRPr/>
            </a:pPr>
            <a:r>
              <a:rPr lang="fr-FR" sz="1800" dirty="0" smtClean="0">
                <a:cs typeface="Calibri" pitchFamily="34" charset="0"/>
              </a:rPr>
              <a:t>30 licences et 6 contrats de production avec des sociétés </a:t>
            </a:r>
            <a:r>
              <a:rPr lang="fr-FR" sz="1800" dirty="0" err="1" smtClean="0">
                <a:cs typeface="Calibri" pitchFamily="34" charset="0"/>
              </a:rPr>
              <a:t>biotech</a:t>
            </a:r>
            <a:r>
              <a:rPr lang="fr-FR" sz="1800" dirty="0" smtClean="0">
                <a:cs typeface="Calibri" pitchFamily="34" charset="0"/>
              </a:rPr>
              <a:t> et pharma dans le monde</a:t>
            </a:r>
          </a:p>
          <a:p>
            <a:pPr marL="177800" lvl="1" indent="-177800" eaLnBrk="1" hangingPunct="1">
              <a:spcBef>
                <a:spcPts val="800"/>
              </a:spcBef>
              <a:spcAft>
                <a:spcPts val="0"/>
              </a:spcAft>
              <a:buSzPct val="130000"/>
              <a:tabLst>
                <a:tab pos="177800" algn="l"/>
              </a:tabLst>
              <a:defRPr/>
            </a:pPr>
            <a:r>
              <a:rPr lang="fr-FR" sz="1800" dirty="0" smtClean="0">
                <a:cs typeface="Calibri" pitchFamily="34" charset="0"/>
              </a:rPr>
              <a:t>CA 2011 : </a:t>
            </a:r>
            <a:r>
              <a:rPr lang="fr-FR" sz="1800" dirty="0" smtClean="0">
                <a:cs typeface="Arial" pitchFamily="34" charset="0"/>
              </a:rPr>
              <a:t>13 M€</a:t>
            </a:r>
            <a:endParaRPr lang="fr-FR" sz="1800" dirty="0" smtClean="0">
              <a:cs typeface="Calibri" pitchFamily="34" charset="0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116939" y="1186582"/>
            <a:ext cx="4056185" cy="4628852"/>
            <a:chOff x="0" y="1536452"/>
            <a:chExt cx="4639520" cy="4772868"/>
          </a:xfrm>
        </p:grpSpPr>
        <p:sp>
          <p:nvSpPr>
            <p:cNvPr id="18" name="Rectangle 17"/>
            <p:cNvSpPr/>
            <p:nvPr/>
          </p:nvSpPr>
          <p:spPr>
            <a:xfrm>
              <a:off x="1588" y="3167063"/>
              <a:ext cx="4395083" cy="145891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>
              <a:outerShdw blurRad="50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white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762" y="4809133"/>
              <a:ext cx="4393496" cy="15001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>
              <a:outerShdw blurRad="50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1536452"/>
              <a:ext cx="4393496" cy="14605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>
              <a:outerShdw blurRad="50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39942" name="Picture 1" descr="C:\Users\majidmehtali\Pictures\VIVALIS\Vivalis 8.jpg"/>
            <p:cNvPicPr>
              <a:picLocks noChangeAspect="1" noChangeArrowheads="1"/>
            </p:cNvPicPr>
            <p:nvPr/>
          </p:nvPicPr>
          <p:blipFill>
            <a:blip r:embed="rId2" cstate="print"/>
            <a:srcRect r="5813"/>
            <a:stretch>
              <a:fillRect/>
            </a:stretch>
          </p:blipFill>
          <p:spPr bwMode="auto">
            <a:xfrm>
              <a:off x="6035" y="1546970"/>
              <a:ext cx="2006667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901" t="2808" r="5293" b="6235"/>
            <a:stretch>
              <a:fillRect/>
            </a:stretch>
          </p:blipFill>
          <p:spPr bwMode="auto">
            <a:xfrm>
              <a:off x="10653" y="3183137"/>
              <a:ext cx="2033127" cy="1436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4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t="706" r="2234"/>
            <a:stretch>
              <a:fillRect/>
            </a:stretch>
          </p:blipFill>
          <p:spPr bwMode="auto">
            <a:xfrm>
              <a:off x="23342" y="4817677"/>
              <a:ext cx="2043703" cy="1490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5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64947" y="2589214"/>
              <a:ext cx="46665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6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64947" y="4165601"/>
              <a:ext cx="46665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947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37964" y="5866407"/>
              <a:ext cx="526966" cy="3492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39949" name="Rectangle 13"/>
            <p:cNvSpPr>
              <a:spLocks noChangeArrowheads="1"/>
            </p:cNvSpPr>
            <p:nvPr/>
          </p:nvSpPr>
          <p:spPr bwMode="auto">
            <a:xfrm>
              <a:off x="2012628" y="2022475"/>
              <a:ext cx="2558640" cy="965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2563" lvl="1" indent="-182563" defTabSz="622300" fontAlgn="base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NANTES</a:t>
              </a:r>
            </a:p>
            <a:p>
              <a:pPr marL="182563" lvl="1" indent="-182563" defTabSz="622300" fontAlgn="base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HQ + R&amp;D + </a:t>
              </a:r>
              <a:r>
                <a:rPr lang="fr-FR" sz="1400" dirty="0" err="1">
                  <a:solidFill>
                    <a:prstClr val="black"/>
                  </a:solidFill>
                  <a:cs typeface="Calibri" pitchFamily="34" charset="0"/>
                </a:rPr>
                <a:t>Biomanufacturing</a:t>
              </a: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</a:t>
              </a:r>
            </a:p>
            <a:p>
              <a:pPr marL="182563" lvl="1" indent="-182563" defTabSz="622300" fontAlgn="base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itchFamily="2" charset="2"/>
                <a:buChar char=""/>
              </a:pPr>
              <a:r>
                <a:rPr lang="fr-FR" sz="1400" dirty="0" smtClean="0">
                  <a:solidFill>
                    <a:prstClr val="black"/>
                  </a:solidFill>
                  <a:cs typeface="Calibri" pitchFamily="34" charset="0"/>
                </a:rPr>
                <a:t>91 employés</a:t>
              </a:r>
              <a:endParaRPr lang="fr-FR" sz="1400" dirty="0">
                <a:solidFill>
                  <a:prstClr val="black"/>
                </a:solidFill>
                <a:cs typeface="Calibri" pitchFamily="34" charset="0"/>
              </a:endParaRPr>
            </a:p>
          </p:txBody>
        </p:sp>
        <p:sp>
          <p:nvSpPr>
            <p:cNvPr id="39950" name="Rectangle 14"/>
            <p:cNvSpPr>
              <a:spLocks noChangeArrowheads="1"/>
            </p:cNvSpPr>
            <p:nvPr/>
          </p:nvSpPr>
          <p:spPr bwMode="auto">
            <a:xfrm>
              <a:off x="2012625" y="3595689"/>
              <a:ext cx="2246691" cy="9837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LYON</a:t>
              </a:r>
            </a:p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</a:t>
              </a:r>
              <a:r>
                <a:rPr lang="fr-FR" sz="1400" dirty="0" smtClean="0">
                  <a:solidFill>
                    <a:prstClr val="black"/>
                  </a:solidFill>
                  <a:cs typeface="Calibri" pitchFamily="34" charset="0"/>
                </a:rPr>
                <a:t>Découverte d’anticorps</a:t>
              </a:r>
              <a:endParaRPr lang="fr-FR" sz="1400" dirty="0">
                <a:solidFill>
                  <a:prstClr val="black"/>
                </a:solidFill>
                <a:cs typeface="Calibri" pitchFamily="34" charset="0"/>
              </a:endParaRPr>
            </a:p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</a:t>
              </a:r>
              <a:r>
                <a:rPr lang="fr-FR" sz="1400" dirty="0" smtClean="0">
                  <a:solidFill>
                    <a:prstClr val="black"/>
                  </a:solidFill>
                  <a:cs typeface="Calibri" pitchFamily="34" charset="0"/>
                </a:rPr>
                <a:t>14 employés</a:t>
              </a:r>
              <a:endParaRPr lang="fr-FR" sz="1400" dirty="0">
                <a:solidFill>
                  <a:prstClr val="black"/>
                </a:solidFill>
                <a:cs typeface="Calibri" pitchFamily="34" charset="0"/>
              </a:endParaRPr>
            </a:p>
          </p:txBody>
        </p:sp>
        <p:sp>
          <p:nvSpPr>
            <p:cNvPr id="39951" name="Rectangle 15"/>
            <p:cNvSpPr>
              <a:spLocks noChangeArrowheads="1"/>
            </p:cNvSpPr>
            <p:nvPr/>
          </p:nvSpPr>
          <p:spPr bwMode="auto">
            <a:xfrm>
              <a:off x="2012628" y="5202239"/>
              <a:ext cx="2626892" cy="9837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TOYAMA</a:t>
              </a:r>
            </a:p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</a:t>
              </a:r>
              <a:r>
                <a:rPr lang="fr-FR" sz="1400" dirty="0" smtClean="0">
                  <a:solidFill>
                    <a:prstClr val="black"/>
                  </a:solidFill>
                  <a:cs typeface="Calibri" pitchFamily="34" charset="0"/>
                </a:rPr>
                <a:t>Découverte d’anticorps</a:t>
              </a:r>
              <a:endParaRPr lang="fr-FR" sz="1400" dirty="0">
                <a:solidFill>
                  <a:prstClr val="black"/>
                </a:solidFill>
                <a:cs typeface="Calibri" pitchFamily="34" charset="0"/>
              </a:endParaRPr>
            </a:p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BD </a:t>
              </a:r>
              <a:r>
                <a:rPr lang="fr-FR" sz="1400" dirty="0" smtClean="0">
                  <a:solidFill>
                    <a:prstClr val="black"/>
                  </a:solidFill>
                  <a:cs typeface="Calibri" pitchFamily="34" charset="0"/>
                </a:rPr>
                <a:t>pour l’Asie</a:t>
              </a:r>
              <a:endParaRPr lang="fr-FR" sz="1400" dirty="0">
                <a:solidFill>
                  <a:prstClr val="black"/>
                </a:solidFill>
                <a:cs typeface="Calibri" pitchFamily="34" charset="0"/>
              </a:endParaRPr>
            </a:p>
            <a:p>
              <a:pPr marL="182563" indent="-182563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"/>
              </a:pPr>
              <a:r>
                <a:rPr lang="fr-FR" sz="1400" dirty="0">
                  <a:solidFill>
                    <a:prstClr val="black"/>
                  </a:solidFill>
                  <a:cs typeface="Calibri" pitchFamily="34" charset="0"/>
                </a:rPr>
                <a:t> 7</a:t>
              </a:r>
              <a:r>
                <a:rPr lang="fr-FR" sz="1400" dirty="0" smtClean="0">
                  <a:solidFill>
                    <a:prstClr val="black"/>
                  </a:solidFill>
                  <a:cs typeface="Calibri" pitchFamily="34" charset="0"/>
                </a:rPr>
                <a:t> employés</a:t>
              </a:r>
              <a:endParaRPr lang="fr-FR" sz="1400" dirty="0">
                <a:solidFill>
                  <a:prstClr val="black"/>
                </a:solidFill>
                <a:cs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465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600" y="144000"/>
            <a:ext cx="7291756" cy="684000"/>
          </a:xfrm>
        </p:spPr>
        <p:txBody>
          <a:bodyPr/>
          <a:lstStyle/>
          <a:p>
            <a:pPr marL="538163" indent="-538163">
              <a:tabLst>
                <a:tab pos="542925" algn="l"/>
              </a:tabLst>
            </a:pPr>
            <a:r>
              <a:rPr lang="fr-FR" dirty="0" smtClean="0"/>
              <a:t>La technologie cellulaire EB66®</a:t>
            </a:r>
            <a:br>
              <a:rPr lang="fr-FR" dirty="0" smtClean="0"/>
            </a:br>
            <a:r>
              <a:rPr lang="fr-FR" sz="2000" i="1" dirty="0" smtClean="0">
                <a:solidFill>
                  <a:schemeClr val="bg1">
                    <a:lumMod val="50000"/>
                  </a:schemeClr>
                </a:solidFill>
                <a:ea typeface="+mn-ea"/>
              </a:rPr>
              <a:t>Un nouveau standard de production de vaccins</a:t>
            </a:r>
            <a:endParaRPr lang="fr-FR" sz="2000" i="1" dirty="0">
              <a:solidFill>
                <a:schemeClr val="bg1">
                  <a:lumMod val="50000"/>
                </a:schemeClr>
              </a:solidFill>
              <a:ea typeface="+mn-ea"/>
            </a:endParaRPr>
          </a:p>
        </p:txBody>
      </p:sp>
      <p:grpSp>
        <p:nvGrpSpPr>
          <p:cNvPr id="273" name="Groupe 272"/>
          <p:cNvGrpSpPr/>
          <p:nvPr/>
        </p:nvGrpSpPr>
        <p:grpSpPr>
          <a:xfrm>
            <a:off x="789274" y="1490138"/>
            <a:ext cx="7631712" cy="4079557"/>
            <a:chOff x="854910" y="1490131"/>
            <a:chExt cx="8266363" cy="4079557"/>
          </a:xfrm>
        </p:grpSpPr>
        <p:grpSp>
          <p:nvGrpSpPr>
            <p:cNvPr id="819" name="Groupe 286"/>
            <p:cNvGrpSpPr/>
            <p:nvPr/>
          </p:nvGrpSpPr>
          <p:grpSpPr>
            <a:xfrm>
              <a:off x="854910" y="1490131"/>
              <a:ext cx="8266363" cy="4079557"/>
              <a:chOff x="855047" y="2023531"/>
              <a:chExt cx="8042183" cy="3845820"/>
            </a:xfrm>
            <a:solidFill>
              <a:sysClr val="window" lastClr="FFFFFF">
                <a:lumMod val="85000"/>
              </a:sysClr>
            </a:solidFill>
          </p:grpSpPr>
          <p:sp>
            <p:nvSpPr>
              <p:cNvPr id="820" name="Freeform 124"/>
              <p:cNvSpPr>
                <a:spLocks noChangeAspect="1"/>
              </p:cNvSpPr>
              <p:nvPr/>
            </p:nvSpPr>
            <p:spPr bwMode="auto">
              <a:xfrm>
                <a:off x="3115057" y="4040720"/>
                <a:ext cx="31015" cy="113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7"/>
                  </a:cxn>
                  <a:cxn ang="0">
                    <a:pos x="37" y="7"/>
                  </a:cxn>
                  <a:cxn ang="0">
                    <a:pos x="0" y="0"/>
                  </a:cxn>
                </a:cxnLst>
                <a:rect l="0" t="0" r="r" b="b"/>
                <a:pathLst>
                  <a:path w="37" h="17">
                    <a:moveTo>
                      <a:pt x="0" y="0"/>
                    </a:moveTo>
                    <a:lnTo>
                      <a:pt x="0" y="17"/>
                    </a:lnTo>
                    <a:lnTo>
                      <a:pt x="37" y="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1" name="Freeform 125"/>
              <p:cNvSpPr>
                <a:spLocks noChangeAspect="1"/>
              </p:cNvSpPr>
              <p:nvPr/>
            </p:nvSpPr>
            <p:spPr bwMode="auto">
              <a:xfrm>
                <a:off x="5977826" y="3549710"/>
                <a:ext cx="314189" cy="230319"/>
              </a:xfrm>
              <a:custGeom>
                <a:avLst/>
                <a:gdLst/>
                <a:ahLst/>
                <a:cxnLst>
                  <a:cxn ang="0">
                    <a:pos x="0" y="141"/>
                  </a:cxn>
                  <a:cxn ang="0">
                    <a:pos x="1" y="215"/>
                  </a:cxn>
                  <a:cxn ang="0">
                    <a:pos x="27" y="238"/>
                  </a:cxn>
                  <a:cxn ang="0">
                    <a:pos x="6" y="279"/>
                  </a:cxn>
                  <a:cxn ang="0">
                    <a:pos x="44" y="292"/>
                  </a:cxn>
                  <a:cxn ang="0">
                    <a:pos x="136" y="279"/>
                  </a:cxn>
                  <a:cxn ang="0">
                    <a:pos x="152" y="237"/>
                  </a:cxn>
                  <a:cxn ang="0">
                    <a:pos x="213" y="212"/>
                  </a:cxn>
                  <a:cxn ang="0">
                    <a:pos x="221" y="176"/>
                  </a:cxn>
                  <a:cxn ang="0">
                    <a:pos x="240" y="166"/>
                  </a:cxn>
                  <a:cxn ang="0">
                    <a:pos x="233" y="146"/>
                  </a:cxn>
                  <a:cxn ang="0">
                    <a:pos x="256" y="144"/>
                  </a:cxn>
                  <a:cxn ang="0">
                    <a:pos x="269" y="111"/>
                  </a:cxn>
                  <a:cxn ang="0">
                    <a:pos x="262" y="72"/>
                  </a:cxn>
                  <a:cxn ang="0">
                    <a:pos x="345" y="47"/>
                  </a:cxn>
                  <a:cxn ang="0">
                    <a:pos x="347" y="37"/>
                  </a:cxn>
                  <a:cxn ang="0">
                    <a:pos x="317" y="33"/>
                  </a:cxn>
                  <a:cxn ang="0">
                    <a:pos x="275" y="55"/>
                  </a:cxn>
                  <a:cxn ang="0">
                    <a:pos x="251" y="0"/>
                  </a:cxn>
                  <a:cxn ang="0">
                    <a:pos x="213" y="45"/>
                  </a:cxn>
                  <a:cxn ang="0">
                    <a:pos x="109" y="37"/>
                  </a:cxn>
                  <a:cxn ang="0">
                    <a:pos x="51" y="107"/>
                  </a:cxn>
                  <a:cxn ang="0">
                    <a:pos x="14" y="85"/>
                  </a:cxn>
                  <a:cxn ang="0">
                    <a:pos x="0" y="141"/>
                  </a:cxn>
                </a:cxnLst>
                <a:rect l="0" t="0" r="r" b="b"/>
                <a:pathLst>
                  <a:path w="347" h="292">
                    <a:moveTo>
                      <a:pt x="0" y="141"/>
                    </a:moveTo>
                    <a:lnTo>
                      <a:pt x="1" y="215"/>
                    </a:lnTo>
                    <a:lnTo>
                      <a:pt x="27" y="238"/>
                    </a:lnTo>
                    <a:lnTo>
                      <a:pt x="6" y="279"/>
                    </a:lnTo>
                    <a:lnTo>
                      <a:pt x="44" y="292"/>
                    </a:lnTo>
                    <a:lnTo>
                      <a:pt x="136" y="279"/>
                    </a:lnTo>
                    <a:lnTo>
                      <a:pt x="152" y="237"/>
                    </a:lnTo>
                    <a:lnTo>
                      <a:pt x="213" y="212"/>
                    </a:lnTo>
                    <a:lnTo>
                      <a:pt x="221" y="176"/>
                    </a:lnTo>
                    <a:lnTo>
                      <a:pt x="240" y="166"/>
                    </a:lnTo>
                    <a:lnTo>
                      <a:pt x="233" y="146"/>
                    </a:lnTo>
                    <a:lnTo>
                      <a:pt x="256" y="144"/>
                    </a:lnTo>
                    <a:lnTo>
                      <a:pt x="269" y="111"/>
                    </a:lnTo>
                    <a:lnTo>
                      <a:pt x="262" y="72"/>
                    </a:lnTo>
                    <a:lnTo>
                      <a:pt x="345" y="47"/>
                    </a:lnTo>
                    <a:lnTo>
                      <a:pt x="347" y="37"/>
                    </a:lnTo>
                    <a:lnTo>
                      <a:pt x="317" y="33"/>
                    </a:lnTo>
                    <a:lnTo>
                      <a:pt x="275" y="55"/>
                    </a:lnTo>
                    <a:lnTo>
                      <a:pt x="251" y="0"/>
                    </a:lnTo>
                    <a:lnTo>
                      <a:pt x="213" y="45"/>
                    </a:lnTo>
                    <a:lnTo>
                      <a:pt x="109" y="37"/>
                    </a:lnTo>
                    <a:lnTo>
                      <a:pt x="51" y="107"/>
                    </a:lnTo>
                    <a:lnTo>
                      <a:pt x="14" y="85"/>
                    </a:lnTo>
                    <a:lnTo>
                      <a:pt x="0" y="14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2" name="Freeform 126"/>
              <p:cNvSpPr>
                <a:spLocks noChangeAspect="1"/>
              </p:cNvSpPr>
              <p:nvPr/>
            </p:nvSpPr>
            <p:spPr bwMode="auto">
              <a:xfrm>
                <a:off x="5051438" y="3442144"/>
                <a:ext cx="40454" cy="74664"/>
              </a:xfrm>
              <a:custGeom>
                <a:avLst/>
                <a:gdLst/>
                <a:ahLst/>
                <a:cxnLst>
                  <a:cxn ang="0">
                    <a:pos x="0" y="77"/>
                  </a:cxn>
                  <a:cxn ang="0">
                    <a:pos x="0" y="22"/>
                  </a:cxn>
                  <a:cxn ang="0">
                    <a:pos x="19" y="0"/>
                  </a:cxn>
                  <a:cxn ang="0">
                    <a:pos x="43" y="60"/>
                  </a:cxn>
                  <a:cxn ang="0">
                    <a:pos x="19" y="97"/>
                  </a:cxn>
                  <a:cxn ang="0">
                    <a:pos x="0" y="77"/>
                  </a:cxn>
                </a:cxnLst>
                <a:rect l="0" t="0" r="r" b="b"/>
                <a:pathLst>
                  <a:path w="43" h="97">
                    <a:moveTo>
                      <a:pt x="0" y="77"/>
                    </a:moveTo>
                    <a:lnTo>
                      <a:pt x="0" y="22"/>
                    </a:lnTo>
                    <a:lnTo>
                      <a:pt x="19" y="0"/>
                    </a:lnTo>
                    <a:lnTo>
                      <a:pt x="43" y="60"/>
                    </a:lnTo>
                    <a:lnTo>
                      <a:pt x="19" y="97"/>
                    </a:lnTo>
                    <a:lnTo>
                      <a:pt x="0" y="7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3" name="Freeform 127"/>
              <p:cNvSpPr>
                <a:spLocks noChangeAspect="1"/>
              </p:cNvSpPr>
              <p:nvPr/>
            </p:nvSpPr>
            <p:spPr bwMode="auto">
              <a:xfrm>
                <a:off x="4424407" y="3591471"/>
                <a:ext cx="455778" cy="440390"/>
              </a:xfrm>
              <a:custGeom>
                <a:avLst/>
                <a:gdLst/>
                <a:ahLst/>
                <a:cxnLst>
                  <a:cxn ang="0">
                    <a:pos x="0" y="296"/>
                  </a:cxn>
                  <a:cxn ang="0">
                    <a:pos x="1" y="309"/>
                  </a:cxn>
                  <a:cxn ang="0">
                    <a:pos x="96" y="381"/>
                  </a:cxn>
                  <a:cxn ang="0">
                    <a:pos x="294" y="533"/>
                  </a:cxn>
                  <a:cxn ang="0">
                    <a:pos x="297" y="560"/>
                  </a:cxn>
                  <a:cxn ang="0">
                    <a:pos x="315" y="557"/>
                  </a:cxn>
                  <a:cxn ang="0">
                    <a:pos x="355" y="543"/>
                  </a:cxn>
                  <a:cxn ang="0">
                    <a:pos x="506" y="422"/>
                  </a:cxn>
                  <a:cxn ang="0">
                    <a:pos x="448" y="343"/>
                  </a:cxn>
                  <a:cxn ang="0">
                    <a:pos x="448" y="213"/>
                  </a:cxn>
                  <a:cxn ang="0">
                    <a:pos x="438" y="157"/>
                  </a:cxn>
                  <a:cxn ang="0">
                    <a:pos x="398" y="95"/>
                  </a:cxn>
                  <a:cxn ang="0">
                    <a:pos x="421" y="76"/>
                  </a:cxn>
                  <a:cxn ang="0">
                    <a:pos x="429" y="0"/>
                  </a:cxn>
                  <a:cxn ang="0">
                    <a:pos x="253" y="11"/>
                  </a:cxn>
                  <a:cxn ang="0">
                    <a:pos x="161" y="61"/>
                  </a:cxn>
                  <a:cxn ang="0">
                    <a:pos x="187" y="155"/>
                  </a:cxn>
                  <a:cxn ang="0">
                    <a:pos x="145" y="157"/>
                  </a:cxn>
                  <a:cxn ang="0">
                    <a:pos x="123" y="166"/>
                  </a:cxn>
                  <a:cxn ang="0">
                    <a:pos x="128" y="193"/>
                  </a:cxn>
                  <a:cxn ang="0">
                    <a:pos x="14" y="251"/>
                  </a:cxn>
                  <a:cxn ang="0">
                    <a:pos x="0" y="296"/>
                  </a:cxn>
                </a:cxnLst>
                <a:rect l="0" t="0" r="r" b="b"/>
                <a:pathLst>
                  <a:path w="506" h="560">
                    <a:moveTo>
                      <a:pt x="0" y="296"/>
                    </a:moveTo>
                    <a:lnTo>
                      <a:pt x="1" y="309"/>
                    </a:lnTo>
                    <a:lnTo>
                      <a:pt x="96" y="381"/>
                    </a:lnTo>
                    <a:lnTo>
                      <a:pt x="294" y="533"/>
                    </a:lnTo>
                    <a:lnTo>
                      <a:pt x="297" y="560"/>
                    </a:lnTo>
                    <a:lnTo>
                      <a:pt x="315" y="557"/>
                    </a:lnTo>
                    <a:lnTo>
                      <a:pt x="355" y="543"/>
                    </a:lnTo>
                    <a:lnTo>
                      <a:pt x="506" y="422"/>
                    </a:lnTo>
                    <a:lnTo>
                      <a:pt x="448" y="343"/>
                    </a:lnTo>
                    <a:lnTo>
                      <a:pt x="448" y="213"/>
                    </a:lnTo>
                    <a:lnTo>
                      <a:pt x="438" y="157"/>
                    </a:lnTo>
                    <a:lnTo>
                      <a:pt x="398" y="95"/>
                    </a:lnTo>
                    <a:lnTo>
                      <a:pt x="421" y="76"/>
                    </a:lnTo>
                    <a:lnTo>
                      <a:pt x="429" y="0"/>
                    </a:lnTo>
                    <a:lnTo>
                      <a:pt x="253" y="11"/>
                    </a:lnTo>
                    <a:lnTo>
                      <a:pt x="161" y="61"/>
                    </a:lnTo>
                    <a:lnTo>
                      <a:pt x="187" y="155"/>
                    </a:lnTo>
                    <a:lnTo>
                      <a:pt x="145" y="157"/>
                    </a:lnTo>
                    <a:lnTo>
                      <a:pt x="123" y="166"/>
                    </a:lnTo>
                    <a:lnTo>
                      <a:pt x="128" y="193"/>
                    </a:lnTo>
                    <a:lnTo>
                      <a:pt x="14" y="251"/>
                    </a:lnTo>
                    <a:lnTo>
                      <a:pt x="0" y="29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4" name="Freeform 128"/>
              <p:cNvSpPr>
                <a:spLocks noChangeAspect="1"/>
              </p:cNvSpPr>
              <p:nvPr/>
            </p:nvSpPr>
            <p:spPr bwMode="auto">
              <a:xfrm>
                <a:off x="2977515" y="4959465"/>
                <a:ext cx="438248" cy="807382"/>
              </a:xfrm>
              <a:custGeom>
                <a:avLst/>
                <a:gdLst/>
                <a:ahLst/>
                <a:cxnLst>
                  <a:cxn ang="0">
                    <a:pos x="0" y="946"/>
                  </a:cxn>
                  <a:cxn ang="0">
                    <a:pos x="2" y="969"/>
                  </a:cxn>
                  <a:cxn ang="0">
                    <a:pos x="24" y="963"/>
                  </a:cxn>
                  <a:cxn ang="0">
                    <a:pos x="29" y="1013"/>
                  </a:cxn>
                  <a:cxn ang="0">
                    <a:pos x="122" y="1026"/>
                  </a:cxn>
                  <a:cxn ang="0">
                    <a:pos x="98" y="1001"/>
                  </a:cxn>
                  <a:cxn ang="0">
                    <a:pos x="116" y="928"/>
                  </a:cxn>
                  <a:cxn ang="0">
                    <a:pos x="132" y="942"/>
                  </a:cxn>
                  <a:cxn ang="0">
                    <a:pos x="189" y="847"/>
                  </a:cxn>
                  <a:cxn ang="0">
                    <a:pos x="146" y="790"/>
                  </a:cxn>
                  <a:cxn ang="0">
                    <a:pos x="194" y="757"/>
                  </a:cxn>
                  <a:cxn ang="0">
                    <a:pos x="200" y="705"/>
                  </a:cxn>
                  <a:cxn ang="0">
                    <a:pos x="224" y="685"/>
                  </a:cxn>
                  <a:cxn ang="0">
                    <a:pos x="204" y="674"/>
                  </a:cxn>
                  <a:cxn ang="0">
                    <a:pos x="240" y="674"/>
                  </a:cxn>
                  <a:cxn ang="0">
                    <a:pos x="236" y="650"/>
                  </a:cxn>
                  <a:cxn ang="0">
                    <a:pos x="220" y="668"/>
                  </a:cxn>
                  <a:cxn ang="0">
                    <a:pos x="204" y="649"/>
                  </a:cxn>
                  <a:cxn ang="0">
                    <a:pos x="200" y="613"/>
                  </a:cxn>
                  <a:cxn ang="0">
                    <a:pos x="269" y="616"/>
                  </a:cxn>
                  <a:cxn ang="0">
                    <a:pos x="274" y="541"/>
                  </a:cxn>
                  <a:cxn ang="0">
                    <a:pos x="380" y="526"/>
                  </a:cxn>
                  <a:cxn ang="0">
                    <a:pos x="412" y="476"/>
                  </a:cxn>
                  <a:cxn ang="0">
                    <a:pos x="368" y="380"/>
                  </a:cxn>
                  <a:cxn ang="0">
                    <a:pos x="392" y="263"/>
                  </a:cxn>
                  <a:cxn ang="0">
                    <a:pos x="487" y="164"/>
                  </a:cxn>
                  <a:cxn ang="0">
                    <a:pos x="481" y="121"/>
                  </a:cxn>
                  <a:cxn ang="0">
                    <a:pos x="465" y="120"/>
                  </a:cxn>
                  <a:cxn ang="0">
                    <a:pos x="437" y="173"/>
                  </a:cxn>
                  <a:cxn ang="0">
                    <a:pos x="368" y="170"/>
                  </a:cxn>
                  <a:cxn ang="0">
                    <a:pos x="383" y="112"/>
                  </a:cxn>
                  <a:cxn ang="0">
                    <a:pos x="268" y="18"/>
                  </a:cxn>
                  <a:cxn ang="0">
                    <a:pos x="226" y="13"/>
                  </a:cxn>
                  <a:cxn ang="0">
                    <a:pos x="220" y="30"/>
                  </a:cxn>
                  <a:cxn ang="0">
                    <a:pos x="175" y="0"/>
                  </a:cxn>
                  <a:cxn ang="0">
                    <a:pos x="152" y="33"/>
                  </a:cxn>
                  <a:cxn ang="0">
                    <a:pos x="148" y="74"/>
                  </a:cxn>
                  <a:cxn ang="0">
                    <a:pos x="120" y="88"/>
                  </a:cxn>
                  <a:cxn ang="0">
                    <a:pos x="122" y="157"/>
                  </a:cxn>
                  <a:cxn ang="0">
                    <a:pos x="92" y="195"/>
                  </a:cxn>
                  <a:cxn ang="0">
                    <a:pos x="68" y="296"/>
                  </a:cxn>
                  <a:cxn ang="0">
                    <a:pos x="85" y="393"/>
                  </a:cxn>
                  <a:cxn ang="0">
                    <a:pos x="51" y="470"/>
                  </a:cxn>
                  <a:cxn ang="0">
                    <a:pos x="29" y="671"/>
                  </a:cxn>
                  <a:cxn ang="0">
                    <a:pos x="48" y="742"/>
                  </a:cxn>
                  <a:cxn ang="0">
                    <a:pos x="34" y="749"/>
                  </a:cxn>
                  <a:cxn ang="0">
                    <a:pos x="39" y="812"/>
                  </a:cxn>
                  <a:cxn ang="0">
                    <a:pos x="0" y="946"/>
                  </a:cxn>
                </a:cxnLst>
                <a:rect l="0" t="0" r="r" b="b"/>
                <a:pathLst>
                  <a:path w="487" h="1026">
                    <a:moveTo>
                      <a:pt x="0" y="946"/>
                    </a:moveTo>
                    <a:lnTo>
                      <a:pt x="2" y="969"/>
                    </a:lnTo>
                    <a:lnTo>
                      <a:pt x="24" y="963"/>
                    </a:lnTo>
                    <a:lnTo>
                      <a:pt x="29" y="1013"/>
                    </a:lnTo>
                    <a:lnTo>
                      <a:pt x="122" y="1026"/>
                    </a:lnTo>
                    <a:lnTo>
                      <a:pt x="98" y="1001"/>
                    </a:lnTo>
                    <a:lnTo>
                      <a:pt x="116" y="928"/>
                    </a:lnTo>
                    <a:lnTo>
                      <a:pt x="132" y="942"/>
                    </a:lnTo>
                    <a:lnTo>
                      <a:pt x="189" y="847"/>
                    </a:lnTo>
                    <a:lnTo>
                      <a:pt x="146" y="790"/>
                    </a:lnTo>
                    <a:lnTo>
                      <a:pt x="194" y="757"/>
                    </a:lnTo>
                    <a:lnTo>
                      <a:pt x="200" y="705"/>
                    </a:lnTo>
                    <a:lnTo>
                      <a:pt x="224" y="685"/>
                    </a:lnTo>
                    <a:lnTo>
                      <a:pt x="204" y="674"/>
                    </a:lnTo>
                    <a:lnTo>
                      <a:pt x="240" y="674"/>
                    </a:lnTo>
                    <a:lnTo>
                      <a:pt x="236" y="650"/>
                    </a:lnTo>
                    <a:lnTo>
                      <a:pt x="220" y="668"/>
                    </a:lnTo>
                    <a:lnTo>
                      <a:pt x="204" y="649"/>
                    </a:lnTo>
                    <a:lnTo>
                      <a:pt x="200" y="613"/>
                    </a:lnTo>
                    <a:lnTo>
                      <a:pt x="269" y="616"/>
                    </a:lnTo>
                    <a:lnTo>
                      <a:pt x="274" y="541"/>
                    </a:lnTo>
                    <a:lnTo>
                      <a:pt x="380" y="526"/>
                    </a:lnTo>
                    <a:lnTo>
                      <a:pt x="412" y="476"/>
                    </a:lnTo>
                    <a:lnTo>
                      <a:pt x="368" y="380"/>
                    </a:lnTo>
                    <a:lnTo>
                      <a:pt x="392" y="263"/>
                    </a:lnTo>
                    <a:lnTo>
                      <a:pt x="487" y="164"/>
                    </a:lnTo>
                    <a:lnTo>
                      <a:pt x="481" y="121"/>
                    </a:lnTo>
                    <a:lnTo>
                      <a:pt x="465" y="120"/>
                    </a:lnTo>
                    <a:lnTo>
                      <a:pt x="437" y="173"/>
                    </a:lnTo>
                    <a:lnTo>
                      <a:pt x="368" y="170"/>
                    </a:lnTo>
                    <a:lnTo>
                      <a:pt x="383" y="112"/>
                    </a:lnTo>
                    <a:lnTo>
                      <a:pt x="268" y="18"/>
                    </a:lnTo>
                    <a:lnTo>
                      <a:pt x="226" y="13"/>
                    </a:lnTo>
                    <a:lnTo>
                      <a:pt x="220" y="30"/>
                    </a:lnTo>
                    <a:lnTo>
                      <a:pt x="175" y="0"/>
                    </a:lnTo>
                    <a:lnTo>
                      <a:pt x="152" y="33"/>
                    </a:lnTo>
                    <a:lnTo>
                      <a:pt x="148" y="74"/>
                    </a:lnTo>
                    <a:lnTo>
                      <a:pt x="120" y="88"/>
                    </a:lnTo>
                    <a:lnTo>
                      <a:pt x="122" y="157"/>
                    </a:lnTo>
                    <a:lnTo>
                      <a:pt x="92" y="195"/>
                    </a:lnTo>
                    <a:lnTo>
                      <a:pt x="68" y="296"/>
                    </a:lnTo>
                    <a:lnTo>
                      <a:pt x="85" y="393"/>
                    </a:lnTo>
                    <a:lnTo>
                      <a:pt x="51" y="470"/>
                    </a:lnTo>
                    <a:lnTo>
                      <a:pt x="29" y="671"/>
                    </a:lnTo>
                    <a:lnTo>
                      <a:pt x="48" y="742"/>
                    </a:lnTo>
                    <a:lnTo>
                      <a:pt x="34" y="749"/>
                    </a:lnTo>
                    <a:lnTo>
                      <a:pt x="39" y="812"/>
                    </a:lnTo>
                    <a:lnTo>
                      <a:pt x="0" y="94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5" name="Freeform 129"/>
              <p:cNvSpPr>
                <a:spLocks noChangeAspect="1"/>
              </p:cNvSpPr>
              <p:nvPr/>
            </p:nvSpPr>
            <p:spPr bwMode="auto">
              <a:xfrm>
                <a:off x="3082694" y="5774440"/>
                <a:ext cx="75513" cy="7213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91"/>
                  </a:cxn>
                  <a:cxn ang="0">
                    <a:pos x="83" y="79"/>
                  </a:cxn>
                  <a:cxn ang="0">
                    <a:pos x="18" y="44"/>
                  </a:cxn>
                  <a:cxn ang="0">
                    <a:pos x="0" y="0"/>
                  </a:cxn>
                </a:cxnLst>
                <a:rect l="0" t="0" r="r" b="b"/>
                <a:pathLst>
                  <a:path w="83" h="91">
                    <a:moveTo>
                      <a:pt x="0" y="0"/>
                    </a:moveTo>
                    <a:lnTo>
                      <a:pt x="3" y="91"/>
                    </a:lnTo>
                    <a:lnTo>
                      <a:pt x="83" y="79"/>
                    </a:lnTo>
                    <a:lnTo>
                      <a:pt x="18" y="4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6" name="Freeform 130"/>
              <p:cNvSpPr>
                <a:spLocks noChangeAspect="1"/>
              </p:cNvSpPr>
              <p:nvPr/>
            </p:nvSpPr>
            <p:spPr bwMode="auto">
              <a:xfrm>
                <a:off x="7148285" y="4706367"/>
                <a:ext cx="910206" cy="688426"/>
              </a:xfrm>
              <a:custGeom>
                <a:avLst/>
                <a:gdLst/>
                <a:ahLst/>
                <a:cxnLst>
                  <a:cxn ang="0">
                    <a:pos x="20" y="470"/>
                  </a:cxn>
                  <a:cxn ang="0">
                    <a:pos x="28" y="457"/>
                  </a:cxn>
                  <a:cxn ang="0">
                    <a:pos x="21" y="335"/>
                  </a:cxn>
                  <a:cxn ang="0">
                    <a:pos x="92" y="292"/>
                  </a:cxn>
                  <a:cxn ang="0">
                    <a:pos x="232" y="217"/>
                  </a:cxn>
                  <a:cxn ang="0">
                    <a:pos x="244" y="167"/>
                  </a:cxn>
                  <a:cxn ang="0">
                    <a:pos x="260" y="164"/>
                  </a:cxn>
                  <a:cxn ang="0">
                    <a:pos x="285" y="145"/>
                  </a:cxn>
                  <a:cxn ang="0">
                    <a:pos x="361" y="101"/>
                  </a:cxn>
                  <a:cxn ang="0">
                    <a:pos x="385" y="118"/>
                  </a:cxn>
                  <a:cxn ang="0">
                    <a:pos x="405" y="106"/>
                  </a:cxn>
                  <a:cxn ang="0">
                    <a:pos x="487" y="41"/>
                  </a:cxn>
                  <a:cxn ang="0">
                    <a:pos x="585" y="51"/>
                  </a:cxn>
                  <a:cxn ang="0">
                    <a:pos x="673" y="208"/>
                  </a:cxn>
                  <a:cxn ang="0">
                    <a:pos x="713" y="41"/>
                  </a:cxn>
                  <a:cxn ang="0">
                    <a:pos x="764" y="104"/>
                  </a:cxn>
                  <a:cxn ang="0">
                    <a:pos x="830" y="247"/>
                  </a:cxn>
                  <a:cxn ang="0">
                    <a:pos x="911" y="352"/>
                  </a:cxn>
                  <a:cxn ang="0">
                    <a:pos x="940" y="382"/>
                  </a:cxn>
                  <a:cxn ang="0">
                    <a:pos x="1007" y="530"/>
                  </a:cxn>
                  <a:cxn ang="0">
                    <a:pos x="951" y="693"/>
                  </a:cxn>
                  <a:cxn ang="0">
                    <a:pos x="862" y="837"/>
                  </a:cxn>
                  <a:cxn ang="0">
                    <a:pos x="830" y="880"/>
                  </a:cxn>
                  <a:cxn ang="0">
                    <a:pos x="754" y="866"/>
                  </a:cxn>
                  <a:cxn ang="0">
                    <a:pos x="670" y="822"/>
                  </a:cxn>
                  <a:cxn ang="0">
                    <a:pos x="626" y="764"/>
                  </a:cxn>
                  <a:cxn ang="0">
                    <a:pos x="613" y="746"/>
                  </a:cxn>
                  <a:cxn ang="0">
                    <a:pos x="615" y="661"/>
                  </a:cxn>
                  <a:cxn ang="0">
                    <a:pos x="553" y="727"/>
                  </a:cxn>
                  <a:cxn ang="0">
                    <a:pos x="453" y="627"/>
                  </a:cxn>
                  <a:cxn ang="0">
                    <a:pos x="264" y="702"/>
                  </a:cxn>
                  <a:cxn ang="0">
                    <a:pos x="122" y="743"/>
                  </a:cxn>
                  <a:cxn ang="0">
                    <a:pos x="69" y="630"/>
                  </a:cxn>
                </a:cxnLst>
                <a:rect l="0" t="0" r="r" b="b"/>
                <a:pathLst>
                  <a:path w="1007" h="880">
                    <a:moveTo>
                      <a:pt x="0" y="467"/>
                    </a:moveTo>
                    <a:lnTo>
                      <a:pt x="20" y="470"/>
                    </a:lnTo>
                    <a:lnTo>
                      <a:pt x="12" y="445"/>
                    </a:lnTo>
                    <a:lnTo>
                      <a:pt x="28" y="457"/>
                    </a:lnTo>
                    <a:lnTo>
                      <a:pt x="10" y="409"/>
                    </a:lnTo>
                    <a:lnTo>
                      <a:pt x="21" y="335"/>
                    </a:lnTo>
                    <a:lnTo>
                      <a:pt x="28" y="352"/>
                    </a:lnTo>
                    <a:lnTo>
                      <a:pt x="92" y="292"/>
                    </a:lnTo>
                    <a:lnTo>
                      <a:pt x="196" y="261"/>
                    </a:lnTo>
                    <a:lnTo>
                      <a:pt x="232" y="217"/>
                    </a:lnTo>
                    <a:lnTo>
                      <a:pt x="229" y="192"/>
                    </a:lnTo>
                    <a:lnTo>
                      <a:pt x="244" y="167"/>
                    </a:lnTo>
                    <a:lnTo>
                      <a:pt x="260" y="203"/>
                    </a:lnTo>
                    <a:lnTo>
                      <a:pt x="260" y="164"/>
                    </a:lnTo>
                    <a:lnTo>
                      <a:pt x="284" y="172"/>
                    </a:lnTo>
                    <a:lnTo>
                      <a:pt x="285" y="145"/>
                    </a:lnTo>
                    <a:lnTo>
                      <a:pt x="322" y="101"/>
                    </a:lnTo>
                    <a:lnTo>
                      <a:pt x="361" y="101"/>
                    </a:lnTo>
                    <a:lnTo>
                      <a:pt x="369" y="145"/>
                    </a:lnTo>
                    <a:lnTo>
                      <a:pt x="385" y="118"/>
                    </a:lnTo>
                    <a:lnTo>
                      <a:pt x="415" y="134"/>
                    </a:lnTo>
                    <a:lnTo>
                      <a:pt x="405" y="106"/>
                    </a:lnTo>
                    <a:lnTo>
                      <a:pt x="426" y="57"/>
                    </a:lnTo>
                    <a:lnTo>
                      <a:pt x="487" y="41"/>
                    </a:lnTo>
                    <a:lnTo>
                      <a:pt x="471" y="15"/>
                    </a:lnTo>
                    <a:lnTo>
                      <a:pt x="585" y="51"/>
                    </a:lnTo>
                    <a:lnTo>
                      <a:pt x="559" y="128"/>
                    </a:lnTo>
                    <a:lnTo>
                      <a:pt x="673" y="208"/>
                    </a:lnTo>
                    <a:lnTo>
                      <a:pt x="700" y="178"/>
                    </a:lnTo>
                    <a:lnTo>
                      <a:pt x="713" y="41"/>
                    </a:lnTo>
                    <a:lnTo>
                      <a:pt x="738" y="0"/>
                    </a:lnTo>
                    <a:lnTo>
                      <a:pt x="764" y="104"/>
                    </a:lnTo>
                    <a:lnTo>
                      <a:pt x="802" y="128"/>
                    </a:lnTo>
                    <a:lnTo>
                      <a:pt x="830" y="247"/>
                    </a:lnTo>
                    <a:lnTo>
                      <a:pt x="889" y="288"/>
                    </a:lnTo>
                    <a:lnTo>
                      <a:pt x="911" y="352"/>
                    </a:lnTo>
                    <a:lnTo>
                      <a:pt x="932" y="352"/>
                    </a:lnTo>
                    <a:lnTo>
                      <a:pt x="940" y="382"/>
                    </a:lnTo>
                    <a:lnTo>
                      <a:pt x="988" y="435"/>
                    </a:lnTo>
                    <a:lnTo>
                      <a:pt x="1007" y="530"/>
                    </a:lnTo>
                    <a:lnTo>
                      <a:pt x="998" y="619"/>
                    </a:lnTo>
                    <a:lnTo>
                      <a:pt x="951" y="693"/>
                    </a:lnTo>
                    <a:lnTo>
                      <a:pt x="918" y="823"/>
                    </a:lnTo>
                    <a:lnTo>
                      <a:pt x="862" y="837"/>
                    </a:lnTo>
                    <a:lnTo>
                      <a:pt x="830" y="866"/>
                    </a:lnTo>
                    <a:lnTo>
                      <a:pt x="830" y="880"/>
                    </a:lnTo>
                    <a:lnTo>
                      <a:pt x="793" y="836"/>
                    </a:lnTo>
                    <a:lnTo>
                      <a:pt x="754" y="866"/>
                    </a:lnTo>
                    <a:lnTo>
                      <a:pt x="706" y="851"/>
                    </a:lnTo>
                    <a:lnTo>
                      <a:pt x="670" y="822"/>
                    </a:lnTo>
                    <a:lnTo>
                      <a:pt x="652" y="754"/>
                    </a:lnTo>
                    <a:lnTo>
                      <a:pt x="626" y="764"/>
                    </a:lnTo>
                    <a:lnTo>
                      <a:pt x="623" y="720"/>
                    </a:lnTo>
                    <a:lnTo>
                      <a:pt x="613" y="746"/>
                    </a:lnTo>
                    <a:lnTo>
                      <a:pt x="594" y="746"/>
                    </a:lnTo>
                    <a:lnTo>
                      <a:pt x="615" y="661"/>
                    </a:lnTo>
                    <a:lnTo>
                      <a:pt x="572" y="742"/>
                    </a:lnTo>
                    <a:lnTo>
                      <a:pt x="553" y="727"/>
                    </a:lnTo>
                    <a:lnTo>
                      <a:pt x="530" y="661"/>
                    </a:lnTo>
                    <a:lnTo>
                      <a:pt x="453" y="627"/>
                    </a:lnTo>
                    <a:lnTo>
                      <a:pt x="321" y="654"/>
                    </a:lnTo>
                    <a:lnTo>
                      <a:pt x="264" y="702"/>
                    </a:lnTo>
                    <a:lnTo>
                      <a:pt x="175" y="705"/>
                    </a:lnTo>
                    <a:lnTo>
                      <a:pt x="122" y="743"/>
                    </a:lnTo>
                    <a:lnTo>
                      <a:pt x="50" y="716"/>
                    </a:lnTo>
                    <a:lnTo>
                      <a:pt x="69" y="630"/>
                    </a:lnTo>
                    <a:lnTo>
                      <a:pt x="0" y="467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7" name="Freeform 131"/>
              <p:cNvSpPr>
                <a:spLocks noChangeAspect="1"/>
              </p:cNvSpPr>
              <p:nvPr/>
            </p:nvSpPr>
            <p:spPr bwMode="auto">
              <a:xfrm>
                <a:off x="7861617" y="5434023"/>
                <a:ext cx="76862" cy="80991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3" y="0"/>
                  </a:cxn>
                  <a:cxn ang="0">
                    <a:pos x="41" y="14"/>
                  </a:cxn>
                  <a:cxn ang="0">
                    <a:pos x="80" y="1"/>
                  </a:cxn>
                  <a:cxn ang="0">
                    <a:pos x="83" y="25"/>
                  </a:cxn>
                  <a:cxn ang="0">
                    <a:pos x="83" y="56"/>
                  </a:cxn>
                  <a:cxn ang="0">
                    <a:pos x="54" y="100"/>
                  </a:cxn>
                  <a:cxn ang="0">
                    <a:pos x="30" y="96"/>
                  </a:cxn>
                  <a:cxn ang="0">
                    <a:pos x="0" y="16"/>
                  </a:cxn>
                </a:cxnLst>
                <a:rect l="0" t="0" r="r" b="b"/>
                <a:pathLst>
                  <a:path w="83" h="100">
                    <a:moveTo>
                      <a:pt x="0" y="16"/>
                    </a:moveTo>
                    <a:lnTo>
                      <a:pt x="3" y="0"/>
                    </a:lnTo>
                    <a:lnTo>
                      <a:pt x="41" y="14"/>
                    </a:lnTo>
                    <a:lnTo>
                      <a:pt x="80" y="1"/>
                    </a:lnTo>
                    <a:lnTo>
                      <a:pt x="83" y="25"/>
                    </a:lnTo>
                    <a:lnTo>
                      <a:pt x="83" y="56"/>
                    </a:lnTo>
                    <a:lnTo>
                      <a:pt x="54" y="100"/>
                    </a:lnTo>
                    <a:lnTo>
                      <a:pt x="30" y="96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8" name="Freeform 132"/>
              <p:cNvSpPr>
                <a:spLocks noChangeAspect="1"/>
              </p:cNvSpPr>
              <p:nvPr/>
            </p:nvSpPr>
            <p:spPr bwMode="auto">
              <a:xfrm>
                <a:off x="4830291" y="3266241"/>
                <a:ext cx="169905" cy="64540"/>
              </a:xfrm>
              <a:custGeom>
                <a:avLst/>
                <a:gdLst/>
                <a:ahLst/>
                <a:cxnLst>
                  <a:cxn ang="0">
                    <a:pos x="0" y="47"/>
                  </a:cxn>
                  <a:cxn ang="0">
                    <a:pos x="2" y="48"/>
                  </a:cxn>
                  <a:cxn ang="0">
                    <a:pos x="2" y="62"/>
                  </a:cxn>
                  <a:cxn ang="0">
                    <a:pos x="26" y="64"/>
                  </a:cxn>
                  <a:cxn ang="0">
                    <a:pos x="62" y="59"/>
                  </a:cxn>
                  <a:cxn ang="0">
                    <a:pos x="107" y="83"/>
                  </a:cxn>
                  <a:cxn ang="0">
                    <a:pos x="166" y="64"/>
                  </a:cxn>
                  <a:cxn ang="0">
                    <a:pos x="190" y="25"/>
                  </a:cxn>
                  <a:cxn ang="0">
                    <a:pos x="181" y="0"/>
                  </a:cxn>
                  <a:cxn ang="0">
                    <a:pos x="107" y="1"/>
                  </a:cxn>
                  <a:cxn ang="0">
                    <a:pos x="82" y="44"/>
                  </a:cxn>
                  <a:cxn ang="0">
                    <a:pos x="0" y="47"/>
                  </a:cxn>
                </a:cxnLst>
                <a:rect l="0" t="0" r="r" b="b"/>
                <a:pathLst>
                  <a:path w="190" h="83">
                    <a:moveTo>
                      <a:pt x="0" y="47"/>
                    </a:moveTo>
                    <a:lnTo>
                      <a:pt x="2" y="48"/>
                    </a:lnTo>
                    <a:lnTo>
                      <a:pt x="2" y="62"/>
                    </a:lnTo>
                    <a:lnTo>
                      <a:pt x="26" y="64"/>
                    </a:lnTo>
                    <a:lnTo>
                      <a:pt x="62" y="59"/>
                    </a:lnTo>
                    <a:lnTo>
                      <a:pt x="107" y="83"/>
                    </a:lnTo>
                    <a:lnTo>
                      <a:pt x="166" y="64"/>
                    </a:lnTo>
                    <a:lnTo>
                      <a:pt x="190" y="25"/>
                    </a:lnTo>
                    <a:lnTo>
                      <a:pt x="181" y="0"/>
                    </a:lnTo>
                    <a:lnTo>
                      <a:pt x="107" y="1"/>
                    </a:lnTo>
                    <a:lnTo>
                      <a:pt x="82" y="44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29" name="Freeform 133"/>
              <p:cNvSpPr>
                <a:spLocks noChangeAspect="1"/>
              </p:cNvSpPr>
              <p:nvPr/>
            </p:nvSpPr>
            <p:spPr bwMode="auto">
              <a:xfrm>
                <a:off x="6585979" y="3848366"/>
                <a:ext cx="107876" cy="13667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6" y="69"/>
                  </a:cxn>
                  <a:cxn ang="0">
                    <a:pos x="29" y="151"/>
                  </a:cxn>
                  <a:cxn ang="0">
                    <a:pos x="56" y="145"/>
                  </a:cxn>
                  <a:cxn ang="0">
                    <a:pos x="74" y="113"/>
                  </a:cxn>
                  <a:cxn ang="0">
                    <a:pos x="96" y="118"/>
                  </a:cxn>
                  <a:cxn ang="0">
                    <a:pos x="109" y="175"/>
                  </a:cxn>
                  <a:cxn ang="0">
                    <a:pos x="118" y="145"/>
                  </a:cxn>
                  <a:cxn ang="0">
                    <a:pos x="104" y="88"/>
                  </a:cxn>
                  <a:cxn ang="0">
                    <a:pos x="96" y="107"/>
                  </a:cxn>
                  <a:cxn ang="0">
                    <a:pos x="78" y="82"/>
                  </a:cxn>
                  <a:cxn ang="0">
                    <a:pos x="109" y="44"/>
                  </a:cxn>
                  <a:cxn ang="0">
                    <a:pos x="51" y="41"/>
                  </a:cxn>
                  <a:cxn ang="0">
                    <a:pos x="16" y="0"/>
                  </a:cxn>
                  <a:cxn ang="0">
                    <a:pos x="5" y="24"/>
                  </a:cxn>
                  <a:cxn ang="0">
                    <a:pos x="19" y="41"/>
                  </a:cxn>
                  <a:cxn ang="0">
                    <a:pos x="0" y="52"/>
                  </a:cxn>
                </a:cxnLst>
                <a:rect l="0" t="0" r="r" b="b"/>
                <a:pathLst>
                  <a:path w="118" h="175">
                    <a:moveTo>
                      <a:pt x="0" y="52"/>
                    </a:moveTo>
                    <a:lnTo>
                      <a:pt x="16" y="69"/>
                    </a:lnTo>
                    <a:lnTo>
                      <a:pt x="29" y="151"/>
                    </a:lnTo>
                    <a:lnTo>
                      <a:pt x="56" y="145"/>
                    </a:lnTo>
                    <a:lnTo>
                      <a:pt x="74" y="113"/>
                    </a:lnTo>
                    <a:lnTo>
                      <a:pt x="96" y="118"/>
                    </a:lnTo>
                    <a:lnTo>
                      <a:pt x="109" y="175"/>
                    </a:lnTo>
                    <a:lnTo>
                      <a:pt x="118" y="145"/>
                    </a:lnTo>
                    <a:lnTo>
                      <a:pt x="104" y="88"/>
                    </a:lnTo>
                    <a:lnTo>
                      <a:pt x="96" y="107"/>
                    </a:lnTo>
                    <a:lnTo>
                      <a:pt x="78" y="82"/>
                    </a:lnTo>
                    <a:lnTo>
                      <a:pt x="109" y="44"/>
                    </a:lnTo>
                    <a:lnTo>
                      <a:pt x="51" y="41"/>
                    </a:lnTo>
                    <a:lnTo>
                      <a:pt x="16" y="0"/>
                    </a:lnTo>
                    <a:lnTo>
                      <a:pt x="5" y="24"/>
                    </a:lnTo>
                    <a:lnTo>
                      <a:pt x="19" y="41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0" name="Freeform 134"/>
              <p:cNvSpPr>
                <a:spLocks noChangeAspect="1"/>
              </p:cNvSpPr>
              <p:nvPr/>
            </p:nvSpPr>
            <p:spPr bwMode="auto">
              <a:xfrm>
                <a:off x="4684658" y="3189046"/>
                <a:ext cx="68772" cy="5062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6" y="3"/>
                  </a:cxn>
                  <a:cxn ang="0">
                    <a:pos x="51" y="0"/>
                  </a:cxn>
                  <a:cxn ang="0">
                    <a:pos x="75" y="30"/>
                  </a:cxn>
                  <a:cxn ang="0">
                    <a:pos x="78" y="49"/>
                  </a:cxn>
                  <a:cxn ang="0">
                    <a:pos x="69" y="68"/>
                  </a:cxn>
                  <a:cxn ang="0">
                    <a:pos x="0" y="13"/>
                  </a:cxn>
                </a:cxnLst>
                <a:rect l="0" t="0" r="r" b="b"/>
                <a:pathLst>
                  <a:path w="78" h="68">
                    <a:moveTo>
                      <a:pt x="0" y="13"/>
                    </a:moveTo>
                    <a:lnTo>
                      <a:pt x="16" y="3"/>
                    </a:lnTo>
                    <a:lnTo>
                      <a:pt x="51" y="0"/>
                    </a:lnTo>
                    <a:lnTo>
                      <a:pt x="75" y="30"/>
                    </a:lnTo>
                    <a:lnTo>
                      <a:pt x="78" y="49"/>
                    </a:lnTo>
                    <a:lnTo>
                      <a:pt x="69" y="68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1" name="Freeform 135"/>
              <p:cNvSpPr>
                <a:spLocks noChangeAspect="1"/>
              </p:cNvSpPr>
              <p:nvPr/>
            </p:nvSpPr>
            <p:spPr bwMode="auto">
              <a:xfrm>
                <a:off x="6607554" y="3809135"/>
                <a:ext cx="68772" cy="39231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10" y="51"/>
                  </a:cxn>
                  <a:cxn ang="0">
                    <a:pos x="74" y="40"/>
                  </a:cxn>
                  <a:cxn ang="0">
                    <a:pos x="71" y="15"/>
                  </a:cxn>
                  <a:cxn ang="0">
                    <a:pos x="23" y="0"/>
                  </a:cxn>
                  <a:cxn ang="0">
                    <a:pos x="0" y="29"/>
                  </a:cxn>
                </a:cxnLst>
                <a:rect l="0" t="0" r="r" b="b"/>
                <a:pathLst>
                  <a:path w="74" h="51">
                    <a:moveTo>
                      <a:pt x="0" y="29"/>
                    </a:moveTo>
                    <a:lnTo>
                      <a:pt x="10" y="51"/>
                    </a:lnTo>
                    <a:lnTo>
                      <a:pt x="74" y="40"/>
                    </a:lnTo>
                    <a:lnTo>
                      <a:pt x="71" y="15"/>
                    </a:lnTo>
                    <a:lnTo>
                      <a:pt x="23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2" name="Freeform 136"/>
              <p:cNvSpPr>
                <a:spLocks noChangeAspect="1"/>
              </p:cNvSpPr>
              <p:nvPr/>
            </p:nvSpPr>
            <p:spPr bwMode="auto">
              <a:xfrm>
                <a:off x="3057074" y="4677261"/>
                <a:ext cx="265645" cy="310045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24" y="82"/>
                  </a:cxn>
                  <a:cxn ang="0">
                    <a:pos x="10" y="172"/>
                  </a:cxn>
                  <a:cxn ang="0">
                    <a:pos x="24" y="179"/>
                  </a:cxn>
                  <a:cxn ang="0">
                    <a:pos x="15" y="194"/>
                  </a:cxn>
                  <a:cxn ang="0">
                    <a:pos x="2" y="231"/>
                  </a:cxn>
                  <a:cxn ang="0">
                    <a:pos x="29" y="286"/>
                  </a:cxn>
                  <a:cxn ang="0">
                    <a:pos x="44" y="388"/>
                  </a:cxn>
                  <a:cxn ang="0">
                    <a:pos x="63" y="391"/>
                  </a:cxn>
                  <a:cxn ang="0">
                    <a:pos x="87" y="357"/>
                  </a:cxn>
                  <a:cxn ang="0">
                    <a:pos x="132" y="387"/>
                  </a:cxn>
                  <a:cxn ang="0">
                    <a:pos x="138" y="371"/>
                  </a:cxn>
                  <a:cxn ang="0">
                    <a:pos x="180" y="374"/>
                  </a:cxn>
                  <a:cxn ang="0">
                    <a:pos x="191" y="297"/>
                  </a:cxn>
                  <a:cxn ang="0">
                    <a:pos x="263" y="286"/>
                  </a:cxn>
                  <a:cxn ang="0">
                    <a:pos x="288" y="310"/>
                  </a:cxn>
                  <a:cxn ang="0">
                    <a:pos x="296" y="249"/>
                  </a:cxn>
                  <a:cxn ang="0">
                    <a:pos x="280" y="198"/>
                  </a:cxn>
                  <a:cxn ang="0">
                    <a:pos x="237" y="197"/>
                  </a:cxn>
                  <a:cxn ang="0">
                    <a:pos x="223" y="118"/>
                  </a:cxn>
                  <a:cxn ang="0">
                    <a:pos x="112" y="66"/>
                  </a:cxn>
                  <a:cxn ang="0">
                    <a:pos x="108" y="0"/>
                  </a:cxn>
                  <a:cxn ang="0">
                    <a:pos x="32" y="41"/>
                  </a:cxn>
                  <a:cxn ang="0">
                    <a:pos x="0" y="38"/>
                  </a:cxn>
                </a:cxnLst>
                <a:rect l="0" t="0" r="r" b="b"/>
                <a:pathLst>
                  <a:path w="296" h="391">
                    <a:moveTo>
                      <a:pt x="0" y="38"/>
                    </a:moveTo>
                    <a:lnTo>
                      <a:pt x="24" y="82"/>
                    </a:lnTo>
                    <a:lnTo>
                      <a:pt x="10" y="172"/>
                    </a:lnTo>
                    <a:lnTo>
                      <a:pt x="24" y="179"/>
                    </a:lnTo>
                    <a:lnTo>
                      <a:pt x="15" y="194"/>
                    </a:lnTo>
                    <a:lnTo>
                      <a:pt x="2" y="231"/>
                    </a:lnTo>
                    <a:lnTo>
                      <a:pt x="29" y="286"/>
                    </a:lnTo>
                    <a:lnTo>
                      <a:pt x="44" y="388"/>
                    </a:lnTo>
                    <a:lnTo>
                      <a:pt x="63" y="391"/>
                    </a:lnTo>
                    <a:lnTo>
                      <a:pt x="87" y="357"/>
                    </a:lnTo>
                    <a:lnTo>
                      <a:pt x="132" y="387"/>
                    </a:lnTo>
                    <a:lnTo>
                      <a:pt x="138" y="371"/>
                    </a:lnTo>
                    <a:lnTo>
                      <a:pt x="180" y="374"/>
                    </a:lnTo>
                    <a:lnTo>
                      <a:pt x="191" y="297"/>
                    </a:lnTo>
                    <a:lnTo>
                      <a:pt x="263" y="286"/>
                    </a:lnTo>
                    <a:lnTo>
                      <a:pt x="288" y="310"/>
                    </a:lnTo>
                    <a:lnTo>
                      <a:pt x="296" y="249"/>
                    </a:lnTo>
                    <a:lnTo>
                      <a:pt x="280" y="198"/>
                    </a:lnTo>
                    <a:lnTo>
                      <a:pt x="237" y="197"/>
                    </a:lnTo>
                    <a:lnTo>
                      <a:pt x="223" y="118"/>
                    </a:lnTo>
                    <a:lnTo>
                      <a:pt x="112" y="66"/>
                    </a:lnTo>
                    <a:lnTo>
                      <a:pt x="108" y="0"/>
                    </a:lnTo>
                    <a:lnTo>
                      <a:pt x="32" y="41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3" name="Freeform 137"/>
              <p:cNvSpPr>
                <a:spLocks noChangeAspect="1"/>
              </p:cNvSpPr>
              <p:nvPr/>
            </p:nvSpPr>
            <p:spPr bwMode="auto">
              <a:xfrm>
                <a:off x="2965379" y="4345703"/>
                <a:ext cx="875147" cy="907356"/>
              </a:xfrm>
              <a:custGeom>
                <a:avLst/>
                <a:gdLst>
                  <a:gd name="T0" fmla="*/ 2147483647 w 970"/>
                  <a:gd name="T1" fmla="*/ 2147483647 h 1156"/>
                  <a:gd name="T2" fmla="*/ 2147483647 w 970"/>
                  <a:gd name="T3" fmla="*/ 2147483647 h 1156"/>
                  <a:gd name="T4" fmla="*/ 2147483647 w 970"/>
                  <a:gd name="T5" fmla="*/ 2147483647 h 1156"/>
                  <a:gd name="T6" fmla="*/ 2147483647 w 970"/>
                  <a:gd name="T7" fmla="*/ 2147483647 h 1156"/>
                  <a:gd name="T8" fmla="*/ 2147483647 w 970"/>
                  <a:gd name="T9" fmla="*/ 2147483647 h 1156"/>
                  <a:gd name="T10" fmla="*/ 2147483647 w 970"/>
                  <a:gd name="T11" fmla="*/ 2147483647 h 1156"/>
                  <a:gd name="T12" fmla="*/ 2147483647 w 970"/>
                  <a:gd name="T13" fmla="*/ 2147483647 h 1156"/>
                  <a:gd name="T14" fmla="*/ 2147483647 w 970"/>
                  <a:gd name="T15" fmla="*/ 2147483647 h 1156"/>
                  <a:gd name="T16" fmla="*/ 2147483647 w 970"/>
                  <a:gd name="T17" fmla="*/ 2147483647 h 1156"/>
                  <a:gd name="T18" fmla="*/ 2147483647 w 970"/>
                  <a:gd name="T19" fmla="*/ 2147483647 h 1156"/>
                  <a:gd name="T20" fmla="*/ 2147483647 w 970"/>
                  <a:gd name="T21" fmla="*/ 2147483647 h 1156"/>
                  <a:gd name="T22" fmla="*/ 2147483647 w 970"/>
                  <a:gd name="T23" fmla="*/ 2147483647 h 1156"/>
                  <a:gd name="T24" fmla="*/ 2147483647 w 970"/>
                  <a:gd name="T25" fmla="*/ 2147483647 h 1156"/>
                  <a:gd name="T26" fmla="*/ 2147483647 w 970"/>
                  <a:gd name="T27" fmla="*/ 2147483647 h 1156"/>
                  <a:gd name="T28" fmla="*/ 2147483647 w 970"/>
                  <a:gd name="T29" fmla="*/ 2147483647 h 1156"/>
                  <a:gd name="T30" fmla="*/ 2147483647 w 970"/>
                  <a:gd name="T31" fmla="*/ 2147483647 h 1156"/>
                  <a:gd name="T32" fmla="*/ 2147483647 w 970"/>
                  <a:gd name="T33" fmla="*/ 2147483647 h 1156"/>
                  <a:gd name="T34" fmla="*/ 2147483647 w 970"/>
                  <a:gd name="T35" fmla="*/ 2147483647 h 1156"/>
                  <a:gd name="T36" fmla="*/ 2147483647 w 970"/>
                  <a:gd name="T37" fmla="*/ 2147483647 h 1156"/>
                  <a:gd name="T38" fmla="*/ 2147483647 w 970"/>
                  <a:gd name="T39" fmla="*/ 2147483647 h 1156"/>
                  <a:gd name="T40" fmla="*/ 2147483647 w 970"/>
                  <a:gd name="T41" fmla="*/ 2147483647 h 1156"/>
                  <a:gd name="T42" fmla="*/ 2147483647 w 970"/>
                  <a:gd name="T43" fmla="*/ 2147483647 h 1156"/>
                  <a:gd name="T44" fmla="*/ 2147483647 w 970"/>
                  <a:gd name="T45" fmla="*/ 2147483647 h 1156"/>
                  <a:gd name="T46" fmla="*/ 2147483647 w 970"/>
                  <a:gd name="T47" fmla="*/ 2147483647 h 1156"/>
                  <a:gd name="T48" fmla="*/ 2147483647 w 970"/>
                  <a:gd name="T49" fmla="*/ 2147483647 h 1156"/>
                  <a:gd name="T50" fmla="*/ 2147483647 w 970"/>
                  <a:gd name="T51" fmla="*/ 2147483647 h 1156"/>
                  <a:gd name="T52" fmla="*/ 2147483647 w 970"/>
                  <a:gd name="T53" fmla="*/ 2147483647 h 1156"/>
                  <a:gd name="T54" fmla="*/ 2147483647 w 970"/>
                  <a:gd name="T55" fmla="*/ 0 h 1156"/>
                  <a:gd name="T56" fmla="*/ 2147483647 w 970"/>
                  <a:gd name="T57" fmla="*/ 2147483647 h 1156"/>
                  <a:gd name="T58" fmla="*/ 2147483647 w 970"/>
                  <a:gd name="T59" fmla="*/ 2147483647 h 1156"/>
                  <a:gd name="T60" fmla="*/ 2147483647 w 970"/>
                  <a:gd name="T61" fmla="*/ 2147483647 h 1156"/>
                  <a:gd name="T62" fmla="*/ 2147483647 w 970"/>
                  <a:gd name="T63" fmla="*/ 2147483647 h 1156"/>
                  <a:gd name="T64" fmla="*/ 2147483647 w 970"/>
                  <a:gd name="T65" fmla="*/ 2147483647 h 1156"/>
                  <a:gd name="T66" fmla="*/ 2147483647 w 970"/>
                  <a:gd name="T67" fmla="*/ 2147483647 h 1156"/>
                  <a:gd name="T68" fmla="*/ 0 w 970"/>
                  <a:gd name="T69" fmla="*/ 2147483647 h 115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70"/>
                  <a:gd name="T106" fmla="*/ 0 h 1156"/>
                  <a:gd name="T107" fmla="*/ 970 w 970"/>
                  <a:gd name="T108" fmla="*/ 1156 h 115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70" h="1156">
                    <a:moveTo>
                      <a:pt x="0" y="364"/>
                    </a:moveTo>
                    <a:lnTo>
                      <a:pt x="24" y="419"/>
                    </a:lnTo>
                    <a:lnTo>
                      <a:pt x="56" y="440"/>
                    </a:lnTo>
                    <a:lnTo>
                      <a:pt x="84" y="418"/>
                    </a:lnTo>
                    <a:lnTo>
                      <a:pt x="84" y="463"/>
                    </a:lnTo>
                    <a:lnTo>
                      <a:pt x="104" y="463"/>
                    </a:lnTo>
                    <a:lnTo>
                      <a:pt x="136" y="466"/>
                    </a:lnTo>
                    <a:lnTo>
                      <a:pt x="212" y="425"/>
                    </a:lnTo>
                    <a:lnTo>
                      <a:pt x="216" y="490"/>
                    </a:lnTo>
                    <a:lnTo>
                      <a:pt x="327" y="543"/>
                    </a:lnTo>
                    <a:lnTo>
                      <a:pt x="341" y="622"/>
                    </a:lnTo>
                    <a:lnTo>
                      <a:pt x="384" y="623"/>
                    </a:lnTo>
                    <a:lnTo>
                      <a:pt x="400" y="674"/>
                    </a:lnTo>
                    <a:lnTo>
                      <a:pt x="392" y="735"/>
                    </a:lnTo>
                    <a:lnTo>
                      <a:pt x="399" y="796"/>
                    </a:lnTo>
                    <a:lnTo>
                      <a:pt x="450" y="802"/>
                    </a:lnTo>
                    <a:lnTo>
                      <a:pt x="458" y="843"/>
                    </a:lnTo>
                    <a:lnTo>
                      <a:pt x="479" y="849"/>
                    </a:lnTo>
                    <a:lnTo>
                      <a:pt x="479" y="901"/>
                    </a:lnTo>
                    <a:lnTo>
                      <a:pt x="495" y="904"/>
                    </a:lnTo>
                    <a:lnTo>
                      <a:pt x="501" y="947"/>
                    </a:lnTo>
                    <a:lnTo>
                      <a:pt x="407" y="1044"/>
                    </a:lnTo>
                    <a:lnTo>
                      <a:pt x="423" y="1038"/>
                    </a:lnTo>
                    <a:lnTo>
                      <a:pt x="495" y="1102"/>
                    </a:lnTo>
                    <a:lnTo>
                      <a:pt x="511" y="1124"/>
                    </a:lnTo>
                    <a:lnTo>
                      <a:pt x="506" y="1156"/>
                    </a:lnTo>
                    <a:lnTo>
                      <a:pt x="626" y="986"/>
                    </a:lnTo>
                    <a:lnTo>
                      <a:pt x="631" y="897"/>
                    </a:lnTo>
                    <a:lnTo>
                      <a:pt x="729" y="816"/>
                    </a:lnTo>
                    <a:lnTo>
                      <a:pt x="785" y="816"/>
                    </a:lnTo>
                    <a:lnTo>
                      <a:pt x="810" y="793"/>
                    </a:lnTo>
                    <a:lnTo>
                      <a:pt x="858" y="659"/>
                    </a:lnTo>
                    <a:lnTo>
                      <a:pt x="866" y="529"/>
                    </a:lnTo>
                    <a:lnTo>
                      <a:pt x="961" y="408"/>
                    </a:lnTo>
                    <a:lnTo>
                      <a:pt x="970" y="353"/>
                    </a:lnTo>
                    <a:lnTo>
                      <a:pt x="954" y="301"/>
                    </a:lnTo>
                    <a:lnTo>
                      <a:pt x="914" y="295"/>
                    </a:lnTo>
                    <a:lnTo>
                      <a:pt x="850" y="239"/>
                    </a:lnTo>
                    <a:lnTo>
                      <a:pt x="732" y="225"/>
                    </a:lnTo>
                    <a:lnTo>
                      <a:pt x="722" y="193"/>
                    </a:lnTo>
                    <a:lnTo>
                      <a:pt x="666" y="170"/>
                    </a:lnTo>
                    <a:lnTo>
                      <a:pt x="642" y="170"/>
                    </a:lnTo>
                    <a:lnTo>
                      <a:pt x="610" y="220"/>
                    </a:lnTo>
                    <a:lnTo>
                      <a:pt x="605" y="203"/>
                    </a:lnTo>
                    <a:lnTo>
                      <a:pt x="556" y="210"/>
                    </a:lnTo>
                    <a:lnTo>
                      <a:pt x="578" y="199"/>
                    </a:lnTo>
                    <a:lnTo>
                      <a:pt x="556" y="162"/>
                    </a:lnTo>
                    <a:lnTo>
                      <a:pt x="597" y="104"/>
                    </a:lnTo>
                    <a:lnTo>
                      <a:pt x="556" y="35"/>
                    </a:lnTo>
                    <a:lnTo>
                      <a:pt x="519" y="89"/>
                    </a:lnTo>
                    <a:lnTo>
                      <a:pt x="484" y="86"/>
                    </a:lnTo>
                    <a:lnTo>
                      <a:pt x="434" y="94"/>
                    </a:lnTo>
                    <a:lnTo>
                      <a:pt x="360" y="107"/>
                    </a:lnTo>
                    <a:lnTo>
                      <a:pt x="348" y="75"/>
                    </a:lnTo>
                    <a:lnTo>
                      <a:pt x="354" y="22"/>
                    </a:lnTo>
                    <a:lnTo>
                      <a:pt x="332" y="0"/>
                    </a:lnTo>
                    <a:lnTo>
                      <a:pt x="271" y="36"/>
                    </a:lnTo>
                    <a:lnTo>
                      <a:pt x="228" y="27"/>
                    </a:lnTo>
                    <a:lnTo>
                      <a:pt x="240" y="80"/>
                    </a:lnTo>
                    <a:lnTo>
                      <a:pt x="263" y="86"/>
                    </a:lnTo>
                    <a:lnTo>
                      <a:pt x="204" y="129"/>
                    </a:lnTo>
                    <a:lnTo>
                      <a:pt x="175" y="111"/>
                    </a:lnTo>
                    <a:lnTo>
                      <a:pt x="162" y="91"/>
                    </a:lnTo>
                    <a:lnTo>
                      <a:pt x="101" y="104"/>
                    </a:lnTo>
                    <a:lnTo>
                      <a:pt x="119" y="129"/>
                    </a:lnTo>
                    <a:lnTo>
                      <a:pt x="95" y="135"/>
                    </a:lnTo>
                    <a:lnTo>
                      <a:pt x="111" y="188"/>
                    </a:lnTo>
                    <a:lnTo>
                      <a:pt x="98" y="270"/>
                    </a:lnTo>
                    <a:lnTo>
                      <a:pt x="39" y="300"/>
                    </a:lnTo>
                    <a:lnTo>
                      <a:pt x="0" y="36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4" name="Freeform 138"/>
              <p:cNvSpPr>
                <a:spLocks noChangeAspect="1"/>
              </p:cNvSpPr>
              <p:nvPr/>
            </p:nvSpPr>
            <p:spPr bwMode="auto">
              <a:xfrm>
                <a:off x="2622871" y="4043251"/>
                <a:ext cx="17529" cy="59478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" y="77"/>
                  </a:cxn>
                  <a:cxn ang="0">
                    <a:pos x="19" y="0"/>
                  </a:cxn>
                  <a:cxn ang="0">
                    <a:pos x="0" y="16"/>
                  </a:cxn>
                </a:cxnLst>
                <a:rect l="0" t="0" r="r" b="b"/>
                <a:pathLst>
                  <a:path w="19" h="77">
                    <a:moveTo>
                      <a:pt x="0" y="16"/>
                    </a:moveTo>
                    <a:lnTo>
                      <a:pt x="5" y="77"/>
                    </a:lnTo>
                    <a:lnTo>
                      <a:pt x="19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5" name="Freeform 139"/>
              <p:cNvSpPr>
                <a:spLocks noChangeAspect="1"/>
              </p:cNvSpPr>
              <p:nvPr/>
            </p:nvSpPr>
            <p:spPr bwMode="auto">
              <a:xfrm>
                <a:off x="7171208" y="4346968"/>
                <a:ext cx="26969" cy="2657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3" y="32"/>
                  </a:cxn>
                  <a:cxn ang="0">
                    <a:pos x="29" y="0"/>
                  </a:cxn>
                  <a:cxn ang="0">
                    <a:pos x="0" y="13"/>
                  </a:cxn>
                </a:cxnLst>
                <a:rect l="0" t="0" r="r" b="b"/>
                <a:pathLst>
                  <a:path w="29" h="32">
                    <a:moveTo>
                      <a:pt x="0" y="13"/>
                    </a:moveTo>
                    <a:lnTo>
                      <a:pt x="13" y="32"/>
                    </a:lnTo>
                    <a:lnTo>
                      <a:pt x="29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6" name="Freeform 140"/>
              <p:cNvSpPr>
                <a:spLocks noChangeAspect="1"/>
              </p:cNvSpPr>
              <p:nvPr/>
            </p:nvSpPr>
            <p:spPr bwMode="auto">
              <a:xfrm>
                <a:off x="5118860" y="3392790"/>
                <a:ext cx="142936" cy="84787"/>
              </a:xfrm>
              <a:custGeom>
                <a:avLst/>
                <a:gdLst/>
                <a:ahLst/>
                <a:cxnLst>
                  <a:cxn ang="0">
                    <a:pos x="0" y="72"/>
                  </a:cxn>
                  <a:cxn ang="0">
                    <a:pos x="11" y="0"/>
                  </a:cxn>
                  <a:cxn ang="0">
                    <a:pos x="157" y="17"/>
                  </a:cxn>
                  <a:cxn ang="0">
                    <a:pos x="128" y="60"/>
                  </a:cxn>
                  <a:cxn ang="0">
                    <a:pos x="142" y="80"/>
                  </a:cxn>
                  <a:cxn ang="0">
                    <a:pos x="102" y="83"/>
                  </a:cxn>
                  <a:cxn ang="0">
                    <a:pos x="78" y="104"/>
                  </a:cxn>
                  <a:cxn ang="0">
                    <a:pos x="16" y="104"/>
                  </a:cxn>
                  <a:cxn ang="0">
                    <a:pos x="0" y="72"/>
                  </a:cxn>
                </a:cxnLst>
                <a:rect l="0" t="0" r="r" b="b"/>
                <a:pathLst>
                  <a:path w="157" h="104">
                    <a:moveTo>
                      <a:pt x="0" y="72"/>
                    </a:moveTo>
                    <a:lnTo>
                      <a:pt x="11" y="0"/>
                    </a:lnTo>
                    <a:lnTo>
                      <a:pt x="157" y="17"/>
                    </a:lnTo>
                    <a:lnTo>
                      <a:pt x="128" y="60"/>
                    </a:lnTo>
                    <a:lnTo>
                      <a:pt x="142" y="80"/>
                    </a:lnTo>
                    <a:lnTo>
                      <a:pt x="102" y="83"/>
                    </a:lnTo>
                    <a:lnTo>
                      <a:pt x="78" y="104"/>
                    </a:lnTo>
                    <a:lnTo>
                      <a:pt x="16" y="104"/>
                    </a:lnTo>
                    <a:lnTo>
                      <a:pt x="0" y="7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7" name="Freeform 141"/>
              <p:cNvSpPr>
                <a:spLocks noChangeAspect="1"/>
              </p:cNvSpPr>
              <p:nvPr/>
            </p:nvSpPr>
            <p:spPr bwMode="auto">
              <a:xfrm>
                <a:off x="6683068" y="3812932"/>
                <a:ext cx="200920" cy="418876"/>
              </a:xfrm>
              <a:custGeom>
                <a:avLst/>
                <a:gdLst/>
                <a:ahLst/>
                <a:cxnLst>
                  <a:cxn ang="0">
                    <a:pos x="0" y="220"/>
                  </a:cxn>
                  <a:cxn ang="0">
                    <a:pos x="11" y="190"/>
                  </a:cxn>
                  <a:cxn ang="0">
                    <a:pos x="76" y="49"/>
                  </a:cxn>
                  <a:cxn ang="0">
                    <a:pos x="119" y="27"/>
                  </a:cxn>
                  <a:cxn ang="0">
                    <a:pos x="130" y="0"/>
                  </a:cxn>
                  <a:cxn ang="0">
                    <a:pos x="160" y="17"/>
                  </a:cxn>
                  <a:cxn ang="0">
                    <a:pos x="162" y="44"/>
                  </a:cxn>
                  <a:cxn ang="0">
                    <a:pos x="136" y="130"/>
                  </a:cxn>
                  <a:cxn ang="0">
                    <a:pos x="165" y="123"/>
                  </a:cxn>
                  <a:cxn ang="0">
                    <a:pos x="178" y="182"/>
                  </a:cxn>
                  <a:cxn ang="0">
                    <a:pos x="224" y="196"/>
                  </a:cxn>
                  <a:cxn ang="0">
                    <a:pos x="202" y="223"/>
                  </a:cxn>
                  <a:cxn ang="0">
                    <a:pos x="149" y="258"/>
                  </a:cxn>
                  <a:cxn ang="0">
                    <a:pos x="136" y="294"/>
                  </a:cxn>
                  <a:cxn ang="0">
                    <a:pos x="165" y="361"/>
                  </a:cxn>
                  <a:cxn ang="0">
                    <a:pos x="152" y="397"/>
                  </a:cxn>
                  <a:cxn ang="0">
                    <a:pos x="188" y="485"/>
                  </a:cxn>
                  <a:cxn ang="0">
                    <a:pos x="162" y="536"/>
                  </a:cxn>
                  <a:cxn ang="0">
                    <a:pos x="136" y="352"/>
                  </a:cxn>
                  <a:cxn ang="0">
                    <a:pos x="116" y="325"/>
                  </a:cxn>
                  <a:cxn ang="0">
                    <a:pos x="77" y="369"/>
                  </a:cxn>
                  <a:cxn ang="0">
                    <a:pos x="50" y="363"/>
                  </a:cxn>
                  <a:cxn ang="0">
                    <a:pos x="56" y="295"/>
                  </a:cxn>
                  <a:cxn ang="0">
                    <a:pos x="0" y="220"/>
                  </a:cxn>
                </a:cxnLst>
                <a:rect l="0" t="0" r="r" b="b"/>
                <a:pathLst>
                  <a:path w="224" h="536">
                    <a:moveTo>
                      <a:pt x="0" y="220"/>
                    </a:moveTo>
                    <a:lnTo>
                      <a:pt x="11" y="190"/>
                    </a:lnTo>
                    <a:lnTo>
                      <a:pt x="76" y="49"/>
                    </a:lnTo>
                    <a:lnTo>
                      <a:pt x="119" y="27"/>
                    </a:lnTo>
                    <a:lnTo>
                      <a:pt x="130" y="0"/>
                    </a:lnTo>
                    <a:lnTo>
                      <a:pt x="160" y="17"/>
                    </a:lnTo>
                    <a:lnTo>
                      <a:pt x="162" y="44"/>
                    </a:lnTo>
                    <a:lnTo>
                      <a:pt x="136" y="130"/>
                    </a:lnTo>
                    <a:lnTo>
                      <a:pt x="165" y="123"/>
                    </a:lnTo>
                    <a:lnTo>
                      <a:pt x="178" y="182"/>
                    </a:lnTo>
                    <a:lnTo>
                      <a:pt x="224" y="196"/>
                    </a:lnTo>
                    <a:lnTo>
                      <a:pt x="202" y="223"/>
                    </a:lnTo>
                    <a:lnTo>
                      <a:pt x="149" y="258"/>
                    </a:lnTo>
                    <a:lnTo>
                      <a:pt x="136" y="294"/>
                    </a:lnTo>
                    <a:lnTo>
                      <a:pt x="165" y="361"/>
                    </a:lnTo>
                    <a:lnTo>
                      <a:pt x="152" y="397"/>
                    </a:lnTo>
                    <a:lnTo>
                      <a:pt x="188" y="485"/>
                    </a:lnTo>
                    <a:lnTo>
                      <a:pt x="162" y="536"/>
                    </a:lnTo>
                    <a:lnTo>
                      <a:pt x="136" y="352"/>
                    </a:lnTo>
                    <a:lnTo>
                      <a:pt x="116" y="325"/>
                    </a:lnTo>
                    <a:lnTo>
                      <a:pt x="77" y="369"/>
                    </a:lnTo>
                    <a:lnTo>
                      <a:pt x="50" y="363"/>
                    </a:lnTo>
                    <a:lnTo>
                      <a:pt x="56" y="295"/>
                    </a:lnTo>
                    <a:lnTo>
                      <a:pt x="0" y="22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8" name="Freeform 142"/>
              <p:cNvSpPr>
                <a:spLocks noChangeAspect="1"/>
              </p:cNvSpPr>
              <p:nvPr/>
            </p:nvSpPr>
            <p:spPr bwMode="auto">
              <a:xfrm>
                <a:off x="6916351" y="4126773"/>
                <a:ext cx="111921" cy="98708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9" y="88"/>
                  </a:cxn>
                  <a:cxn ang="0">
                    <a:pos x="24" y="119"/>
                  </a:cxn>
                  <a:cxn ang="0">
                    <a:pos x="51" y="126"/>
                  </a:cxn>
                  <a:cxn ang="0">
                    <a:pos x="124" y="69"/>
                  </a:cxn>
                  <a:cxn ang="0">
                    <a:pos x="118" y="0"/>
                  </a:cxn>
                  <a:cxn ang="0">
                    <a:pos x="62" y="11"/>
                  </a:cxn>
                  <a:cxn ang="0">
                    <a:pos x="19" y="11"/>
                  </a:cxn>
                  <a:cxn ang="0">
                    <a:pos x="0" y="25"/>
                  </a:cxn>
                </a:cxnLst>
                <a:rect l="0" t="0" r="r" b="b"/>
                <a:pathLst>
                  <a:path w="124" h="126">
                    <a:moveTo>
                      <a:pt x="0" y="25"/>
                    </a:moveTo>
                    <a:lnTo>
                      <a:pt x="9" y="88"/>
                    </a:lnTo>
                    <a:lnTo>
                      <a:pt x="24" y="119"/>
                    </a:lnTo>
                    <a:lnTo>
                      <a:pt x="51" y="126"/>
                    </a:lnTo>
                    <a:lnTo>
                      <a:pt x="124" y="69"/>
                    </a:lnTo>
                    <a:lnTo>
                      <a:pt x="118" y="0"/>
                    </a:lnTo>
                    <a:lnTo>
                      <a:pt x="62" y="11"/>
                    </a:lnTo>
                    <a:lnTo>
                      <a:pt x="19" y="11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9" name="Freeform 143"/>
              <p:cNvSpPr>
                <a:spLocks noChangeAspect="1"/>
              </p:cNvSpPr>
              <p:nvPr/>
            </p:nvSpPr>
            <p:spPr bwMode="auto">
              <a:xfrm>
                <a:off x="1456458" y="2466452"/>
                <a:ext cx="1914806" cy="988346"/>
              </a:xfrm>
              <a:custGeom>
                <a:avLst/>
                <a:gdLst/>
                <a:ahLst/>
                <a:cxnLst>
                  <a:cxn ang="0">
                    <a:pos x="161" y="151"/>
                  </a:cxn>
                  <a:cxn ang="0">
                    <a:pos x="248" y="132"/>
                  </a:cxn>
                  <a:cxn ang="0">
                    <a:pos x="379" y="137"/>
                  </a:cxn>
                  <a:cxn ang="0">
                    <a:pos x="584" y="153"/>
                  </a:cxn>
                  <a:cxn ang="0">
                    <a:pos x="656" y="212"/>
                  </a:cxn>
                  <a:cxn ang="0">
                    <a:pos x="840" y="245"/>
                  </a:cxn>
                  <a:cxn ang="0">
                    <a:pos x="802" y="185"/>
                  </a:cxn>
                  <a:cxn ang="0">
                    <a:pos x="963" y="215"/>
                  </a:cxn>
                  <a:cxn ang="0">
                    <a:pos x="1090" y="201"/>
                  </a:cxn>
                  <a:cxn ang="0">
                    <a:pos x="1101" y="200"/>
                  </a:cxn>
                  <a:cxn ang="0">
                    <a:pos x="1128" y="196"/>
                  </a:cxn>
                  <a:cxn ang="0">
                    <a:pos x="1176" y="129"/>
                  </a:cxn>
                  <a:cxn ang="0">
                    <a:pos x="1141" y="0"/>
                  </a:cxn>
                  <a:cxn ang="0">
                    <a:pos x="1205" y="90"/>
                  </a:cxn>
                  <a:cxn ang="0">
                    <a:pos x="1231" y="137"/>
                  </a:cxn>
                  <a:cxn ang="0">
                    <a:pos x="1322" y="195"/>
                  </a:cxn>
                  <a:cxn ang="0">
                    <a:pos x="1375" y="170"/>
                  </a:cxn>
                  <a:cxn ang="0">
                    <a:pos x="1481" y="149"/>
                  </a:cxn>
                  <a:cxn ang="0">
                    <a:pos x="1481" y="248"/>
                  </a:cxn>
                  <a:cxn ang="0">
                    <a:pos x="1351" y="275"/>
                  </a:cxn>
                  <a:cxn ang="0">
                    <a:pos x="1295" y="330"/>
                  </a:cxn>
                  <a:cxn ang="0">
                    <a:pos x="1253" y="419"/>
                  </a:cxn>
                  <a:cxn ang="0">
                    <a:pos x="1205" y="451"/>
                  </a:cxn>
                  <a:cxn ang="0">
                    <a:pos x="1152" y="514"/>
                  </a:cxn>
                  <a:cxn ang="0">
                    <a:pos x="1202" y="697"/>
                  </a:cxn>
                  <a:cxn ang="0">
                    <a:pos x="1375" y="787"/>
                  </a:cxn>
                  <a:cxn ang="0">
                    <a:pos x="1481" y="886"/>
                  </a:cxn>
                  <a:cxn ang="0">
                    <a:pos x="1522" y="934"/>
                  </a:cxn>
                  <a:cxn ang="0">
                    <a:pos x="1612" y="724"/>
                  </a:cxn>
                  <a:cxn ang="0">
                    <a:pos x="1589" y="586"/>
                  </a:cxn>
                  <a:cxn ang="0">
                    <a:pos x="1581" y="504"/>
                  </a:cxn>
                  <a:cxn ang="0">
                    <a:pos x="1666" y="463"/>
                  </a:cxn>
                  <a:cxn ang="0">
                    <a:pos x="1777" y="567"/>
                  </a:cxn>
                  <a:cxn ang="0">
                    <a:pos x="1745" y="635"/>
                  </a:cxn>
                  <a:cxn ang="0">
                    <a:pos x="1815" y="631"/>
                  </a:cxn>
                  <a:cxn ang="0">
                    <a:pos x="1884" y="594"/>
                  </a:cxn>
                  <a:cxn ang="0">
                    <a:pos x="1906" y="616"/>
                  </a:cxn>
                  <a:cxn ang="0">
                    <a:pos x="1950" y="641"/>
                  </a:cxn>
                  <a:cxn ang="0">
                    <a:pos x="1954" y="682"/>
                  </a:cxn>
                  <a:cxn ang="0">
                    <a:pos x="1962" y="729"/>
                  </a:cxn>
                  <a:cxn ang="0">
                    <a:pos x="2079" y="795"/>
                  </a:cxn>
                  <a:cxn ang="0">
                    <a:pos x="2081" y="840"/>
                  </a:cxn>
                  <a:cxn ang="0">
                    <a:pos x="2119" y="889"/>
                  </a:cxn>
                  <a:cxn ang="0">
                    <a:pos x="1738" y="1090"/>
                  </a:cxn>
                  <a:cxn ang="0">
                    <a:pos x="1852" y="1046"/>
                  </a:cxn>
                  <a:cxn ang="0">
                    <a:pos x="1980" y="1137"/>
                  </a:cxn>
                  <a:cxn ang="0">
                    <a:pos x="1986" y="1145"/>
                  </a:cxn>
                  <a:cxn ang="0">
                    <a:pos x="1932" y="1140"/>
                  </a:cxn>
                  <a:cxn ang="0">
                    <a:pos x="1818" y="1131"/>
                  </a:cxn>
                  <a:cxn ang="0">
                    <a:pos x="1621" y="1171"/>
                  </a:cxn>
                  <a:cxn ang="0">
                    <a:pos x="1543" y="1226"/>
                  </a:cxn>
                  <a:cxn ang="0">
                    <a:pos x="1457" y="1223"/>
                  </a:cxn>
                  <a:cxn ang="0">
                    <a:pos x="1525" y="1159"/>
                  </a:cxn>
                  <a:cxn ang="0">
                    <a:pos x="1393" y="1049"/>
                  </a:cxn>
                  <a:cxn ang="0">
                    <a:pos x="1340" y="1035"/>
                  </a:cxn>
                  <a:cxn ang="0">
                    <a:pos x="1141" y="993"/>
                  </a:cxn>
                  <a:cxn ang="0">
                    <a:pos x="410" y="972"/>
                  </a:cxn>
                  <a:cxn ang="0">
                    <a:pos x="326" y="881"/>
                  </a:cxn>
                  <a:cxn ang="0">
                    <a:pos x="272" y="737"/>
                  </a:cxn>
                  <a:cxn ang="0">
                    <a:pos x="75" y="600"/>
                  </a:cxn>
                </a:cxnLst>
                <a:rect l="0" t="0" r="r" b="b"/>
                <a:pathLst>
                  <a:path w="2119" h="1258">
                    <a:moveTo>
                      <a:pt x="0" y="556"/>
                    </a:moveTo>
                    <a:lnTo>
                      <a:pt x="0" y="118"/>
                    </a:lnTo>
                    <a:lnTo>
                      <a:pt x="171" y="173"/>
                    </a:lnTo>
                    <a:lnTo>
                      <a:pt x="161" y="151"/>
                    </a:lnTo>
                    <a:lnTo>
                      <a:pt x="177" y="137"/>
                    </a:lnTo>
                    <a:lnTo>
                      <a:pt x="283" y="88"/>
                    </a:lnTo>
                    <a:lnTo>
                      <a:pt x="201" y="149"/>
                    </a:lnTo>
                    <a:lnTo>
                      <a:pt x="248" y="132"/>
                    </a:lnTo>
                    <a:lnTo>
                      <a:pt x="248" y="143"/>
                    </a:lnTo>
                    <a:lnTo>
                      <a:pt x="334" y="90"/>
                    </a:lnTo>
                    <a:lnTo>
                      <a:pt x="325" y="74"/>
                    </a:lnTo>
                    <a:lnTo>
                      <a:pt x="379" y="137"/>
                    </a:lnTo>
                    <a:lnTo>
                      <a:pt x="416" y="101"/>
                    </a:lnTo>
                    <a:lnTo>
                      <a:pt x="411" y="137"/>
                    </a:lnTo>
                    <a:lnTo>
                      <a:pt x="456" y="110"/>
                    </a:lnTo>
                    <a:lnTo>
                      <a:pt x="584" y="153"/>
                    </a:lnTo>
                    <a:lnTo>
                      <a:pt x="639" y="153"/>
                    </a:lnTo>
                    <a:lnTo>
                      <a:pt x="672" y="181"/>
                    </a:lnTo>
                    <a:lnTo>
                      <a:pt x="634" y="201"/>
                    </a:lnTo>
                    <a:lnTo>
                      <a:pt x="656" y="212"/>
                    </a:lnTo>
                    <a:lnTo>
                      <a:pt x="768" y="200"/>
                    </a:lnTo>
                    <a:lnTo>
                      <a:pt x="819" y="236"/>
                    </a:lnTo>
                    <a:lnTo>
                      <a:pt x="827" y="262"/>
                    </a:lnTo>
                    <a:lnTo>
                      <a:pt x="840" y="245"/>
                    </a:lnTo>
                    <a:lnTo>
                      <a:pt x="819" y="212"/>
                    </a:lnTo>
                    <a:lnTo>
                      <a:pt x="874" y="168"/>
                    </a:lnTo>
                    <a:lnTo>
                      <a:pt x="819" y="195"/>
                    </a:lnTo>
                    <a:lnTo>
                      <a:pt x="802" y="185"/>
                    </a:lnTo>
                    <a:lnTo>
                      <a:pt x="867" y="151"/>
                    </a:lnTo>
                    <a:lnTo>
                      <a:pt x="901" y="196"/>
                    </a:lnTo>
                    <a:lnTo>
                      <a:pt x="938" y="195"/>
                    </a:lnTo>
                    <a:lnTo>
                      <a:pt x="963" y="215"/>
                    </a:lnTo>
                    <a:lnTo>
                      <a:pt x="1060" y="212"/>
                    </a:lnTo>
                    <a:lnTo>
                      <a:pt x="1058" y="196"/>
                    </a:lnTo>
                    <a:lnTo>
                      <a:pt x="1085" y="226"/>
                    </a:lnTo>
                    <a:lnTo>
                      <a:pt x="1090" y="201"/>
                    </a:lnTo>
                    <a:lnTo>
                      <a:pt x="1066" y="209"/>
                    </a:lnTo>
                    <a:lnTo>
                      <a:pt x="1050" y="182"/>
                    </a:lnTo>
                    <a:lnTo>
                      <a:pt x="1090" y="181"/>
                    </a:lnTo>
                    <a:lnTo>
                      <a:pt x="1101" y="200"/>
                    </a:lnTo>
                    <a:lnTo>
                      <a:pt x="1119" y="195"/>
                    </a:lnTo>
                    <a:lnTo>
                      <a:pt x="1111" y="226"/>
                    </a:lnTo>
                    <a:lnTo>
                      <a:pt x="1136" y="244"/>
                    </a:lnTo>
                    <a:lnTo>
                      <a:pt x="1128" y="196"/>
                    </a:lnTo>
                    <a:lnTo>
                      <a:pt x="1178" y="170"/>
                    </a:lnTo>
                    <a:lnTo>
                      <a:pt x="1167" y="151"/>
                    </a:lnTo>
                    <a:lnTo>
                      <a:pt x="1152" y="168"/>
                    </a:lnTo>
                    <a:lnTo>
                      <a:pt x="1176" y="129"/>
                    </a:lnTo>
                    <a:lnTo>
                      <a:pt x="1104" y="102"/>
                    </a:lnTo>
                    <a:lnTo>
                      <a:pt x="1114" y="38"/>
                    </a:lnTo>
                    <a:lnTo>
                      <a:pt x="1128" y="38"/>
                    </a:lnTo>
                    <a:lnTo>
                      <a:pt x="1141" y="0"/>
                    </a:lnTo>
                    <a:lnTo>
                      <a:pt x="1194" y="38"/>
                    </a:lnTo>
                    <a:lnTo>
                      <a:pt x="1194" y="58"/>
                    </a:lnTo>
                    <a:lnTo>
                      <a:pt x="1231" y="93"/>
                    </a:lnTo>
                    <a:lnTo>
                      <a:pt x="1205" y="90"/>
                    </a:lnTo>
                    <a:lnTo>
                      <a:pt x="1218" y="105"/>
                    </a:lnTo>
                    <a:lnTo>
                      <a:pt x="1204" y="120"/>
                    </a:lnTo>
                    <a:lnTo>
                      <a:pt x="1245" y="129"/>
                    </a:lnTo>
                    <a:lnTo>
                      <a:pt x="1231" y="137"/>
                    </a:lnTo>
                    <a:lnTo>
                      <a:pt x="1258" y="190"/>
                    </a:lnTo>
                    <a:lnTo>
                      <a:pt x="1282" y="138"/>
                    </a:lnTo>
                    <a:lnTo>
                      <a:pt x="1312" y="164"/>
                    </a:lnTo>
                    <a:lnTo>
                      <a:pt x="1322" y="195"/>
                    </a:lnTo>
                    <a:lnTo>
                      <a:pt x="1308" y="201"/>
                    </a:lnTo>
                    <a:lnTo>
                      <a:pt x="1335" y="244"/>
                    </a:lnTo>
                    <a:lnTo>
                      <a:pt x="1351" y="231"/>
                    </a:lnTo>
                    <a:lnTo>
                      <a:pt x="1375" y="170"/>
                    </a:lnTo>
                    <a:lnTo>
                      <a:pt x="1399" y="164"/>
                    </a:lnTo>
                    <a:lnTo>
                      <a:pt x="1381" y="112"/>
                    </a:lnTo>
                    <a:lnTo>
                      <a:pt x="1449" y="118"/>
                    </a:lnTo>
                    <a:lnTo>
                      <a:pt x="1481" y="149"/>
                    </a:lnTo>
                    <a:lnTo>
                      <a:pt x="1469" y="164"/>
                    </a:lnTo>
                    <a:lnTo>
                      <a:pt x="1481" y="170"/>
                    </a:lnTo>
                    <a:lnTo>
                      <a:pt x="1452" y="181"/>
                    </a:lnTo>
                    <a:lnTo>
                      <a:pt x="1481" y="248"/>
                    </a:lnTo>
                    <a:lnTo>
                      <a:pt x="1433" y="284"/>
                    </a:lnTo>
                    <a:lnTo>
                      <a:pt x="1417" y="267"/>
                    </a:lnTo>
                    <a:lnTo>
                      <a:pt x="1423" y="292"/>
                    </a:lnTo>
                    <a:lnTo>
                      <a:pt x="1351" y="275"/>
                    </a:lnTo>
                    <a:lnTo>
                      <a:pt x="1367" y="297"/>
                    </a:lnTo>
                    <a:lnTo>
                      <a:pt x="1340" y="330"/>
                    </a:lnTo>
                    <a:lnTo>
                      <a:pt x="1268" y="306"/>
                    </a:lnTo>
                    <a:lnTo>
                      <a:pt x="1295" y="330"/>
                    </a:lnTo>
                    <a:lnTo>
                      <a:pt x="1344" y="339"/>
                    </a:lnTo>
                    <a:lnTo>
                      <a:pt x="1309" y="393"/>
                    </a:lnTo>
                    <a:lnTo>
                      <a:pt x="1269" y="388"/>
                    </a:lnTo>
                    <a:lnTo>
                      <a:pt x="1253" y="419"/>
                    </a:lnTo>
                    <a:lnTo>
                      <a:pt x="1184" y="393"/>
                    </a:lnTo>
                    <a:lnTo>
                      <a:pt x="1245" y="419"/>
                    </a:lnTo>
                    <a:lnTo>
                      <a:pt x="1255" y="441"/>
                    </a:lnTo>
                    <a:lnTo>
                      <a:pt x="1205" y="451"/>
                    </a:lnTo>
                    <a:lnTo>
                      <a:pt x="1218" y="457"/>
                    </a:lnTo>
                    <a:lnTo>
                      <a:pt x="1204" y="457"/>
                    </a:lnTo>
                    <a:lnTo>
                      <a:pt x="1204" y="482"/>
                    </a:lnTo>
                    <a:lnTo>
                      <a:pt x="1152" y="514"/>
                    </a:lnTo>
                    <a:lnTo>
                      <a:pt x="1144" y="613"/>
                    </a:lnTo>
                    <a:lnTo>
                      <a:pt x="1162" y="635"/>
                    </a:lnTo>
                    <a:lnTo>
                      <a:pt x="1188" y="620"/>
                    </a:lnTo>
                    <a:lnTo>
                      <a:pt x="1202" y="697"/>
                    </a:lnTo>
                    <a:lnTo>
                      <a:pt x="1240" y="683"/>
                    </a:lnTo>
                    <a:lnTo>
                      <a:pt x="1285" y="707"/>
                    </a:lnTo>
                    <a:lnTo>
                      <a:pt x="1381" y="760"/>
                    </a:lnTo>
                    <a:lnTo>
                      <a:pt x="1375" y="787"/>
                    </a:lnTo>
                    <a:lnTo>
                      <a:pt x="1385" y="771"/>
                    </a:lnTo>
                    <a:lnTo>
                      <a:pt x="1458" y="773"/>
                    </a:lnTo>
                    <a:lnTo>
                      <a:pt x="1458" y="857"/>
                    </a:lnTo>
                    <a:lnTo>
                      <a:pt x="1481" y="886"/>
                    </a:lnTo>
                    <a:lnTo>
                      <a:pt x="1461" y="890"/>
                    </a:lnTo>
                    <a:lnTo>
                      <a:pt x="1498" y="905"/>
                    </a:lnTo>
                    <a:lnTo>
                      <a:pt x="1490" y="934"/>
                    </a:lnTo>
                    <a:lnTo>
                      <a:pt x="1522" y="934"/>
                    </a:lnTo>
                    <a:lnTo>
                      <a:pt x="1569" y="889"/>
                    </a:lnTo>
                    <a:lnTo>
                      <a:pt x="1549" y="876"/>
                    </a:lnTo>
                    <a:lnTo>
                      <a:pt x="1522" y="796"/>
                    </a:lnTo>
                    <a:lnTo>
                      <a:pt x="1612" y="724"/>
                    </a:lnTo>
                    <a:lnTo>
                      <a:pt x="1597" y="724"/>
                    </a:lnTo>
                    <a:lnTo>
                      <a:pt x="1578" y="642"/>
                    </a:lnTo>
                    <a:lnTo>
                      <a:pt x="1545" y="620"/>
                    </a:lnTo>
                    <a:lnTo>
                      <a:pt x="1589" y="586"/>
                    </a:lnTo>
                    <a:lnTo>
                      <a:pt x="1572" y="569"/>
                    </a:lnTo>
                    <a:lnTo>
                      <a:pt x="1581" y="539"/>
                    </a:lnTo>
                    <a:lnTo>
                      <a:pt x="1562" y="534"/>
                    </a:lnTo>
                    <a:lnTo>
                      <a:pt x="1581" y="504"/>
                    </a:lnTo>
                    <a:lnTo>
                      <a:pt x="1559" y="487"/>
                    </a:lnTo>
                    <a:lnTo>
                      <a:pt x="1570" y="460"/>
                    </a:lnTo>
                    <a:lnTo>
                      <a:pt x="1636" y="474"/>
                    </a:lnTo>
                    <a:lnTo>
                      <a:pt x="1666" y="463"/>
                    </a:lnTo>
                    <a:lnTo>
                      <a:pt x="1724" y="504"/>
                    </a:lnTo>
                    <a:lnTo>
                      <a:pt x="1724" y="520"/>
                    </a:lnTo>
                    <a:lnTo>
                      <a:pt x="1774" y="523"/>
                    </a:lnTo>
                    <a:lnTo>
                      <a:pt x="1777" y="567"/>
                    </a:lnTo>
                    <a:lnTo>
                      <a:pt x="1733" y="569"/>
                    </a:lnTo>
                    <a:lnTo>
                      <a:pt x="1770" y="576"/>
                    </a:lnTo>
                    <a:lnTo>
                      <a:pt x="1785" y="600"/>
                    </a:lnTo>
                    <a:lnTo>
                      <a:pt x="1745" y="635"/>
                    </a:lnTo>
                    <a:lnTo>
                      <a:pt x="1802" y="617"/>
                    </a:lnTo>
                    <a:lnTo>
                      <a:pt x="1807" y="650"/>
                    </a:lnTo>
                    <a:lnTo>
                      <a:pt x="1780" y="661"/>
                    </a:lnTo>
                    <a:lnTo>
                      <a:pt x="1815" y="631"/>
                    </a:lnTo>
                    <a:lnTo>
                      <a:pt x="1818" y="652"/>
                    </a:lnTo>
                    <a:lnTo>
                      <a:pt x="1852" y="620"/>
                    </a:lnTo>
                    <a:lnTo>
                      <a:pt x="1858" y="635"/>
                    </a:lnTo>
                    <a:lnTo>
                      <a:pt x="1884" y="594"/>
                    </a:lnTo>
                    <a:lnTo>
                      <a:pt x="1876" y="583"/>
                    </a:lnTo>
                    <a:lnTo>
                      <a:pt x="1903" y="556"/>
                    </a:lnTo>
                    <a:lnTo>
                      <a:pt x="1929" y="603"/>
                    </a:lnTo>
                    <a:lnTo>
                      <a:pt x="1906" y="616"/>
                    </a:lnTo>
                    <a:lnTo>
                      <a:pt x="1932" y="611"/>
                    </a:lnTo>
                    <a:lnTo>
                      <a:pt x="1943" y="630"/>
                    </a:lnTo>
                    <a:lnTo>
                      <a:pt x="1926" y="635"/>
                    </a:lnTo>
                    <a:lnTo>
                      <a:pt x="1950" y="641"/>
                    </a:lnTo>
                    <a:lnTo>
                      <a:pt x="1932" y="652"/>
                    </a:lnTo>
                    <a:lnTo>
                      <a:pt x="1951" y="650"/>
                    </a:lnTo>
                    <a:lnTo>
                      <a:pt x="1964" y="668"/>
                    </a:lnTo>
                    <a:lnTo>
                      <a:pt x="1954" y="682"/>
                    </a:lnTo>
                    <a:lnTo>
                      <a:pt x="1980" y="697"/>
                    </a:lnTo>
                    <a:lnTo>
                      <a:pt x="1938" y="711"/>
                    </a:lnTo>
                    <a:lnTo>
                      <a:pt x="1969" y="711"/>
                    </a:lnTo>
                    <a:lnTo>
                      <a:pt x="1962" y="729"/>
                    </a:lnTo>
                    <a:lnTo>
                      <a:pt x="2004" y="746"/>
                    </a:lnTo>
                    <a:lnTo>
                      <a:pt x="2020" y="787"/>
                    </a:lnTo>
                    <a:lnTo>
                      <a:pt x="2034" y="771"/>
                    </a:lnTo>
                    <a:lnTo>
                      <a:pt x="2079" y="795"/>
                    </a:lnTo>
                    <a:lnTo>
                      <a:pt x="1986" y="828"/>
                    </a:lnTo>
                    <a:lnTo>
                      <a:pt x="2004" y="848"/>
                    </a:lnTo>
                    <a:lnTo>
                      <a:pt x="2081" y="810"/>
                    </a:lnTo>
                    <a:lnTo>
                      <a:pt x="2081" y="840"/>
                    </a:lnTo>
                    <a:lnTo>
                      <a:pt x="2116" y="835"/>
                    </a:lnTo>
                    <a:lnTo>
                      <a:pt x="2119" y="851"/>
                    </a:lnTo>
                    <a:lnTo>
                      <a:pt x="2103" y="851"/>
                    </a:lnTo>
                    <a:lnTo>
                      <a:pt x="2119" y="889"/>
                    </a:lnTo>
                    <a:lnTo>
                      <a:pt x="2014" y="961"/>
                    </a:lnTo>
                    <a:lnTo>
                      <a:pt x="1857" y="961"/>
                    </a:lnTo>
                    <a:lnTo>
                      <a:pt x="1791" y="1014"/>
                    </a:lnTo>
                    <a:lnTo>
                      <a:pt x="1738" y="1090"/>
                    </a:lnTo>
                    <a:lnTo>
                      <a:pt x="1791" y="1032"/>
                    </a:lnTo>
                    <a:lnTo>
                      <a:pt x="1876" y="997"/>
                    </a:lnTo>
                    <a:lnTo>
                      <a:pt x="1906" y="1024"/>
                    </a:lnTo>
                    <a:lnTo>
                      <a:pt x="1852" y="1046"/>
                    </a:lnTo>
                    <a:lnTo>
                      <a:pt x="1895" y="1054"/>
                    </a:lnTo>
                    <a:lnTo>
                      <a:pt x="1884" y="1077"/>
                    </a:lnTo>
                    <a:lnTo>
                      <a:pt x="1916" y="1121"/>
                    </a:lnTo>
                    <a:lnTo>
                      <a:pt x="1980" y="1137"/>
                    </a:lnTo>
                    <a:lnTo>
                      <a:pt x="1998" y="1080"/>
                    </a:lnTo>
                    <a:lnTo>
                      <a:pt x="1998" y="1113"/>
                    </a:lnTo>
                    <a:lnTo>
                      <a:pt x="2015" y="1113"/>
                    </a:lnTo>
                    <a:lnTo>
                      <a:pt x="1986" y="1145"/>
                    </a:lnTo>
                    <a:lnTo>
                      <a:pt x="1910" y="1171"/>
                    </a:lnTo>
                    <a:lnTo>
                      <a:pt x="1881" y="1208"/>
                    </a:lnTo>
                    <a:lnTo>
                      <a:pt x="1858" y="1171"/>
                    </a:lnTo>
                    <a:lnTo>
                      <a:pt x="1932" y="1140"/>
                    </a:lnTo>
                    <a:lnTo>
                      <a:pt x="1895" y="1142"/>
                    </a:lnTo>
                    <a:lnTo>
                      <a:pt x="1903" y="1121"/>
                    </a:lnTo>
                    <a:lnTo>
                      <a:pt x="1836" y="1145"/>
                    </a:lnTo>
                    <a:lnTo>
                      <a:pt x="1818" y="1131"/>
                    </a:lnTo>
                    <a:lnTo>
                      <a:pt x="1818" y="1080"/>
                    </a:lnTo>
                    <a:lnTo>
                      <a:pt x="1780" y="1066"/>
                    </a:lnTo>
                    <a:lnTo>
                      <a:pt x="1748" y="1142"/>
                    </a:lnTo>
                    <a:lnTo>
                      <a:pt x="1621" y="1171"/>
                    </a:lnTo>
                    <a:lnTo>
                      <a:pt x="1535" y="1200"/>
                    </a:lnTo>
                    <a:lnTo>
                      <a:pt x="1517" y="1219"/>
                    </a:lnTo>
                    <a:lnTo>
                      <a:pt x="1540" y="1220"/>
                    </a:lnTo>
                    <a:lnTo>
                      <a:pt x="1543" y="1226"/>
                    </a:lnTo>
                    <a:lnTo>
                      <a:pt x="1441" y="1258"/>
                    </a:lnTo>
                    <a:lnTo>
                      <a:pt x="1444" y="1247"/>
                    </a:lnTo>
                    <a:lnTo>
                      <a:pt x="1452" y="1236"/>
                    </a:lnTo>
                    <a:lnTo>
                      <a:pt x="1457" y="1223"/>
                    </a:lnTo>
                    <a:lnTo>
                      <a:pt x="1471" y="1212"/>
                    </a:lnTo>
                    <a:lnTo>
                      <a:pt x="1476" y="1145"/>
                    </a:lnTo>
                    <a:lnTo>
                      <a:pt x="1492" y="1171"/>
                    </a:lnTo>
                    <a:lnTo>
                      <a:pt x="1525" y="1159"/>
                    </a:lnTo>
                    <a:lnTo>
                      <a:pt x="1498" y="1121"/>
                    </a:lnTo>
                    <a:lnTo>
                      <a:pt x="1405" y="1101"/>
                    </a:lnTo>
                    <a:lnTo>
                      <a:pt x="1402" y="1101"/>
                    </a:lnTo>
                    <a:lnTo>
                      <a:pt x="1393" y="1049"/>
                    </a:lnTo>
                    <a:lnTo>
                      <a:pt x="1375" y="1049"/>
                    </a:lnTo>
                    <a:lnTo>
                      <a:pt x="1357" y="1019"/>
                    </a:lnTo>
                    <a:lnTo>
                      <a:pt x="1340" y="1019"/>
                    </a:lnTo>
                    <a:lnTo>
                      <a:pt x="1340" y="1035"/>
                    </a:lnTo>
                    <a:lnTo>
                      <a:pt x="1316" y="1010"/>
                    </a:lnTo>
                    <a:lnTo>
                      <a:pt x="1271" y="1049"/>
                    </a:lnTo>
                    <a:lnTo>
                      <a:pt x="1156" y="1019"/>
                    </a:lnTo>
                    <a:lnTo>
                      <a:pt x="1141" y="993"/>
                    </a:lnTo>
                    <a:lnTo>
                      <a:pt x="1141" y="1013"/>
                    </a:lnTo>
                    <a:lnTo>
                      <a:pt x="456" y="1013"/>
                    </a:lnTo>
                    <a:lnTo>
                      <a:pt x="446" y="982"/>
                    </a:lnTo>
                    <a:lnTo>
                      <a:pt x="410" y="972"/>
                    </a:lnTo>
                    <a:lnTo>
                      <a:pt x="411" y="953"/>
                    </a:lnTo>
                    <a:lnTo>
                      <a:pt x="334" y="930"/>
                    </a:lnTo>
                    <a:lnTo>
                      <a:pt x="342" y="917"/>
                    </a:lnTo>
                    <a:lnTo>
                      <a:pt x="326" y="881"/>
                    </a:lnTo>
                    <a:lnTo>
                      <a:pt x="307" y="876"/>
                    </a:lnTo>
                    <a:lnTo>
                      <a:pt x="266" y="801"/>
                    </a:lnTo>
                    <a:lnTo>
                      <a:pt x="272" y="777"/>
                    </a:lnTo>
                    <a:lnTo>
                      <a:pt x="272" y="737"/>
                    </a:lnTo>
                    <a:lnTo>
                      <a:pt x="227" y="711"/>
                    </a:lnTo>
                    <a:lnTo>
                      <a:pt x="139" y="578"/>
                    </a:lnTo>
                    <a:lnTo>
                      <a:pt x="89" y="617"/>
                    </a:lnTo>
                    <a:lnTo>
                      <a:pt x="75" y="600"/>
                    </a:lnTo>
                    <a:lnTo>
                      <a:pt x="73" y="595"/>
                    </a:lnTo>
                    <a:lnTo>
                      <a:pt x="48" y="556"/>
                    </a:lnTo>
                    <a:lnTo>
                      <a:pt x="0" y="556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0" name="Freeform 144"/>
              <p:cNvSpPr>
                <a:spLocks noChangeAspect="1"/>
              </p:cNvSpPr>
              <p:nvPr/>
            </p:nvSpPr>
            <p:spPr bwMode="auto">
              <a:xfrm>
                <a:off x="1745027" y="3210559"/>
                <a:ext cx="113270" cy="6327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2" y="18"/>
                  </a:cxn>
                  <a:cxn ang="0">
                    <a:pos x="126" y="82"/>
                  </a:cxn>
                  <a:cxn ang="0">
                    <a:pos x="93" y="69"/>
                  </a:cxn>
                  <a:cxn ang="0">
                    <a:pos x="0" y="0"/>
                  </a:cxn>
                </a:cxnLst>
                <a:rect l="0" t="0" r="r" b="b"/>
                <a:pathLst>
                  <a:path w="126" h="82">
                    <a:moveTo>
                      <a:pt x="0" y="0"/>
                    </a:moveTo>
                    <a:lnTo>
                      <a:pt x="72" y="18"/>
                    </a:lnTo>
                    <a:lnTo>
                      <a:pt x="126" y="82"/>
                    </a:lnTo>
                    <a:lnTo>
                      <a:pt x="93" y="6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1" name="Freeform 145"/>
              <p:cNvSpPr>
                <a:spLocks noChangeAspect="1"/>
              </p:cNvSpPr>
              <p:nvPr/>
            </p:nvSpPr>
            <p:spPr bwMode="auto">
              <a:xfrm>
                <a:off x="1798965" y="2355089"/>
                <a:ext cx="233283" cy="146797"/>
              </a:xfrm>
              <a:custGeom>
                <a:avLst/>
                <a:gdLst/>
                <a:ahLst/>
                <a:cxnLst>
                  <a:cxn ang="0">
                    <a:pos x="0" y="140"/>
                  </a:cxn>
                  <a:cxn ang="0">
                    <a:pos x="11" y="119"/>
                  </a:cxn>
                  <a:cxn ang="0">
                    <a:pos x="44" y="39"/>
                  </a:cxn>
                  <a:cxn ang="0">
                    <a:pos x="32" y="8"/>
                  </a:cxn>
                  <a:cxn ang="0">
                    <a:pos x="110" y="0"/>
                  </a:cxn>
                  <a:cxn ang="0">
                    <a:pos x="166" y="30"/>
                  </a:cxn>
                  <a:cxn ang="0">
                    <a:pos x="201" y="12"/>
                  </a:cxn>
                  <a:cxn ang="0">
                    <a:pos x="259" y="58"/>
                  </a:cxn>
                  <a:cxn ang="0">
                    <a:pos x="139" y="125"/>
                  </a:cxn>
                  <a:cxn ang="0">
                    <a:pos x="128" y="166"/>
                  </a:cxn>
                  <a:cxn ang="0">
                    <a:pos x="72" y="188"/>
                  </a:cxn>
                  <a:cxn ang="0">
                    <a:pos x="43" y="154"/>
                  </a:cxn>
                  <a:cxn ang="0">
                    <a:pos x="0" y="140"/>
                  </a:cxn>
                </a:cxnLst>
                <a:rect l="0" t="0" r="r" b="b"/>
                <a:pathLst>
                  <a:path w="259" h="188">
                    <a:moveTo>
                      <a:pt x="0" y="140"/>
                    </a:moveTo>
                    <a:lnTo>
                      <a:pt x="11" y="119"/>
                    </a:lnTo>
                    <a:lnTo>
                      <a:pt x="44" y="39"/>
                    </a:lnTo>
                    <a:lnTo>
                      <a:pt x="32" y="8"/>
                    </a:lnTo>
                    <a:lnTo>
                      <a:pt x="110" y="0"/>
                    </a:lnTo>
                    <a:lnTo>
                      <a:pt x="166" y="30"/>
                    </a:lnTo>
                    <a:lnTo>
                      <a:pt x="201" y="12"/>
                    </a:lnTo>
                    <a:lnTo>
                      <a:pt x="259" y="58"/>
                    </a:lnTo>
                    <a:lnTo>
                      <a:pt x="139" y="125"/>
                    </a:lnTo>
                    <a:lnTo>
                      <a:pt x="128" y="166"/>
                    </a:lnTo>
                    <a:lnTo>
                      <a:pt x="72" y="188"/>
                    </a:lnTo>
                    <a:lnTo>
                      <a:pt x="43" y="154"/>
                    </a:lnTo>
                    <a:lnTo>
                      <a:pt x="0" y="14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2" name="Freeform 146"/>
              <p:cNvSpPr>
                <a:spLocks noChangeAspect="1"/>
              </p:cNvSpPr>
              <p:nvPr/>
            </p:nvSpPr>
            <p:spPr bwMode="auto">
              <a:xfrm>
                <a:off x="1863691" y="2212088"/>
                <a:ext cx="165860" cy="86053"/>
              </a:xfrm>
              <a:custGeom>
                <a:avLst/>
                <a:gdLst/>
                <a:ahLst/>
                <a:cxnLst>
                  <a:cxn ang="0">
                    <a:pos x="0" y="83"/>
                  </a:cxn>
                  <a:cxn ang="0">
                    <a:pos x="40" y="102"/>
                  </a:cxn>
                  <a:cxn ang="0">
                    <a:pos x="54" y="81"/>
                  </a:cxn>
                  <a:cxn ang="0">
                    <a:pos x="62" y="107"/>
                  </a:cxn>
                  <a:cxn ang="0">
                    <a:pos x="83" y="96"/>
                  </a:cxn>
                  <a:cxn ang="0">
                    <a:pos x="78" y="75"/>
                  </a:cxn>
                  <a:cxn ang="0">
                    <a:pos x="97" y="86"/>
                  </a:cxn>
                  <a:cxn ang="0">
                    <a:pos x="110" y="45"/>
                  </a:cxn>
                  <a:cxn ang="0">
                    <a:pos x="124" y="45"/>
                  </a:cxn>
                  <a:cxn ang="0">
                    <a:pos x="132" y="81"/>
                  </a:cxn>
                  <a:cxn ang="0">
                    <a:pos x="172" y="55"/>
                  </a:cxn>
                  <a:cxn ang="0">
                    <a:pos x="158" y="25"/>
                  </a:cxn>
                  <a:cxn ang="0">
                    <a:pos x="184" y="17"/>
                  </a:cxn>
                  <a:cxn ang="0">
                    <a:pos x="158" y="0"/>
                  </a:cxn>
                  <a:cxn ang="0">
                    <a:pos x="91" y="17"/>
                  </a:cxn>
                  <a:cxn ang="0">
                    <a:pos x="0" y="83"/>
                  </a:cxn>
                </a:cxnLst>
                <a:rect l="0" t="0" r="r" b="b"/>
                <a:pathLst>
                  <a:path w="184" h="107">
                    <a:moveTo>
                      <a:pt x="0" y="83"/>
                    </a:moveTo>
                    <a:lnTo>
                      <a:pt x="40" y="102"/>
                    </a:lnTo>
                    <a:lnTo>
                      <a:pt x="54" y="81"/>
                    </a:lnTo>
                    <a:lnTo>
                      <a:pt x="62" y="107"/>
                    </a:lnTo>
                    <a:lnTo>
                      <a:pt x="83" y="96"/>
                    </a:lnTo>
                    <a:lnTo>
                      <a:pt x="78" y="75"/>
                    </a:lnTo>
                    <a:lnTo>
                      <a:pt x="97" y="86"/>
                    </a:lnTo>
                    <a:lnTo>
                      <a:pt x="110" y="45"/>
                    </a:lnTo>
                    <a:lnTo>
                      <a:pt x="124" y="45"/>
                    </a:lnTo>
                    <a:lnTo>
                      <a:pt x="132" y="81"/>
                    </a:lnTo>
                    <a:lnTo>
                      <a:pt x="172" y="55"/>
                    </a:lnTo>
                    <a:lnTo>
                      <a:pt x="158" y="25"/>
                    </a:lnTo>
                    <a:lnTo>
                      <a:pt x="184" y="17"/>
                    </a:lnTo>
                    <a:lnTo>
                      <a:pt x="158" y="0"/>
                    </a:lnTo>
                    <a:lnTo>
                      <a:pt x="91" y="17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3" name="Freeform 147"/>
              <p:cNvSpPr>
                <a:spLocks noChangeAspect="1"/>
              </p:cNvSpPr>
              <p:nvPr/>
            </p:nvSpPr>
            <p:spPr bwMode="auto">
              <a:xfrm>
                <a:off x="1951341" y="2410771"/>
                <a:ext cx="405884" cy="197416"/>
              </a:xfrm>
              <a:custGeom>
                <a:avLst/>
                <a:gdLst/>
                <a:ahLst/>
                <a:cxnLst>
                  <a:cxn ang="0">
                    <a:pos x="0" y="82"/>
                  </a:cxn>
                  <a:cxn ang="0">
                    <a:pos x="23" y="60"/>
                  </a:cxn>
                  <a:cxn ang="0">
                    <a:pos x="13" y="51"/>
                  </a:cxn>
                  <a:cxn ang="0">
                    <a:pos x="64" y="13"/>
                  </a:cxn>
                  <a:cxn ang="0">
                    <a:pos x="108" y="0"/>
                  </a:cxn>
                  <a:cxn ang="0">
                    <a:pos x="122" y="24"/>
                  </a:cxn>
                  <a:cxn ang="0">
                    <a:pos x="108" y="38"/>
                  </a:cxn>
                  <a:cxn ang="0">
                    <a:pos x="148" y="19"/>
                  </a:cxn>
                  <a:cxn ang="0">
                    <a:pos x="191" y="35"/>
                  </a:cxn>
                  <a:cxn ang="0">
                    <a:pos x="176" y="55"/>
                  </a:cxn>
                  <a:cxn ang="0">
                    <a:pos x="229" y="41"/>
                  </a:cxn>
                  <a:cxn ang="0">
                    <a:pos x="212" y="21"/>
                  </a:cxn>
                  <a:cxn ang="0">
                    <a:pos x="231" y="24"/>
                  </a:cxn>
                  <a:cxn ang="0">
                    <a:pos x="271" y="96"/>
                  </a:cxn>
                  <a:cxn ang="0">
                    <a:pos x="287" y="76"/>
                  </a:cxn>
                  <a:cxn ang="0">
                    <a:pos x="271" y="4"/>
                  </a:cxn>
                  <a:cxn ang="0">
                    <a:pos x="303" y="4"/>
                  </a:cxn>
                  <a:cxn ang="0">
                    <a:pos x="338" y="32"/>
                  </a:cxn>
                  <a:cxn ang="0">
                    <a:pos x="357" y="121"/>
                  </a:cxn>
                  <a:cxn ang="0">
                    <a:pos x="448" y="165"/>
                  </a:cxn>
                  <a:cxn ang="0">
                    <a:pos x="448" y="192"/>
                  </a:cxn>
                  <a:cxn ang="0">
                    <a:pos x="424" y="181"/>
                  </a:cxn>
                  <a:cxn ang="0">
                    <a:pos x="396" y="197"/>
                  </a:cxn>
                  <a:cxn ang="0">
                    <a:pos x="434" y="217"/>
                  </a:cxn>
                  <a:cxn ang="0">
                    <a:pos x="399" y="238"/>
                  </a:cxn>
                  <a:cxn ang="0">
                    <a:pos x="343" y="228"/>
                  </a:cxn>
                  <a:cxn ang="0">
                    <a:pos x="308" y="203"/>
                  </a:cxn>
                  <a:cxn ang="0">
                    <a:pos x="232" y="244"/>
                  </a:cxn>
                  <a:cxn ang="0">
                    <a:pos x="144" y="255"/>
                  </a:cxn>
                  <a:cxn ang="0">
                    <a:pos x="124" y="211"/>
                  </a:cxn>
                  <a:cxn ang="0">
                    <a:pos x="75" y="211"/>
                  </a:cxn>
                  <a:cxn ang="0">
                    <a:pos x="40" y="178"/>
                  </a:cxn>
                  <a:cxn ang="0">
                    <a:pos x="172" y="156"/>
                  </a:cxn>
                  <a:cxn ang="0">
                    <a:pos x="35" y="146"/>
                  </a:cxn>
                  <a:cxn ang="0">
                    <a:pos x="18" y="121"/>
                  </a:cxn>
                  <a:cxn ang="0">
                    <a:pos x="87" y="98"/>
                  </a:cxn>
                  <a:cxn ang="0">
                    <a:pos x="23" y="102"/>
                  </a:cxn>
                  <a:cxn ang="0">
                    <a:pos x="27" y="96"/>
                  </a:cxn>
                  <a:cxn ang="0">
                    <a:pos x="0" y="82"/>
                  </a:cxn>
                </a:cxnLst>
                <a:rect l="0" t="0" r="r" b="b"/>
                <a:pathLst>
                  <a:path w="448" h="255">
                    <a:moveTo>
                      <a:pt x="0" y="82"/>
                    </a:moveTo>
                    <a:lnTo>
                      <a:pt x="23" y="60"/>
                    </a:lnTo>
                    <a:lnTo>
                      <a:pt x="13" y="51"/>
                    </a:lnTo>
                    <a:lnTo>
                      <a:pt x="64" y="13"/>
                    </a:lnTo>
                    <a:lnTo>
                      <a:pt x="108" y="0"/>
                    </a:lnTo>
                    <a:lnTo>
                      <a:pt x="122" y="24"/>
                    </a:lnTo>
                    <a:lnTo>
                      <a:pt x="108" y="38"/>
                    </a:lnTo>
                    <a:lnTo>
                      <a:pt x="148" y="19"/>
                    </a:lnTo>
                    <a:lnTo>
                      <a:pt x="191" y="35"/>
                    </a:lnTo>
                    <a:lnTo>
                      <a:pt x="176" y="55"/>
                    </a:lnTo>
                    <a:lnTo>
                      <a:pt x="229" y="41"/>
                    </a:lnTo>
                    <a:lnTo>
                      <a:pt x="212" y="21"/>
                    </a:lnTo>
                    <a:lnTo>
                      <a:pt x="231" y="24"/>
                    </a:lnTo>
                    <a:lnTo>
                      <a:pt x="271" y="96"/>
                    </a:lnTo>
                    <a:lnTo>
                      <a:pt x="287" y="76"/>
                    </a:lnTo>
                    <a:lnTo>
                      <a:pt x="271" y="4"/>
                    </a:lnTo>
                    <a:lnTo>
                      <a:pt x="303" y="4"/>
                    </a:lnTo>
                    <a:lnTo>
                      <a:pt x="338" y="32"/>
                    </a:lnTo>
                    <a:lnTo>
                      <a:pt x="357" y="121"/>
                    </a:lnTo>
                    <a:lnTo>
                      <a:pt x="448" y="165"/>
                    </a:lnTo>
                    <a:lnTo>
                      <a:pt x="448" y="192"/>
                    </a:lnTo>
                    <a:lnTo>
                      <a:pt x="424" y="181"/>
                    </a:lnTo>
                    <a:lnTo>
                      <a:pt x="396" y="197"/>
                    </a:lnTo>
                    <a:lnTo>
                      <a:pt x="434" y="217"/>
                    </a:lnTo>
                    <a:lnTo>
                      <a:pt x="399" y="238"/>
                    </a:lnTo>
                    <a:lnTo>
                      <a:pt x="343" y="228"/>
                    </a:lnTo>
                    <a:lnTo>
                      <a:pt x="308" y="203"/>
                    </a:lnTo>
                    <a:lnTo>
                      <a:pt x="232" y="244"/>
                    </a:lnTo>
                    <a:lnTo>
                      <a:pt x="144" y="255"/>
                    </a:lnTo>
                    <a:lnTo>
                      <a:pt x="124" y="211"/>
                    </a:lnTo>
                    <a:lnTo>
                      <a:pt x="75" y="211"/>
                    </a:lnTo>
                    <a:lnTo>
                      <a:pt x="40" y="178"/>
                    </a:lnTo>
                    <a:lnTo>
                      <a:pt x="172" y="156"/>
                    </a:lnTo>
                    <a:lnTo>
                      <a:pt x="35" y="146"/>
                    </a:lnTo>
                    <a:lnTo>
                      <a:pt x="18" y="121"/>
                    </a:lnTo>
                    <a:lnTo>
                      <a:pt x="87" y="98"/>
                    </a:lnTo>
                    <a:lnTo>
                      <a:pt x="23" y="102"/>
                    </a:lnTo>
                    <a:lnTo>
                      <a:pt x="27" y="96"/>
                    </a:lnTo>
                    <a:lnTo>
                      <a:pt x="0" y="8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4" name="Freeform 148"/>
              <p:cNvSpPr>
                <a:spLocks noChangeAspect="1"/>
              </p:cNvSpPr>
              <p:nvPr/>
            </p:nvSpPr>
            <p:spPr bwMode="auto">
              <a:xfrm>
                <a:off x="1986401" y="2250053"/>
                <a:ext cx="268342" cy="112629"/>
              </a:xfrm>
              <a:custGeom>
                <a:avLst/>
                <a:gdLst/>
                <a:ahLst/>
                <a:cxnLst>
                  <a:cxn ang="0">
                    <a:pos x="0" y="91"/>
                  </a:cxn>
                  <a:cxn ang="0">
                    <a:pos x="12" y="82"/>
                  </a:cxn>
                  <a:cxn ang="0">
                    <a:pos x="60" y="68"/>
                  </a:cxn>
                  <a:cxn ang="0">
                    <a:pos x="12" y="73"/>
                  </a:cxn>
                  <a:cxn ang="0">
                    <a:pos x="71" y="58"/>
                  </a:cxn>
                  <a:cxn ang="0">
                    <a:pos x="20" y="58"/>
                  </a:cxn>
                  <a:cxn ang="0">
                    <a:pos x="26" y="41"/>
                  </a:cxn>
                  <a:cxn ang="0">
                    <a:pos x="73" y="41"/>
                  </a:cxn>
                  <a:cxn ang="0">
                    <a:pos x="39" y="35"/>
                  </a:cxn>
                  <a:cxn ang="0">
                    <a:pos x="66" y="24"/>
                  </a:cxn>
                  <a:cxn ang="0">
                    <a:pos x="124" y="41"/>
                  </a:cxn>
                  <a:cxn ang="0">
                    <a:pos x="156" y="74"/>
                  </a:cxn>
                  <a:cxn ang="0">
                    <a:pos x="217" y="77"/>
                  </a:cxn>
                  <a:cxn ang="0">
                    <a:pos x="193" y="58"/>
                  </a:cxn>
                  <a:cxn ang="0">
                    <a:pos x="205" y="44"/>
                  </a:cxn>
                  <a:cxn ang="0">
                    <a:pos x="178" y="27"/>
                  </a:cxn>
                  <a:cxn ang="0">
                    <a:pos x="218" y="0"/>
                  </a:cxn>
                  <a:cxn ang="0">
                    <a:pos x="237" y="32"/>
                  </a:cxn>
                  <a:cxn ang="0">
                    <a:pos x="221" y="46"/>
                  </a:cxn>
                  <a:cxn ang="0">
                    <a:pos x="245" y="49"/>
                  </a:cxn>
                  <a:cxn ang="0">
                    <a:pos x="237" y="63"/>
                  </a:cxn>
                  <a:cxn ang="0">
                    <a:pos x="268" y="68"/>
                  </a:cxn>
                  <a:cxn ang="0">
                    <a:pos x="284" y="49"/>
                  </a:cxn>
                  <a:cxn ang="0">
                    <a:pos x="301" y="74"/>
                  </a:cxn>
                  <a:cxn ang="0">
                    <a:pos x="287" y="106"/>
                  </a:cxn>
                  <a:cxn ang="0">
                    <a:pos x="221" y="102"/>
                  </a:cxn>
                  <a:cxn ang="0">
                    <a:pos x="124" y="143"/>
                  </a:cxn>
                  <a:cxn ang="0">
                    <a:pos x="82" y="120"/>
                  </a:cxn>
                  <a:cxn ang="0">
                    <a:pos x="167" y="88"/>
                  </a:cxn>
                  <a:cxn ang="0">
                    <a:pos x="93" y="109"/>
                  </a:cxn>
                  <a:cxn ang="0">
                    <a:pos x="106" y="82"/>
                  </a:cxn>
                  <a:cxn ang="0">
                    <a:pos x="69" y="112"/>
                  </a:cxn>
                  <a:cxn ang="0">
                    <a:pos x="26" y="102"/>
                  </a:cxn>
                  <a:cxn ang="0">
                    <a:pos x="0" y="91"/>
                  </a:cxn>
                </a:cxnLst>
                <a:rect l="0" t="0" r="r" b="b"/>
                <a:pathLst>
                  <a:path w="301" h="143">
                    <a:moveTo>
                      <a:pt x="0" y="91"/>
                    </a:moveTo>
                    <a:lnTo>
                      <a:pt x="12" y="82"/>
                    </a:lnTo>
                    <a:lnTo>
                      <a:pt x="60" y="68"/>
                    </a:lnTo>
                    <a:lnTo>
                      <a:pt x="12" y="73"/>
                    </a:lnTo>
                    <a:lnTo>
                      <a:pt x="71" y="58"/>
                    </a:lnTo>
                    <a:lnTo>
                      <a:pt x="20" y="58"/>
                    </a:lnTo>
                    <a:lnTo>
                      <a:pt x="26" y="41"/>
                    </a:lnTo>
                    <a:lnTo>
                      <a:pt x="73" y="41"/>
                    </a:lnTo>
                    <a:lnTo>
                      <a:pt x="39" y="35"/>
                    </a:lnTo>
                    <a:lnTo>
                      <a:pt x="66" y="24"/>
                    </a:lnTo>
                    <a:lnTo>
                      <a:pt x="124" y="41"/>
                    </a:lnTo>
                    <a:lnTo>
                      <a:pt x="156" y="74"/>
                    </a:lnTo>
                    <a:lnTo>
                      <a:pt x="217" y="77"/>
                    </a:lnTo>
                    <a:lnTo>
                      <a:pt x="193" y="58"/>
                    </a:lnTo>
                    <a:lnTo>
                      <a:pt x="205" y="44"/>
                    </a:lnTo>
                    <a:lnTo>
                      <a:pt x="178" y="27"/>
                    </a:lnTo>
                    <a:lnTo>
                      <a:pt x="218" y="0"/>
                    </a:lnTo>
                    <a:lnTo>
                      <a:pt x="237" y="32"/>
                    </a:lnTo>
                    <a:lnTo>
                      <a:pt x="221" y="46"/>
                    </a:lnTo>
                    <a:lnTo>
                      <a:pt x="245" y="49"/>
                    </a:lnTo>
                    <a:lnTo>
                      <a:pt x="237" y="63"/>
                    </a:lnTo>
                    <a:lnTo>
                      <a:pt x="268" y="68"/>
                    </a:lnTo>
                    <a:lnTo>
                      <a:pt x="284" y="49"/>
                    </a:lnTo>
                    <a:lnTo>
                      <a:pt x="301" y="74"/>
                    </a:lnTo>
                    <a:lnTo>
                      <a:pt x="287" y="106"/>
                    </a:lnTo>
                    <a:lnTo>
                      <a:pt x="221" y="102"/>
                    </a:lnTo>
                    <a:lnTo>
                      <a:pt x="124" y="143"/>
                    </a:lnTo>
                    <a:lnTo>
                      <a:pt x="82" y="120"/>
                    </a:lnTo>
                    <a:lnTo>
                      <a:pt x="167" y="88"/>
                    </a:lnTo>
                    <a:lnTo>
                      <a:pt x="93" y="109"/>
                    </a:lnTo>
                    <a:lnTo>
                      <a:pt x="106" y="82"/>
                    </a:lnTo>
                    <a:lnTo>
                      <a:pt x="69" y="112"/>
                    </a:lnTo>
                    <a:lnTo>
                      <a:pt x="26" y="102"/>
                    </a:lnTo>
                    <a:lnTo>
                      <a:pt x="0" y="9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5" name="Freeform 149"/>
              <p:cNvSpPr>
                <a:spLocks noChangeAspect="1"/>
              </p:cNvSpPr>
              <p:nvPr/>
            </p:nvSpPr>
            <p:spPr bwMode="auto">
              <a:xfrm>
                <a:off x="2254743" y="2132363"/>
                <a:ext cx="141588" cy="708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31"/>
                  </a:cxn>
                  <a:cxn ang="0">
                    <a:pos x="53" y="31"/>
                  </a:cxn>
                  <a:cxn ang="0">
                    <a:pos x="40" y="36"/>
                  </a:cxn>
                  <a:cxn ang="0">
                    <a:pos x="45" y="47"/>
                  </a:cxn>
                  <a:cxn ang="0">
                    <a:pos x="15" y="52"/>
                  </a:cxn>
                  <a:cxn ang="0">
                    <a:pos x="68" y="64"/>
                  </a:cxn>
                  <a:cxn ang="0">
                    <a:pos x="157" y="86"/>
                  </a:cxn>
                  <a:cxn ang="0">
                    <a:pos x="143" y="34"/>
                  </a:cxn>
                  <a:cxn ang="0">
                    <a:pos x="80" y="8"/>
                  </a:cxn>
                  <a:cxn ang="0">
                    <a:pos x="60" y="19"/>
                  </a:cxn>
                  <a:cxn ang="0">
                    <a:pos x="53" y="0"/>
                  </a:cxn>
                  <a:cxn ang="0">
                    <a:pos x="0" y="0"/>
                  </a:cxn>
                </a:cxnLst>
                <a:rect l="0" t="0" r="r" b="b"/>
                <a:pathLst>
                  <a:path w="157" h="86">
                    <a:moveTo>
                      <a:pt x="0" y="0"/>
                    </a:moveTo>
                    <a:lnTo>
                      <a:pt x="15" y="31"/>
                    </a:lnTo>
                    <a:lnTo>
                      <a:pt x="53" y="31"/>
                    </a:lnTo>
                    <a:lnTo>
                      <a:pt x="40" y="36"/>
                    </a:lnTo>
                    <a:lnTo>
                      <a:pt x="45" y="47"/>
                    </a:lnTo>
                    <a:lnTo>
                      <a:pt x="15" y="52"/>
                    </a:lnTo>
                    <a:lnTo>
                      <a:pt x="68" y="64"/>
                    </a:lnTo>
                    <a:lnTo>
                      <a:pt x="157" y="86"/>
                    </a:lnTo>
                    <a:lnTo>
                      <a:pt x="143" y="34"/>
                    </a:lnTo>
                    <a:lnTo>
                      <a:pt x="80" y="8"/>
                    </a:lnTo>
                    <a:lnTo>
                      <a:pt x="60" y="19"/>
                    </a:lnTo>
                    <a:lnTo>
                      <a:pt x="5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6" name="Freeform 150"/>
              <p:cNvSpPr>
                <a:spLocks noChangeAspect="1"/>
              </p:cNvSpPr>
              <p:nvPr/>
            </p:nvSpPr>
            <p:spPr bwMode="auto">
              <a:xfrm>
                <a:off x="2320818" y="2265239"/>
                <a:ext cx="113270" cy="70867"/>
              </a:xfrm>
              <a:custGeom>
                <a:avLst/>
                <a:gdLst/>
                <a:ahLst/>
                <a:cxnLst>
                  <a:cxn ang="0">
                    <a:pos x="0" y="58"/>
                  </a:cxn>
                  <a:cxn ang="0">
                    <a:pos x="15" y="39"/>
                  </a:cxn>
                  <a:cxn ang="0">
                    <a:pos x="42" y="42"/>
                  </a:cxn>
                  <a:cxn ang="0">
                    <a:pos x="10" y="20"/>
                  </a:cxn>
                  <a:cxn ang="0">
                    <a:pos x="15" y="7"/>
                  </a:cxn>
                  <a:cxn ang="0">
                    <a:pos x="68" y="34"/>
                  </a:cxn>
                  <a:cxn ang="0">
                    <a:pos x="39" y="4"/>
                  </a:cxn>
                  <a:cxn ang="0">
                    <a:pos x="114" y="0"/>
                  </a:cxn>
                  <a:cxn ang="0">
                    <a:pos x="125" y="66"/>
                  </a:cxn>
                  <a:cxn ang="0">
                    <a:pos x="111" y="55"/>
                  </a:cxn>
                  <a:cxn ang="0">
                    <a:pos x="111" y="91"/>
                  </a:cxn>
                  <a:cxn ang="0">
                    <a:pos x="50" y="88"/>
                  </a:cxn>
                  <a:cxn ang="0">
                    <a:pos x="63" y="77"/>
                  </a:cxn>
                  <a:cxn ang="0">
                    <a:pos x="45" y="62"/>
                  </a:cxn>
                  <a:cxn ang="0">
                    <a:pos x="90" y="45"/>
                  </a:cxn>
                  <a:cxn ang="0">
                    <a:pos x="0" y="58"/>
                  </a:cxn>
                </a:cxnLst>
                <a:rect l="0" t="0" r="r" b="b"/>
                <a:pathLst>
                  <a:path w="125" h="91">
                    <a:moveTo>
                      <a:pt x="0" y="58"/>
                    </a:moveTo>
                    <a:lnTo>
                      <a:pt x="15" y="39"/>
                    </a:lnTo>
                    <a:lnTo>
                      <a:pt x="42" y="42"/>
                    </a:lnTo>
                    <a:lnTo>
                      <a:pt x="10" y="20"/>
                    </a:lnTo>
                    <a:lnTo>
                      <a:pt x="15" y="7"/>
                    </a:lnTo>
                    <a:lnTo>
                      <a:pt x="68" y="34"/>
                    </a:lnTo>
                    <a:lnTo>
                      <a:pt x="39" y="4"/>
                    </a:lnTo>
                    <a:lnTo>
                      <a:pt x="114" y="0"/>
                    </a:lnTo>
                    <a:lnTo>
                      <a:pt x="125" y="66"/>
                    </a:lnTo>
                    <a:lnTo>
                      <a:pt x="111" y="55"/>
                    </a:lnTo>
                    <a:lnTo>
                      <a:pt x="111" y="91"/>
                    </a:lnTo>
                    <a:lnTo>
                      <a:pt x="50" y="88"/>
                    </a:lnTo>
                    <a:lnTo>
                      <a:pt x="63" y="77"/>
                    </a:lnTo>
                    <a:lnTo>
                      <a:pt x="45" y="62"/>
                    </a:lnTo>
                    <a:lnTo>
                      <a:pt x="90" y="45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7" name="Freeform 151"/>
              <p:cNvSpPr>
                <a:spLocks noChangeAspect="1"/>
              </p:cNvSpPr>
              <p:nvPr/>
            </p:nvSpPr>
            <p:spPr bwMode="auto">
              <a:xfrm>
                <a:off x="2323514" y="2386726"/>
                <a:ext cx="132149" cy="110098"/>
              </a:xfrm>
              <a:custGeom>
                <a:avLst/>
                <a:gdLst/>
                <a:ahLst/>
                <a:cxnLst>
                  <a:cxn ang="0">
                    <a:pos x="0" y="67"/>
                  </a:cxn>
                  <a:cxn ang="0">
                    <a:pos x="8" y="50"/>
                  </a:cxn>
                  <a:cxn ang="0">
                    <a:pos x="59" y="61"/>
                  </a:cxn>
                  <a:cxn ang="0">
                    <a:pos x="49" y="39"/>
                  </a:cxn>
                  <a:cxn ang="0">
                    <a:pos x="64" y="39"/>
                  </a:cxn>
                  <a:cxn ang="0">
                    <a:pos x="33" y="31"/>
                  </a:cxn>
                  <a:cxn ang="0">
                    <a:pos x="46" y="20"/>
                  </a:cxn>
                  <a:cxn ang="0">
                    <a:pos x="33" y="9"/>
                  </a:cxn>
                  <a:cxn ang="0">
                    <a:pos x="123" y="0"/>
                  </a:cxn>
                  <a:cxn ang="0">
                    <a:pos x="129" y="31"/>
                  </a:cxn>
                  <a:cxn ang="0">
                    <a:pos x="101" y="56"/>
                  </a:cxn>
                  <a:cxn ang="0">
                    <a:pos x="142" y="61"/>
                  </a:cxn>
                  <a:cxn ang="0">
                    <a:pos x="145" y="113"/>
                  </a:cxn>
                  <a:cxn ang="0">
                    <a:pos x="86" y="139"/>
                  </a:cxn>
                  <a:cxn ang="0">
                    <a:pos x="59" y="99"/>
                  </a:cxn>
                  <a:cxn ang="0">
                    <a:pos x="0" y="67"/>
                  </a:cxn>
                </a:cxnLst>
                <a:rect l="0" t="0" r="r" b="b"/>
                <a:pathLst>
                  <a:path w="145" h="139">
                    <a:moveTo>
                      <a:pt x="0" y="67"/>
                    </a:moveTo>
                    <a:lnTo>
                      <a:pt x="8" y="50"/>
                    </a:lnTo>
                    <a:lnTo>
                      <a:pt x="59" y="61"/>
                    </a:lnTo>
                    <a:lnTo>
                      <a:pt x="49" y="39"/>
                    </a:lnTo>
                    <a:lnTo>
                      <a:pt x="64" y="39"/>
                    </a:lnTo>
                    <a:lnTo>
                      <a:pt x="33" y="31"/>
                    </a:lnTo>
                    <a:lnTo>
                      <a:pt x="46" y="20"/>
                    </a:lnTo>
                    <a:lnTo>
                      <a:pt x="33" y="9"/>
                    </a:lnTo>
                    <a:lnTo>
                      <a:pt x="123" y="0"/>
                    </a:lnTo>
                    <a:lnTo>
                      <a:pt x="129" y="31"/>
                    </a:lnTo>
                    <a:lnTo>
                      <a:pt x="101" y="56"/>
                    </a:lnTo>
                    <a:lnTo>
                      <a:pt x="142" y="61"/>
                    </a:lnTo>
                    <a:lnTo>
                      <a:pt x="145" y="113"/>
                    </a:lnTo>
                    <a:lnTo>
                      <a:pt x="86" y="139"/>
                    </a:lnTo>
                    <a:lnTo>
                      <a:pt x="59" y="99"/>
                    </a:lnTo>
                    <a:lnTo>
                      <a:pt x="0" y="6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8" name="Freeform 152"/>
              <p:cNvSpPr>
                <a:spLocks noChangeAspect="1"/>
              </p:cNvSpPr>
              <p:nvPr/>
            </p:nvSpPr>
            <p:spPr bwMode="auto">
              <a:xfrm>
                <a:off x="2420603" y="2151345"/>
                <a:ext cx="78210" cy="518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" y="43"/>
                  </a:cxn>
                  <a:cxn ang="0">
                    <a:pos x="37" y="43"/>
                  </a:cxn>
                  <a:cxn ang="0">
                    <a:pos x="13" y="52"/>
                  </a:cxn>
                  <a:cxn ang="0">
                    <a:pos x="26" y="69"/>
                  </a:cxn>
                  <a:cxn ang="0">
                    <a:pos x="82" y="61"/>
                  </a:cxn>
                  <a:cxn ang="0">
                    <a:pos x="88" y="38"/>
                  </a:cxn>
                  <a:cxn ang="0">
                    <a:pos x="0" y="0"/>
                  </a:cxn>
                </a:cxnLst>
                <a:rect l="0" t="0" r="r" b="b"/>
                <a:pathLst>
                  <a:path w="88" h="69">
                    <a:moveTo>
                      <a:pt x="0" y="0"/>
                    </a:moveTo>
                    <a:lnTo>
                      <a:pt x="10" y="43"/>
                    </a:lnTo>
                    <a:lnTo>
                      <a:pt x="37" y="43"/>
                    </a:lnTo>
                    <a:lnTo>
                      <a:pt x="13" y="52"/>
                    </a:lnTo>
                    <a:lnTo>
                      <a:pt x="26" y="69"/>
                    </a:lnTo>
                    <a:lnTo>
                      <a:pt x="82" y="61"/>
                    </a:lnTo>
                    <a:lnTo>
                      <a:pt x="88" y="3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49" name="Freeform 153"/>
              <p:cNvSpPr>
                <a:spLocks noChangeAspect="1"/>
              </p:cNvSpPr>
              <p:nvPr/>
            </p:nvSpPr>
            <p:spPr bwMode="auto">
              <a:xfrm>
                <a:off x="2446223" y="2237398"/>
                <a:ext cx="384310" cy="122753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27" y="0"/>
                  </a:cxn>
                  <a:cxn ang="0">
                    <a:pos x="64" y="14"/>
                  </a:cxn>
                  <a:cxn ang="0">
                    <a:pos x="89" y="25"/>
                  </a:cxn>
                  <a:cxn ang="0">
                    <a:pos x="81" y="46"/>
                  </a:cxn>
                  <a:cxn ang="0">
                    <a:pos x="129" y="28"/>
                  </a:cxn>
                  <a:cxn ang="0">
                    <a:pos x="160" y="46"/>
                  </a:cxn>
                  <a:cxn ang="0">
                    <a:pos x="133" y="46"/>
                  </a:cxn>
                  <a:cxn ang="0">
                    <a:pos x="187" y="55"/>
                  </a:cxn>
                  <a:cxn ang="0">
                    <a:pos x="129" y="61"/>
                  </a:cxn>
                  <a:cxn ang="0">
                    <a:pos x="160" y="69"/>
                  </a:cxn>
                  <a:cxn ang="0">
                    <a:pos x="136" y="82"/>
                  </a:cxn>
                  <a:cxn ang="0">
                    <a:pos x="169" y="74"/>
                  </a:cxn>
                  <a:cxn ang="0">
                    <a:pos x="195" y="105"/>
                  </a:cxn>
                  <a:cxn ang="0">
                    <a:pos x="198" y="90"/>
                  </a:cxn>
                  <a:cxn ang="0">
                    <a:pos x="278" y="105"/>
                  </a:cxn>
                  <a:cxn ang="0">
                    <a:pos x="360" y="77"/>
                  </a:cxn>
                  <a:cxn ang="0">
                    <a:pos x="424" y="108"/>
                  </a:cxn>
                  <a:cxn ang="0">
                    <a:pos x="405" y="124"/>
                  </a:cxn>
                  <a:cxn ang="0">
                    <a:pos x="411" y="151"/>
                  </a:cxn>
                  <a:cxn ang="0">
                    <a:pos x="371" y="159"/>
                  </a:cxn>
                  <a:cxn ang="0">
                    <a:pos x="328" y="132"/>
                  </a:cxn>
                  <a:cxn ang="0">
                    <a:pos x="328" y="151"/>
                  </a:cxn>
                  <a:cxn ang="0">
                    <a:pos x="306" y="155"/>
                  </a:cxn>
                  <a:cxn ang="0">
                    <a:pos x="211" y="159"/>
                  </a:cxn>
                  <a:cxn ang="0">
                    <a:pos x="198" y="137"/>
                  </a:cxn>
                  <a:cxn ang="0">
                    <a:pos x="176" y="155"/>
                  </a:cxn>
                  <a:cxn ang="0">
                    <a:pos x="144" y="137"/>
                  </a:cxn>
                  <a:cxn ang="0">
                    <a:pos x="128" y="151"/>
                  </a:cxn>
                  <a:cxn ang="0">
                    <a:pos x="89" y="47"/>
                  </a:cxn>
                  <a:cxn ang="0">
                    <a:pos x="48" y="57"/>
                  </a:cxn>
                  <a:cxn ang="0">
                    <a:pos x="0" y="25"/>
                  </a:cxn>
                </a:cxnLst>
                <a:rect l="0" t="0" r="r" b="b"/>
                <a:pathLst>
                  <a:path w="424" h="159">
                    <a:moveTo>
                      <a:pt x="0" y="25"/>
                    </a:moveTo>
                    <a:lnTo>
                      <a:pt x="27" y="0"/>
                    </a:lnTo>
                    <a:lnTo>
                      <a:pt x="64" y="14"/>
                    </a:lnTo>
                    <a:lnTo>
                      <a:pt x="89" y="25"/>
                    </a:lnTo>
                    <a:lnTo>
                      <a:pt x="81" y="46"/>
                    </a:lnTo>
                    <a:lnTo>
                      <a:pt x="129" y="28"/>
                    </a:lnTo>
                    <a:lnTo>
                      <a:pt x="160" y="46"/>
                    </a:lnTo>
                    <a:lnTo>
                      <a:pt x="133" y="46"/>
                    </a:lnTo>
                    <a:lnTo>
                      <a:pt x="187" y="55"/>
                    </a:lnTo>
                    <a:lnTo>
                      <a:pt x="129" y="61"/>
                    </a:lnTo>
                    <a:lnTo>
                      <a:pt x="160" y="69"/>
                    </a:lnTo>
                    <a:lnTo>
                      <a:pt x="136" y="82"/>
                    </a:lnTo>
                    <a:lnTo>
                      <a:pt x="169" y="74"/>
                    </a:lnTo>
                    <a:lnTo>
                      <a:pt x="195" y="105"/>
                    </a:lnTo>
                    <a:lnTo>
                      <a:pt x="198" y="90"/>
                    </a:lnTo>
                    <a:lnTo>
                      <a:pt x="278" y="105"/>
                    </a:lnTo>
                    <a:lnTo>
                      <a:pt x="360" y="77"/>
                    </a:lnTo>
                    <a:lnTo>
                      <a:pt x="424" y="108"/>
                    </a:lnTo>
                    <a:lnTo>
                      <a:pt x="405" y="124"/>
                    </a:lnTo>
                    <a:lnTo>
                      <a:pt x="411" y="151"/>
                    </a:lnTo>
                    <a:lnTo>
                      <a:pt x="371" y="159"/>
                    </a:lnTo>
                    <a:lnTo>
                      <a:pt x="328" y="132"/>
                    </a:lnTo>
                    <a:lnTo>
                      <a:pt x="328" y="151"/>
                    </a:lnTo>
                    <a:lnTo>
                      <a:pt x="306" y="155"/>
                    </a:lnTo>
                    <a:lnTo>
                      <a:pt x="211" y="159"/>
                    </a:lnTo>
                    <a:lnTo>
                      <a:pt x="198" y="137"/>
                    </a:lnTo>
                    <a:lnTo>
                      <a:pt x="176" y="155"/>
                    </a:lnTo>
                    <a:lnTo>
                      <a:pt x="144" y="137"/>
                    </a:lnTo>
                    <a:lnTo>
                      <a:pt x="128" y="151"/>
                    </a:lnTo>
                    <a:lnTo>
                      <a:pt x="89" y="47"/>
                    </a:lnTo>
                    <a:lnTo>
                      <a:pt x="48" y="57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0" name="Freeform 154"/>
              <p:cNvSpPr>
                <a:spLocks noChangeAspect="1"/>
              </p:cNvSpPr>
              <p:nvPr/>
            </p:nvSpPr>
            <p:spPr bwMode="auto">
              <a:xfrm>
                <a:off x="2465102" y="2023531"/>
                <a:ext cx="248116" cy="164514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4" y="57"/>
                  </a:cxn>
                  <a:cxn ang="0">
                    <a:pos x="30" y="26"/>
                  </a:cxn>
                  <a:cxn ang="0">
                    <a:pos x="88" y="15"/>
                  </a:cxn>
                  <a:cxn ang="0">
                    <a:pos x="40" y="0"/>
                  </a:cxn>
                  <a:cxn ang="0">
                    <a:pos x="115" y="18"/>
                  </a:cxn>
                  <a:cxn ang="0">
                    <a:pos x="139" y="57"/>
                  </a:cxn>
                  <a:cxn ang="0">
                    <a:pos x="176" y="57"/>
                  </a:cxn>
                  <a:cxn ang="0">
                    <a:pos x="192" y="85"/>
                  </a:cxn>
                  <a:cxn ang="0">
                    <a:pos x="193" y="65"/>
                  </a:cxn>
                  <a:cxn ang="0">
                    <a:pos x="211" y="68"/>
                  </a:cxn>
                  <a:cxn ang="0">
                    <a:pos x="203" y="85"/>
                  </a:cxn>
                  <a:cxn ang="0">
                    <a:pos x="224" y="98"/>
                  </a:cxn>
                  <a:cxn ang="0">
                    <a:pos x="211" y="120"/>
                  </a:cxn>
                  <a:cxn ang="0">
                    <a:pos x="252" y="117"/>
                  </a:cxn>
                  <a:cxn ang="0">
                    <a:pos x="275" y="143"/>
                  </a:cxn>
                  <a:cxn ang="0">
                    <a:pos x="222" y="153"/>
                  </a:cxn>
                  <a:cxn ang="0">
                    <a:pos x="208" y="178"/>
                  </a:cxn>
                  <a:cxn ang="0">
                    <a:pos x="198" y="153"/>
                  </a:cxn>
                  <a:cxn ang="0">
                    <a:pos x="184" y="211"/>
                  </a:cxn>
                  <a:cxn ang="0">
                    <a:pos x="152" y="179"/>
                  </a:cxn>
                  <a:cxn ang="0">
                    <a:pos x="168" y="211"/>
                  </a:cxn>
                  <a:cxn ang="0">
                    <a:pos x="102" y="206"/>
                  </a:cxn>
                  <a:cxn ang="0">
                    <a:pos x="81" y="192"/>
                  </a:cxn>
                  <a:cxn ang="0">
                    <a:pos x="112" y="189"/>
                  </a:cxn>
                  <a:cxn ang="0">
                    <a:pos x="80" y="184"/>
                  </a:cxn>
                  <a:cxn ang="0">
                    <a:pos x="72" y="175"/>
                  </a:cxn>
                  <a:cxn ang="0">
                    <a:pos x="88" y="172"/>
                  </a:cxn>
                  <a:cxn ang="0">
                    <a:pos x="59" y="157"/>
                  </a:cxn>
                  <a:cxn ang="0">
                    <a:pos x="148" y="140"/>
                  </a:cxn>
                  <a:cxn ang="0">
                    <a:pos x="40" y="143"/>
                  </a:cxn>
                  <a:cxn ang="0">
                    <a:pos x="20" y="123"/>
                  </a:cxn>
                  <a:cxn ang="0">
                    <a:pos x="59" y="112"/>
                  </a:cxn>
                  <a:cxn ang="0">
                    <a:pos x="3" y="98"/>
                  </a:cxn>
                  <a:cxn ang="0">
                    <a:pos x="12" y="98"/>
                  </a:cxn>
                  <a:cxn ang="0">
                    <a:pos x="0" y="82"/>
                  </a:cxn>
                  <a:cxn ang="0">
                    <a:pos x="64" y="82"/>
                  </a:cxn>
                  <a:cxn ang="0">
                    <a:pos x="0" y="68"/>
                  </a:cxn>
                </a:cxnLst>
                <a:rect l="0" t="0" r="r" b="b"/>
                <a:pathLst>
                  <a:path w="275" h="211">
                    <a:moveTo>
                      <a:pt x="0" y="68"/>
                    </a:moveTo>
                    <a:lnTo>
                      <a:pt x="64" y="57"/>
                    </a:lnTo>
                    <a:lnTo>
                      <a:pt x="30" y="26"/>
                    </a:lnTo>
                    <a:lnTo>
                      <a:pt x="88" y="15"/>
                    </a:lnTo>
                    <a:lnTo>
                      <a:pt x="40" y="0"/>
                    </a:lnTo>
                    <a:lnTo>
                      <a:pt x="115" y="18"/>
                    </a:lnTo>
                    <a:lnTo>
                      <a:pt x="139" y="57"/>
                    </a:lnTo>
                    <a:lnTo>
                      <a:pt x="176" y="57"/>
                    </a:lnTo>
                    <a:lnTo>
                      <a:pt x="192" y="85"/>
                    </a:lnTo>
                    <a:lnTo>
                      <a:pt x="193" y="65"/>
                    </a:lnTo>
                    <a:lnTo>
                      <a:pt x="211" y="68"/>
                    </a:lnTo>
                    <a:lnTo>
                      <a:pt x="203" y="85"/>
                    </a:lnTo>
                    <a:lnTo>
                      <a:pt x="224" y="98"/>
                    </a:lnTo>
                    <a:lnTo>
                      <a:pt x="211" y="120"/>
                    </a:lnTo>
                    <a:lnTo>
                      <a:pt x="252" y="117"/>
                    </a:lnTo>
                    <a:lnTo>
                      <a:pt x="275" y="143"/>
                    </a:lnTo>
                    <a:lnTo>
                      <a:pt x="222" y="153"/>
                    </a:lnTo>
                    <a:lnTo>
                      <a:pt x="208" y="178"/>
                    </a:lnTo>
                    <a:lnTo>
                      <a:pt x="198" y="153"/>
                    </a:lnTo>
                    <a:lnTo>
                      <a:pt x="184" y="211"/>
                    </a:lnTo>
                    <a:lnTo>
                      <a:pt x="152" y="179"/>
                    </a:lnTo>
                    <a:lnTo>
                      <a:pt x="168" y="211"/>
                    </a:lnTo>
                    <a:lnTo>
                      <a:pt x="102" y="206"/>
                    </a:lnTo>
                    <a:lnTo>
                      <a:pt x="81" y="192"/>
                    </a:lnTo>
                    <a:lnTo>
                      <a:pt x="112" y="189"/>
                    </a:lnTo>
                    <a:lnTo>
                      <a:pt x="80" y="184"/>
                    </a:lnTo>
                    <a:lnTo>
                      <a:pt x="72" y="175"/>
                    </a:lnTo>
                    <a:lnTo>
                      <a:pt x="88" y="172"/>
                    </a:lnTo>
                    <a:lnTo>
                      <a:pt x="59" y="157"/>
                    </a:lnTo>
                    <a:lnTo>
                      <a:pt x="148" y="140"/>
                    </a:lnTo>
                    <a:lnTo>
                      <a:pt x="40" y="143"/>
                    </a:lnTo>
                    <a:lnTo>
                      <a:pt x="20" y="123"/>
                    </a:lnTo>
                    <a:lnTo>
                      <a:pt x="59" y="112"/>
                    </a:lnTo>
                    <a:lnTo>
                      <a:pt x="3" y="98"/>
                    </a:lnTo>
                    <a:lnTo>
                      <a:pt x="12" y="98"/>
                    </a:lnTo>
                    <a:lnTo>
                      <a:pt x="0" y="82"/>
                    </a:lnTo>
                    <a:lnTo>
                      <a:pt x="64" y="82"/>
                    </a:lnTo>
                    <a:lnTo>
                      <a:pt x="0" y="6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1" name="Freeform 155"/>
              <p:cNvSpPr>
                <a:spLocks noChangeAspect="1"/>
              </p:cNvSpPr>
              <p:nvPr/>
            </p:nvSpPr>
            <p:spPr bwMode="auto">
              <a:xfrm>
                <a:off x="2462405" y="2308266"/>
                <a:ext cx="59332" cy="43027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8" y="0"/>
                  </a:cxn>
                  <a:cxn ang="0">
                    <a:pos x="51" y="14"/>
                  </a:cxn>
                  <a:cxn ang="0">
                    <a:pos x="64" y="54"/>
                  </a:cxn>
                  <a:cxn ang="0">
                    <a:pos x="0" y="39"/>
                  </a:cxn>
                </a:cxnLst>
                <a:rect l="0" t="0" r="r" b="b"/>
                <a:pathLst>
                  <a:path w="64" h="54">
                    <a:moveTo>
                      <a:pt x="0" y="39"/>
                    </a:moveTo>
                    <a:lnTo>
                      <a:pt x="8" y="0"/>
                    </a:lnTo>
                    <a:lnTo>
                      <a:pt x="51" y="14"/>
                    </a:lnTo>
                    <a:lnTo>
                      <a:pt x="64" y="5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2" name="Freeform 156"/>
              <p:cNvSpPr>
                <a:spLocks noChangeAspect="1"/>
              </p:cNvSpPr>
              <p:nvPr/>
            </p:nvSpPr>
            <p:spPr bwMode="auto">
              <a:xfrm>
                <a:off x="2462405" y="2205761"/>
                <a:ext cx="66075" cy="17717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16" y="22"/>
                  </a:cxn>
                  <a:cxn ang="0">
                    <a:pos x="74" y="8"/>
                  </a:cxn>
                  <a:cxn ang="0">
                    <a:pos x="18" y="0"/>
                  </a:cxn>
                  <a:cxn ang="0">
                    <a:pos x="0" y="8"/>
                  </a:cxn>
                </a:cxnLst>
                <a:rect l="0" t="0" r="r" b="b"/>
                <a:pathLst>
                  <a:path w="74" h="22">
                    <a:moveTo>
                      <a:pt x="0" y="8"/>
                    </a:moveTo>
                    <a:lnTo>
                      <a:pt x="16" y="22"/>
                    </a:lnTo>
                    <a:lnTo>
                      <a:pt x="74" y="8"/>
                    </a:lnTo>
                    <a:lnTo>
                      <a:pt x="1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3" name="Freeform 157"/>
              <p:cNvSpPr>
                <a:spLocks noChangeAspect="1"/>
              </p:cNvSpPr>
              <p:nvPr/>
            </p:nvSpPr>
            <p:spPr bwMode="auto">
              <a:xfrm>
                <a:off x="2477238" y="2379133"/>
                <a:ext cx="118664" cy="87319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1" y="72"/>
                  </a:cxn>
                  <a:cxn ang="0">
                    <a:pos x="19" y="80"/>
                  </a:cxn>
                  <a:cxn ang="0">
                    <a:pos x="14" y="111"/>
                  </a:cxn>
                  <a:cxn ang="0">
                    <a:pos x="33" y="111"/>
                  </a:cxn>
                  <a:cxn ang="0">
                    <a:pos x="53" y="89"/>
                  </a:cxn>
                  <a:cxn ang="0">
                    <a:pos x="33" y="72"/>
                  </a:cxn>
                  <a:cxn ang="0">
                    <a:pos x="86" y="72"/>
                  </a:cxn>
                  <a:cxn ang="0">
                    <a:pos x="131" y="9"/>
                  </a:cxn>
                  <a:cxn ang="0">
                    <a:pos x="9" y="0"/>
                  </a:cxn>
                  <a:cxn ang="0">
                    <a:pos x="24" y="20"/>
                  </a:cxn>
                  <a:cxn ang="0">
                    <a:pos x="0" y="18"/>
                  </a:cxn>
                </a:cxnLst>
                <a:rect l="0" t="0" r="r" b="b"/>
                <a:pathLst>
                  <a:path w="131" h="111">
                    <a:moveTo>
                      <a:pt x="0" y="18"/>
                    </a:moveTo>
                    <a:lnTo>
                      <a:pt x="1" y="72"/>
                    </a:lnTo>
                    <a:lnTo>
                      <a:pt x="19" y="80"/>
                    </a:lnTo>
                    <a:lnTo>
                      <a:pt x="14" y="111"/>
                    </a:lnTo>
                    <a:lnTo>
                      <a:pt x="33" y="111"/>
                    </a:lnTo>
                    <a:lnTo>
                      <a:pt x="53" y="89"/>
                    </a:lnTo>
                    <a:lnTo>
                      <a:pt x="33" y="72"/>
                    </a:lnTo>
                    <a:lnTo>
                      <a:pt x="86" y="72"/>
                    </a:lnTo>
                    <a:lnTo>
                      <a:pt x="131" y="9"/>
                    </a:lnTo>
                    <a:lnTo>
                      <a:pt x="9" y="0"/>
                    </a:lnTo>
                    <a:lnTo>
                      <a:pt x="24" y="2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4" name="Freeform 159"/>
              <p:cNvSpPr>
                <a:spLocks noChangeAspect="1"/>
              </p:cNvSpPr>
              <p:nvPr/>
            </p:nvSpPr>
            <p:spPr bwMode="auto">
              <a:xfrm>
                <a:off x="2603993" y="2386726"/>
                <a:ext cx="641864" cy="463169"/>
              </a:xfrm>
              <a:custGeom>
                <a:avLst/>
                <a:gdLst/>
                <a:ahLst/>
                <a:cxnLst>
                  <a:cxn ang="0">
                    <a:pos x="1" y="68"/>
                  </a:cxn>
                  <a:cxn ang="0">
                    <a:pos x="83" y="0"/>
                  </a:cxn>
                  <a:cxn ang="0">
                    <a:pos x="78" y="68"/>
                  </a:cxn>
                  <a:cxn ang="0">
                    <a:pos x="123" y="143"/>
                  </a:cxn>
                  <a:cxn ang="0">
                    <a:pos x="125" y="152"/>
                  </a:cxn>
                  <a:cxn ang="0">
                    <a:pos x="99" y="102"/>
                  </a:cxn>
                  <a:cxn ang="0">
                    <a:pos x="105" y="53"/>
                  </a:cxn>
                  <a:cxn ang="0">
                    <a:pos x="110" y="49"/>
                  </a:cxn>
                  <a:cxn ang="0">
                    <a:pos x="123" y="31"/>
                  </a:cxn>
                  <a:cxn ang="0">
                    <a:pos x="179" y="8"/>
                  </a:cxn>
                  <a:cxn ang="0">
                    <a:pos x="209" y="36"/>
                  </a:cxn>
                  <a:cxn ang="0">
                    <a:pos x="222" y="105"/>
                  </a:cxn>
                  <a:cxn ang="0">
                    <a:pos x="269" y="88"/>
                  </a:cxn>
                  <a:cxn ang="0">
                    <a:pos x="368" y="77"/>
                  </a:cxn>
                  <a:cxn ang="0">
                    <a:pos x="371" y="126"/>
                  </a:cxn>
                  <a:cxn ang="0">
                    <a:pos x="397" y="130"/>
                  </a:cxn>
                  <a:cxn ang="0">
                    <a:pos x="437" y="121"/>
                  </a:cxn>
                  <a:cxn ang="0">
                    <a:pos x="467" y="149"/>
                  </a:cxn>
                  <a:cxn ang="0">
                    <a:pos x="480" y="152"/>
                  </a:cxn>
                  <a:cxn ang="0">
                    <a:pos x="498" y="163"/>
                  </a:cxn>
                  <a:cxn ang="0">
                    <a:pos x="536" y="177"/>
                  </a:cxn>
                  <a:cxn ang="0">
                    <a:pos x="531" y="196"/>
                  </a:cxn>
                  <a:cxn ang="0">
                    <a:pos x="544" y="193"/>
                  </a:cxn>
                  <a:cxn ang="0">
                    <a:pos x="525" y="229"/>
                  </a:cxn>
                  <a:cxn ang="0">
                    <a:pos x="534" y="248"/>
                  </a:cxn>
                  <a:cxn ang="0">
                    <a:pos x="538" y="275"/>
                  </a:cxn>
                  <a:cxn ang="0">
                    <a:pos x="627" y="305"/>
                  </a:cxn>
                  <a:cxn ang="0">
                    <a:pos x="667" y="345"/>
                  </a:cxn>
                  <a:cxn ang="0">
                    <a:pos x="712" y="372"/>
                  </a:cxn>
                  <a:cxn ang="0">
                    <a:pos x="683" y="389"/>
                  </a:cxn>
                  <a:cxn ang="0">
                    <a:pos x="683" y="426"/>
                  </a:cxn>
                  <a:cxn ang="0">
                    <a:pos x="656" y="460"/>
                  </a:cxn>
                  <a:cxn ang="0">
                    <a:pos x="544" y="389"/>
                  </a:cxn>
                  <a:cxn ang="0">
                    <a:pos x="550" y="426"/>
                  </a:cxn>
                  <a:cxn ang="0">
                    <a:pos x="579" y="462"/>
                  </a:cxn>
                  <a:cxn ang="0">
                    <a:pos x="616" y="493"/>
                  </a:cxn>
                  <a:cxn ang="0">
                    <a:pos x="627" y="562"/>
                  </a:cxn>
                  <a:cxn ang="0">
                    <a:pos x="590" y="592"/>
                  </a:cxn>
                  <a:cxn ang="0">
                    <a:pos x="445" y="517"/>
                  </a:cxn>
                  <a:cxn ang="0">
                    <a:pos x="424" y="501"/>
                  </a:cxn>
                  <a:cxn ang="0">
                    <a:pos x="381" y="460"/>
                  </a:cxn>
                  <a:cxn ang="0">
                    <a:pos x="358" y="469"/>
                  </a:cxn>
                  <a:cxn ang="0">
                    <a:pos x="294" y="469"/>
                  </a:cxn>
                  <a:cxn ang="0">
                    <a:pos x="409" y="433"/>
                  </a:cxn>
                  <a:cxn ang="0">
                    <a:pos x="440" y="345"/>
                  </a:cxn>
                  <a:cxn ang="0">
                    <a:pos x="373" y="269"/>
                  </a:cxn>
                  <a:cxn ang="0">
                    <a:pos x="329" y="275"/>
                  </a:cxn>
                  <a:cxn ang="0">
                    <a:pos x="353" y="242"/>
                  </a:cxn>
                  <a:cxn ang="0">
                    <a:pos x="304" y="196"/>
                  </a:cxn>
                  <a:cxn ang="0">
                    <a:pos x="275" y="215"/>
                  </a:cxn>
                  <a:cxn ang="0">
                    <a:pos x="224" y="221"/>
                  </a:cxn>
                  <a:cxn ang="0">
                    <a:pos x="12" y="152"/>
                  </a:cxn>
                  <a:cxn ang="0">
                    <a:pos x="0" y="132"/>
                  </a:cxn>
                </a:cxnLst>
                <a:rect l="0" t="0" r="r" b="b"/>
                <a:pathLst>
                  <a:path w="712" h="592">
                    <a:moveTo>
                      <a:pt x="0" y="132"/>
                    </a:moveTo>
                    <a:lnTo>
                      <a:pt x="1" y="68"/>
                    </a:lnTo>
                    <a:lnTo>
                      <a:pt x="32" y="22"/>
                    </a:lnTo>
                    <a:lnTo>
                      <a:pt x="83" y="0"/>
                    </a:lnTo>
                    <a:lnTo>
                      <a:pt x="123" y="8"/>
                    </a:lnTo>
                    <a:lnTo>
                      <a:pt x="78" y="68"/>
                    </a:lnTo>
                    <a:lnTo>
                      <a:pt x="89" y="105"/>
                    </a:lnTo>
                    <a:lnTo>
                      <a:pt x="123" y="143"/>
                    </a:lnTo>
                    <a:lnTo>
                      <a:pt x="83" y="154"/>
                    </a:lnTo>
                    <a:lnTo>
                      <a:pt x="125" y="152"/>
                    </a:lnTo>
                    <a:lnTo>
                      <a:pt x="128" y="126"/>
                    </a:lnTo>
                    <a:lnTo>
                      <a:pt x="99" y="102"/>
                    </a:lnTo>
                    <a:lnTo>
                      <a:pt x="125" y="82"/>
                    </a:lnTo>
                    <a:lnTo>
                      <a:pt x="105" y="53"/>
                    </a:lnTo>
                    <a:lnTo>
                      <a:pt x="150" y="63"/>
                    </a:lnTo>
                    <a:lnTo>
                      <a:pt x="110" y="49"/>
                    </a:lnTo>
                    <a:lnTo>
                      <a:pt x="152" y="52"/>
                    </a:lnTo>
                    <a:lnTo>
                      <a:pt x="123" y="31"/>
                    </a:lnTo>
                    <a:lnTo>
                      <a:pt x="155" y="31"/>
                    </a:lnTo>
                    <a:lnTo>
                      <a:pt x="179" y="8"/>
                    </a:lnTo>
                    <a:lnTo>
                      <a:pt x="208" y="8"/>
                    </a:lnTo>
                    <a:lnTo>
                      <a:pt x="209" y="36"/>
                    </a:lnTo>
                    <a:lnTo>
                      <a:pt x="230" y="49"/>
                    </a:lnTo>
                    <a:lnTo>
                      <a:pt x="222" y="105"/>
                    </a:lnTo>
                    <a:lnTo>
                      <a:pt x="249" y="77"/>
                    </a:lnTo>
                    <a:lnTo>
                      <a:pt x="269" y="88"/>
                    </a:lnTo>
                    <a:lnTo>
                      <a:pt x="304" y="63"/>
                    </a:lnTo>
                    <a:lnTo>
                      <a:pt x="368" y="77"/>
                    </a:lnTo>
                    <a:lnTo>
                      <a:pt x="390" y="105"/>
                    </a:lnTo>
                    <a:lnTo>
                      <a:pt x="371" y="126"/>
                    </a:lnTo>
                    <a:lnTo>
                      <a:pt x="409" y="116"/>
                    </a:lnTo>
                    <a:lnTo>
                      <a:pt x="397" y="130"/>
                    </a:lnTo>
                    <a:lnTo>
                      <a:pt x="417" y="143"/>
                    </a:lnTo>
                    <a:lnTo>
                      <a:pt x="437" y="121"/>
                    </a:lnTo>
                    <a:lnTo>
                      <a:pt x="464" y="130"/>
                    </a:lnTo>
                    <a:lnTo>
                      <a:pt x="467" y="149"/>
                    </a:lnTo>
                    <a:lnTo>
                      <a:pt x="445" y="152"/>
                    </a:lnTo>
                    <a:lnTo>
                      <a:pt x="480" y="152"/>
                    </a:lnTo>
                    <a:lnTo>
                      <a:pt x="473" y="177"/>
                    </a:lnTo>
                    <a:lnTo>
                      <a:pt x="498" y="163"/>
                    </a:lnTo>
                    <a:lnTo>
                      <a:pt x="483" y="184"/>
                    </a:lnTo>
                    <a:lnTo>
                      <a:pt x="536" y="177"/>
                    </a:lnTo>
                    <a:lnTo>
                      <a:pt x="506" y="196"/>
                    </a:lnTo>
                    <a:lnTo>
                      <a:pt x="531" y="196"/>
                    </a:lnTo>
                    <a:lnTo>
                      <a:pt x="522" y="210"/>
                    </a:lnTo>
                    <a:lnTo>
                      <a:pt x="544" y="193"/>
                    </a:lnTo>
                    <a:lnTo>
                      <a:pt x="566" y="210"/>
                    </a:lnTo>
                    <a:lnTo>
                      <a:pt x="525" y="229"/>
                    </a:lnTo>
                    <a:lnTo>
                      <a:pt x="584" y="242"/>
                    </a:lnTo>
                    <a:lnTo>
                      <a:pt x="534" y="248"/>
                    </a:lnTo>
                    <a:lnTo>
                      <a:pt x="552" y="259"/>
                    </a:lnTo>
                    <a:lnTo>
                      <a:pt x="538" y="275"/>
                    </a:lnTo>
                    <a:lnTo>
                      <a:pt x="597" y="314"/>
                    </a:lnTo>
                    <a:lnTo>
                      <a:pt x="627" y="305"/>
                    </a:lnTo>
                    <a:lnTo>
                      <a:pt x="638" y="349"/>
                    </a:lnTo>
                    <a:lnTo>
                      <a:pt x="667" y="345"/>
                    </a:lnTo>
                    <a:lnTo>
                      <a:pt x="664" y="363"/>
                    </a:lnTo>
                    <a:lnTo>
                      <a:pt x="712" y="372"/>
                    </a:lnTo>
                    <a:lnTo>
                      <a:pt x="704" y="393"/>
                    </a:lnTo>
                    <a:lnTo>
                      <a:pt x="683" y="389"/>
                    </a:lnTo>
                    <a:lnTo>
                      <a:pt x="691" y="404"/>
                    </a:lnTo>
                    <a:lnTo>
                      <a:pt x="683" y="426"/>
                    </a:lnTo>
                    <a:lnTo>
                      <a:pt x="659" y="416"/>
                    </a:lnTo>
                    <a:lnTo>
                      <a:pt x="656" y="460"/>
                    </a:lnTo>
                    <a:lnTo>
                      <a:pt x="576" y="383"/>
                    </a:lnTo>
                    <a:lnTo>
                      <a:pt x="544" y="389"/>
                    </a:lnTo>
                    <a:lnTo>
                      <a:pt x="566" y="405"/>
                    </a:lnTo>
                    <a:lnTo>
                      <a:pt x="550" y="426"/>
                    </a:lnTo>
                    <a:lnTo>
                      <a:pt x="562" y="426"/>
                    </a:lnTo>
                    <a:lnTo>
                      <a:pt x="579" y="462"/>
                    </a:lnTo>
                    <a:lnTo>
                      <a:pt x="618" y="471"/>
                    </a:lnTo>
                    <a:lnTo>
                      <a:pt x="616" y="493"/>
                    </a:lnTo>
                    <a:lnTo>
                      <a:pt x="635" y="510"/>
                    </a:lnTo>
                    <a:lnTo>
                      <a:pt x="627" y="562"/>
                    </a:lnTo>
                    <a:lnTo>
                      <a:pt x="525" y="510"/>
                    </a:lnTo>
                    <a:lnTo>
                      <a:pt x="590" y="592"/>
                    </a:lnTo>
                    <a:lnTo>
                      <a:pt x="467" y="545"/>
                    </a:lnTo>
                    <a:lnTo>
                      <a:pt x="445" y="517"/>
                    </a:lnTo>
                    <a:lnTo>
                      <a:pt x="464" y="515"/>
                    </a:lnTo>
                    <a:lnTo>
                      <a:pt x="424" y="501"/>
                    </a:lnTo>
                    <a:lnTo>
                      <a:pt x="411" y="469"/>
                    </a:lnTo>
                    <a:lnTo>
                      <a:pt x="381" y="460"/>
                    </a:lnTo>
                    <a:lnTo>
                      <a:pt x="376" y="479"/>
                    </a:lnTo>
                    <a:lnTo>
                      <a:pt x="358" y="469"/>
                    </a:lnTo>
                    <a:lnTo>
                      <a:pt x="329" y="491"/>
                    </a:lnTo>
                    <a:lnTo>
                      <a:pt x="294" y="469"/>
                    </a:lnTo>
                    <a:lnTo>
                      <a:pt x="315" y="433"/>
                    </a:lnTo>
                    <a:lnTo>
                      <a:pt x="409" y="433"/>
                    </a:lnTo>
                    <a:lnTo>
                      <a:pt x="385" y="396"/>
                    </a:lnTo>
                    <a:lnTo>
                      <a:pt x="440" y="345"/>
                    </a:lnTo>
                    <a:lnTo>
                      <a:pt x="400" y="273"/>
                    </a:lnTo>
                    <a:lnTo>
                      <a:pt x="373" y="269"/>
                    </a:lnTo>
                    <a:lnTo>
                      <a:pt x="390" y="256"/>
                    </a:lnTo>
                    <a:lnTo>
                      <a:pt x="329" y="275"/>
                    </a:lnTo>
                    <a:lnTo>
                      <a:pt x="329" y="256"/>
                    </a:lnTo>
                    <a:lnTo>
                      <a:pt x="353" y="242"/>
                    </a:lnTo>
                    <a:lnTo>
                      <a:pt x="309" y="217"/>
                    </a:lnTo>
                    <a:lnTo>
                      <a:pt x="304" y="196"/>
                    </a:lnTo>
                    <a:lnTo>
                      <a:pt x="264" y="185"/>
                    </a:lnTo>
                    <a:lnTo>
                      <a:pt x="275" y="215"/>
                    </a:lnTo>
                    <a:lnTo>
                      <a:pt x="208" y="206"/>
                    </a:lnTo>
                    <a:lnTo>
                      <a:pt x="224" y="221"/>
                    </a:lnTo>
                    <a:lnTo>
                      <a:pt x="46" y="192"/>
                    </a:lnTo>
                    <a:lnTo>
                      <a:pt x="12" y="152"/>
                    </a:lnTo>
                    <a:lnTo>
                      <a:pt x="70" y="154"/>
                    </a:lnTo>
                    <a:lnTo>
                      <a:pt x="0" y="1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5" name="Freeform 160"/>
              <p:cNvSpPr>
                <a:spLocks noChangeAspect="1"/>
              </p:cNvSpPr>
              <p:nvPr/>
            </p:nvSpPr>
            <p:spPr bwMode="auto">
              <a:xfrm>
                <a:off x="2666022" y="2708160"/>
                <a:ext cx="146981" cy="96177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26" y="79"/>
                  </a:cxn>
                  <a:cxn ang="0">
                    <a:pos x="41" y="0"/>
                  </a:cxn>
                  <a:cxn ang="0">
                    <a:pos x="53" y="27"/>
                  </a:cxn>
                  <a:cxn ang="0">
                    <a:pos x="93" y="36"/>
                  </a:cxn>
                  <a:cxn ang="0">
                    <a:pos x="165" y="90"/>
                  </a:cxn>
                  <a:cxn ang="0">
                    <a:pos x="154" y="113"/>
                  </a:cxn>
                  <a:cxn ang="0">
                    <a:pos x="89" y="85"/>
                  </a:cxn>
                  <a:cxn ang="0">
                    <a:pos x="47" y="124"/>
                  </a:cxn>
                  <a:cxn ang="0">
                    <a:pos x="37" y="90"/>
                  </a:cxn>
                  <a:cxn ang="0">
                    <a:pos x="0" y="101"/>
                  </a:cxn>
                </a:cxnLst>
                <a:rect l="0" t="0" r="r" b="b"/>
                <a:pathLst>
                  <a:path w="165" h="124">
                    <a:moveTo>
                      <a:pt x="0" y="101"/>
                    </a:moveTo>
                    <a:lnTo>
                      <a:pt x="26" y="79"/>
                    </a:lnTo>
                    <a:lnTo>
                      <a:pt x="41" y="0"/>
                    </a:lnTo>
                    <a:lnTo>
                      <a:pt x="53" y="27"/>
                    </a:lnTo>
                    <a:lnTo>
                      <a:pt x="93" y="36"/>
                    </a:lnTo>
                    <a:lnTo>
                      <a:pt x="165" y="90"/>
                    </a:lnTo>
                    <a:lnTo>
                      <a:pt x="154" y="113"/>
                    </a:lnTo>
                    <a:lnTo>
                      <a:pt x="89" y="85"/>
                    </a:lnTo>
                    <a:lnTo>
                      <a:pt x="47" y="124"/>
                    </a:lnTo>
                    <a:lnTo>
                      <a:pt x="37" y="90"/>
                    </a:lnTo>
                    <a:lnTo>
                      <a:pt x="0" y="10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6" name="Freeform 161"/>
              <p:cNvSpPr>
                <a:spLocks noChangeAspect="1"/>
              </p:cNvSpPr>
              <p:nvPr/>
            </p:nvSpPr>
            <p:spPr bwMode="auto">
              <a:xfrm>
                <a:off x="3290356" y="3183984"/>
                <a:ext cx="151027" cy="145532"/>
              </a:xfrm>
              <a:custGeom>
                <a:avLst/>
                <a:gdLst/>
                <a:ahLst/>
                <a:cxnLst>
                  <a:cxn ang="0">
                    <a:pos x="0" y="145"/>
                  </a:cxn>
                  <a:cxn ang="0">
                    <a:pos x="69" y="7"/>
                  </a:cxn>
                  <a:cxn ang="0">
                    <a:pos x="96" y="0"/>
                  </a:cxn>
                  <a:cxn ang="0">
                    <a:pos x="62" y="71"/>
                  </a:cxn>
                  <a:cxn ang="0">
                    <a:pos x="85" y="52"/>
                  </a:cxn>
                  <a:cxn ang="0">
                    <a:pos x="98" y="85"/>
                  </a:cxn>
                  <a:cxn ang="0">
                    <a:pos x="143" y="85"/>
                  </a:cxn>
                  <a:cxn ang="0">
                    <a:pos x="133" y="113"/>
                  </a:cxn>
                  <a:cxn ang="0">
                    <a:pos x="155" y="112"/>
                  </a:cxn>
                  <a:cxn ang="0">
                    <a:pos x="139" y="142"/>
                  </a:cxn>
                  <a:cxn ang="0">
                    <a:pos x="160" y="123"/>
                  </a:cxn>
                  <a:cxn ang="0">
                    <a:pos x="168" y="153"/>
                  </a:cxn>
                  <a:cxn ang="0">
                    <a:pos x="144" y="184"/>
                  </a:cxn>
                  <a:cxn ang="0">
                    <a:pos x="143" y="165"/>
                  </a:cxn>
                  <a:cxn ang="0">
                    <a:pos x="133" y="172"/>
                  </a:cxn>
                  <a:cxn ang="0">
                    <a:pos x="133" y="137"/>
                  </a:cxn>
                  <a:cxn ang="0">
                    <a:pos x="91" y="172"/>
                  </a:cxn>
                  <a:cxn ang="0">
                    <a:pos x="115" y="150"/>
                  </a:cxn>
                  <a:cxn ang="0">
                    <a:pos x="82" y="153"/>
                  </a:cxn>
                  <a:cxn ang="0">
                    <a:pos x="90" y="137"/>
                  </a:cxn>
                  <a:cxn ang="0">
                    <a:pos x="0" y="145"/>
                  </a:cxn>
                </a:cxnLst>
                <a:rect l="0" t="0" r="r" b="b"/>
                <a:pathLst>
                  <a:path w="168" h="184">
                    <a:moveTo>
                      <a:pt x="0" y="145"/>
                    </a:moveTo>
                    <a:lnTo>
                      <a:pt x="69" y="7"/>
                    </a:lnTo>
                    <a:lnTo>
                      <a:pt x="96" y="0"/>
                    </a:lnTo>
                    <a:lnTo>
                      <a:pt x="62" y="71"/>
                    </a:lnTo>
                    <a:lnTo>
                      <a:pt x="85" y="52"/>
                    </a:lnTo>
                    <a:lnTo>
                      <a:pt x="98" y="85"/>
                    </a:lnTo>
                    <a:lnTo>
                      <a:pt x="143" y="85"/>
                    </a:lnTo>
                    <a:lnTo>
                      <a:pt x="133" y="113"/>
                    </a:lnTo>
                    <a:lnTo>
                      <a:pt x="155" y="112"/>
                    </a:lnTo>
                    <a:lnTo>
                      <a:pt x="139" y="142"/>
                    </a:lnTo>
                    <a:lnTo>
                      <a:pt x="160" y="123"/>
                    </a:lnTo>
                    <a:lnTo>
                      <a:pt x="168" y="153"/>
                    </a:lnTo>
                    <a:lnTo>
                      <a:pt x="144" y="184"/>
                    </a:lnTo>
                    <a:lnTo>
                      <a:pt x="143" y="165"/>
                    </a:lnTo>
                    <a:lnTo>
                      <a:pt x="133" y="172"/>
                    </a:lnTo>
                    <a:lnTo>
                      <a:pt x="133" y="137"/>
                    </a:lnTo>
                    <a:lnTo>
                      <a:pt x="91" y="172"/>
                    </a:lnTo>
                    <a:lnTo>
                      <a:pt x="115" y="150"/>
                    </a:lnTo>
                    <a:lnTo>
                      <a:pt x="82" y="153"/>
                    </a:lnTo>
                    <a:lnTo>
                      <a:pt x="90" y="137"/>
                    </a:lnTo>
                    <a:lnTo>
                      <a:pt x="0" y="14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7" name="Freeform 162"/>
              <p:cNvSpPr>
                <a:spLocks noChangeAspect="1"/>
              </p:cNvSpPr>
              <p:nvPr/>
            </p:nvSpPr>
            <p:spPr bwMode="auto">
              <a:xfrm>
                <a:off x="6405286" y="4243198"/>
                <a:ext cx="45847" cy="8605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108"/>
                  </a:cxn>
                  <a:cxn ang="0">
                    <a:pos x="49" y="88"/>
                  </a:cxn>
                  <a:cxn ang="0">
                    <a:pos x="30" y="27"/>
                  </a:cxn>
                  <a:cxn ang="0">
                    <a:pos x="0" y="0"/>
                  </a:cxn>
                </a:cxnLst>
                <a:rect l="0" t="0" r="r" b="b"/>
                <a:pathLst>
                  <a:path w="49" h="108">
                    <a:moveTo>
                      <a:pt x="0" y="0"/>
                    </a:moveTo>
                    <a:lnTo>
                      <a:pt x="9" y="108"/>
                    </a:lnTo>
                    <a:lnTo>
                      <a:pt x="49" y="88"/>
                    </a:lnTo>
                    <a:lnTo>
                      <a:pt x="30" y="2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8" name="Freeform 163"/>
              <p:cNvSpPr>
                <a:spLocks noChangeAspect="1"/>
              </p:cNvSpPr>
              <p:nvPr/>
            </p:nvSpPr>
            <p:spPr bwMode="auto">
              <a:xfrm>
                <a:off x="2926273" y="4860757"/>
                <a:ext cx="188784" cy="950382"/>
              </a:xfrm>
              <a:custGeom>
                <a:avLst/>
                <a:gdLst/>
                <a:ahLst/>
                <a:cxnLst>
                  <a:cxn ang="0">
                    <a:pos x="0" y="945"/>
                  </a:cxn>
                  <a:cxn ang="0">
                    <a:pos x="13" y="910"/>
                  </a:cxn>
                  <a:cxn ang="0">
                    <a:pos x="43" y="936"/>
                  </a:cxn>
                  <a:cxn ang="0">
                    <a:pos x="67" y="874"/>
                  </a:cxn>
                  <a:cxn ang="0">
                    <a:pos x="59" y="849"/>
                  </a:cxn>
                  <a:cxn ang="0">
                    <a:pos x="80" y="764"/>
                  </a:cxn>
                  <a:cxn ang="0">
                    <a:pos x="42" y="755"/>
                  </a:cxn>
                  <a:cxn ang="0">
                    <a:pos x="51" y="618"/>
                  </a:cxn>
                  <a:cxn ang="0">
                    <a:pos x="99" y="474"/>
                  </a:cxn>
                  <a:cxn ang="0">
                    <a:pos x="98" y="353"/>
                  </a:cxn>
                  <a:cxn ang="0">
                    <a:pos x="133" y="122"/>
                  </a:cxn>
                  <a:cxn ang="0">
                    <a:pos x="122" y="17"/>
                  </a:cxn>
                  <a:cxn ang="0">
                    <a:pos x="148" y="0"/>
                  </a:cxn>
                  <a:cxn ang="0">
                    <a:pos x="175" y="53"/>
                  </a:cxn>
                  <a:cxn ang="0">
                    <a:pos x="189" y="157"/>
                  </a:cxn>
                  <a:cxn ang="0">
                    <a:pos x="208" y="158"/>
                  </a:cxn>
                  <a:cxn ang="0">
                    <a:pos x="204" y="198"/>
                  </a:cxn>
                  <a:cxn ang="0">
                    <a:pos x="176" y="213"/>
                  </a:cxn>
                  <a:cxn ang="0">
                    <a:pos x="178" y="282"/>
                  </a:cxn>
                  <a:cxn ang="0">
                    <a:pos x="148" y="320"/>
                  </a:cxn>
                  <a:cxn ang="0">
                    <a:pos x="124" y="421"/>
                  </a:cxn>
                  <a:cxn ang="0">
                    <a:pos x="141" y="518"/>
                  </a:cxn>
                  <a:cxn ang="0">
                    <a:pos x="107" y="595"/>
                  </a:cxn>
                  <a:cxn ang="0">
                    <a:pos x="85" y="796"/>
                  </a:cxn>
                  <a:cxn ang="0">
                    <a:pos x="104" y="867"/>
                  </a:cxn>
                  <a:cxn ang="0">
                    <a:pos x="90" y="874"/>
                  </a:cxn>
                  <a:cxn ang="0">
                    <a:pos x="95" y="937"/>
                  </a:cxn>
                  <a:cxn ang="0">
                    <a:pos x="56" y="1071"/>
                  </a:cxn>
                  <a:cxn ang="0">
                    <a:pos x="59" y="1094"/>
                  </a:cxn>
                  <a:cxn ang="0">
                    <a:pos x="80" y="1088"/>
                  </a:cxn>
                  <a:cxn ang="0">
                    <a:pos x="85" y="1138"/>
                  </a:cxn>
                  <a:cxn ang="0">
                    <a:pos x="178" y="1151"/>
                  </a:cxn>
                  <a:cxn ang="0">
                    <a:pos x="117" y="1168"/>
                  </a:cxn>
                  <a:cxn ang="0">
                    <a:pos x="107" y="1210"/>
                  </a:cxn>
                  <a:cxn ang="0">
                    <a:pos x="80" y="1199"/>
                  </a:cxn>
                  <a:cxn ang="0">
                    <a:pos x="112" y="1174"/>
                  </a:cxn>
                  <a:cxn ang="0">
                    <a:pos x="67" y="1163"/>
                  </a:cxn>
                  <a:cxn ang="0">
                    <a:pos x="64" y="1119"/>
                  </a:cxn>
                  <a:cxn ang="0">
                    <a:pos x="53" y="1138"/>
                  </a:cxn>
                  <a:cxn ang="0">
                    <a:pos x="35" y="1099"/>
                  </a:cxn>
                  <a:cxn ang="0">
                    <a:pos x="43" y="1088"/>
                  </a:cxn>
                  <a:cxn ang="0">
                    <a:pos x="26" y="1067"/>
                  </a:cxn>
                  <a:cxn ang="0">
                    <a:pos x="42" y="1049"/>
                  </a:cxn>
                  <a:cxn ang="0">
                    <a:pos x="27" y="989"/>
                  </a:cxn>
                  <a:cxn ang="0">
                    <a:pos x="59" y="994"/>
                  </a:cxn>
                  <a:cxn ang="0">
                    <a:pos x="27" y="967"/>
                  </a:cxn>
                  <a:cxn ang="0">
                    <a:pos x="31" y="942"/>
                  </a:cxn>
                  <a:cxn ang="0">
                    <a:pos x="0" y="945"/>
                  </a:cxn>
                </a:cxnLst>
                <a:rect l="0" t="0" r="r" b="b"/>
                <a:pathLst>
                  <a:path w="208" h="1210">
                    <a:moveTo>
                      <a:pt x="0" y="945"/>
                    </a:moveTo>
                    <a:lnTo>
                      <a:pt x="13" y="910"/>
                    </a:lnTo>
                    <a:lnTo>
                      <a:pt x="43" y="936"/>
                    </a:lnTo>
                    <a:lnTo>
                      <a:pt x="67" y="874"/>
                    </a:lnTo>
                    <a:lnTo>
                      <a:pt x="59" y="849"/>
                    </a:lnTo>
                    <a:lnTo>
                      <a:pt x="80" y="764"/>
                    </a:lnTo>
                    <a:lnTo>
                      <a:pt x="42" y="755"/>
                    </a:lnTo>
                    <a:lnTo>
                      <a:pt x="51" y="618"/>
                    </a:lnTo>
                    <a:lnTo>
                      <a:pt x="99" y="474"/>
                    </a:lnTo>
                    <a:lnTo>
                      <a:pt x="98" y="353"/>
                    </a:lnTo>
                    <a:lnTo>
                      <a:pt x="133" y="122"/>
                    </a:lnTo>
                    <a:lnTo>
                      <a:pt x="122" y="17"/>
                    </a:lnTo>
                    <a:lnTo>
                      <a:pt x="148" y="0"/>
                    </a:lnTo>
                    <a:lnTo>
                      <a:pt x="175" y="53"/>
                    </a:lnTo>
                    <a:lnTo>
                      <a:pt x="189" y="157"/>
                    </a:lnTo>
                    <a:lnTo>
                      <a:pt x="208" y="158"/>
                    </a:lnTo>
                    <a:lnTo>
                      <a:pt x="204" y="198"/>
                    </a:lnTo>
                    <a:lnTo>
                      <a:pt x="176" y="213"/>
                    </a:lnTo>
                    <a:lnTo>
                      <a:pt x="178" y="282"/>
                    </a:lnTo>
                    <a:lnTo>
                      <a:pt x="148" y="320"/>
                    </a:lnTo>
                    <a:lnTo>
                      <a:pt x="124" y="421"/>
                    </a:lnTo>
                    <a:lnTo>
                      <a:pt x="141" y="518"/>
                    </a:lnTo>
                    <a:lnTo>
                      <a:pt x="107" y="595"/>
                    </a:lnTo>
                    <a:lnTo>
                      <a:pt x="85" y="796"/>
                    </a:lnTo>
                    <a:lnTo>
                      <a:pt x="104" y="867"/>
                    </a:lnTo>
                    <a:lnTo>
                      <a:pt x="90" y="874"/>
                    </a:lnTo>
                    <a:lnTo>
                      <a:pt x="95" y="937"/>
                    </a:lnTo>
                    <a:lnTo>
                      <a:pt x="56" y="1071"/>
                    </a:lnTo>
                    <a:lnTo>
                      <a:pt x="59" y="1094"/>
                    </a:lnTo>
                    <a:lnTo>
                      <a:pt x="80" y="1088"/>
                    </a:lnTo>
                    <a:lnTo>
                      <a:pt x="85" y="1138"/>
                    </a:lnTo>
                    <a:lnTo>
                      <a:pt x="178" y="1151"/>
                    </a:lnTo>
                    <a:lnTo>
                      <a:pt x="117" y="1168"/>
                    </a:lnTo>
                    <a:lnTo>
                      <a:pt x="107" y="1210"/>
                    </a:lnTo>
                    <a:lnTo>
                      <a:pt x="80" y="1199"/>
                    </a:lnTo>
                    <a:lnTo>
                      <a:pt x="112" y="1174"/>
                    </a:lnTo>
                    <a:lnTo>
                      <a:pt x="67" y="1163"/>
                    </a:lnTo>
                    <a:lnTo>
                      <a:pt x="64" y="1119"/>
                    </a:lnTo>
                    <a:lnTo>
                      <a:pt x="53" y="1138"/>
                    </a:lnTo>
                    <a:lnTo>
                      <a:pt x="35" y="1099"/>
                    </a:lnTo>
                    <a:lnTo>
                      <a:pt x="43" y="1088"/>
                    </a:lnTo>
                    <a:lnTo>
                      <a:pt x="26" y="1067"/>
                    </a:lnTo>
                    <a:lnTo>
                      <a:pt x="42" y="1049"/>
                    </a:lnTo>
                    <a:lnTo>
                      <a:pt x="27" y="989"/>
                    </a:lnTo>
                    <a:lnTo>
                      <a:pt x="59" y="994"/>
                    </a:lnTo>
                    <a:lnTo>
                      <a:pt x="27" y="967"/>
                    </a:lnTo>
                    <a:lnTo>
                      <a:pt x="31" y="942"/>
                    </a:lnTo>
                    <a:lnTo>
                      <a:pt x="0" y="94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59" name="Freeform 164"/>
              <p:cNvSpPr>
                <a:spLocks noChangeAspect="1"/>
              </p:cNvSpPr>
              <p:nvPr/>
            </p:nvSpPr>
            <p:spPr bwMode="auto">
              <a:xfrm>
                <a:off x="2934364" y="5660546"/>
                <a:ext cx="16181" cy="32903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8" y="0"/>
                  </a:cxn>
                  <a:cxn ang="0">
                    <a:pos x="17" y="43"/>
                  </a:cxn>
                  <a:cxn ang="0">
                    <a:pos x="0" y="21"/>
                  </a:cxn>
                </a:cxnLst>
                <a:rect l="0" t="0" r="r" b="b"/>
                <a:pathLst>
                  <a:path w="17" h="43">
                    <a:moveTo>
                      <a:pt x="0" y="21"/>
                    </a:moveTo>
                    <a:lnTo>
                      <a:pt x="8" y="0"/>
                    </a:lnTo>
                    <a:lnTo>
                      <a:pt x="17" y="43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0" name="Freeform 165"/>
              <p:cNvSpPr>
                <a:spLocks noChangeAspect="1"/>
              </p:cNvSpPr>
              <p:nvPr/>
            </p:nvSpPr>
            <p:spPr bwMode="auto">
              <a:xfrm>
                <a:off x="2950545" y="5468191"/>
                <a:ext cx="14833" cy="43027"/>
              </a:xfrm>
              <a:custGeom>
                <a:avLst/>
                <a:gdLst/>
                <a:ahLst/>
                <a:cxnLst>
                  <a:cxn ang="0">
                    <a:pos x="0" y="47"/>
                  </a:cxn>
                  <a:cxn ang="0">
                    <a:pos x="13" y="0"/>
                  </a:cxn>
                  <a:cxn ang="0">
                    <a:pos x="13" y="55"/>
                  </a:cxn>
                  <a:cxn ang="0">
                    <a:pos x="0" y="47"/>
                  </a:cxn>
                </a:cxnLst>
                <a:rect l="0" t="0" r="r" b="b"/>
                <a:pathLst>
                  <a:path w="13" h="55">
                    <a:moveTo>
                      <a:pt x="0" y="47"/>
                    </a:moveTo>
                    <a:lnTo>
                      <a:pt x="13" y="0"/>
                    </a:lnTo>
                    <a:lnTo>
                      <a:pt x="13" y="55"/>
                    </a:lnTo>
                    <a:lnTo>
                      <a:pt x="0" y="4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1" name="Freeform 166"/>
              <p:cNvSpPr>
                <a:spLocks noChangeAspect="1"/>
              </p:cNvSpPr>
              <p:nvPr/>
            </p:nvSpPr>
            <p:spPr bwMode="auto">
              <a:xfrm>
                <a:off x="2966727" y="5799750"/>
                <a:ext cx="31015" cy="189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"/>
                  </a:cxn>
                  <a:cxn ang="0">
                    <a:pos x="36" y="26"/>
                  </a:cxn>
                  <a:cxn ang="0">
                    <a:pos x="0" y="0"/>
                  </a:cxn>
                </a:cxnLst>
                <a:rect l="0" t="0" r="r" b="b"/>
                <a:pathLst>
                  <a:path w="36" h="26">
                    <a:moveTo>
                      <a:pt x="0" y="0"/>
                    </a:moveTo>
                    <a:lnTo>
                      <a:pt x="36" y="6"/>
                    </a:lnTo>
                    <a:lnTo>
                      <a:pt x="36" y="2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2" name="Freeform 167"/>
              <p:cNvSpPr>
                <a:spLocks noChangeAspect="1"/>
              </p:cNvSpPr>
              <p:nvPr/>
            </p:nvSpPr>
            <p:spPr bwMode="auto">
              <a:xfrm>
                <a:off x="2974818" y="5755457"/>
                <a:ext cx="41803" cy="46823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13" y="0"/>
                  </a:cxn>
                  <a:cxn ang="0">
                    <a:pos x="13" y="25"/>
                  </a:cxn>
                  <a:cxn ang="0">
                    <a:pos x="48" y="34"/>
                  </a:cxn>
                  <a:cxn ang="0">
                    <a:pos x="27" y="56"/>
                  </a:cxn>
                  <a:cxn ang="0">
                    <a:pos x="0" y="9"/>
                  </a:cxn>
                </a:cxnLst>
                <a:rect l="0" t="0" r="r" b="b"/>
                <a:pathLst>
                  <a:path w="48" h="56">
                    <a:moveTo>
                      <a:pt x="0" y="9"/>
                    </a:moveTo>
                    <a:lnTo>
                      <a:pt x="13" y="0"/>
                    </a:lnTo>
                    <a:lnTo>
                      <a:pt x="13" y="25"/>
                    </a:lnTo>
                    <a:lnTo>
                      <a:pt x="48" y="34"/>
                    </a:lnTo>
                    <a:lnTo>
                      <a:pt x="27" y="56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3" name="Freeform 168"/>
              <p:cNvSpPr>
                <a:spLocks noChangeAspect="1"/>
              </p:cNvSpPr>
              <p:nvPr/>
            </p:nvSpPr>
            <p:spPr bwMode="auto">
              <a:xfrm>
                <a:off x="3003136" y="5811139"/>
                <a:ext cx="24272" cy="13921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0" y="0"/>
                  </a:cxn>
                  <a:cxn ang="0">
                    <a:pos x="26" y="18"/>
                  </a:cxn>
                  <a:cxn ang="0">
                    <a:pos x="0" y="14"/>
                  </a:cxn>
                </a:cxnLst>
                <a:rect l="0" t="0" r="r" b="b"/>
                <a:pathLst>
                  <a:path w="26" h="18">
                    <a:moveTo>
                      <a:pt x="0" y="14"/>
                    </a:moveTo>
                    <a:lnTo>
                      <a:pt x="10" y="0"/>
                    </a:lnTo>
                    <a:lnTo>
                      <a:pt x="26" y="1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4" name="Freeform 169"/>
              <p:cNvSpPr>
                <a:spLocks noChangeAspect="1"/>
              </p:cNvSpPr>
              <p:nvPr/>
            </p:nvSpPr>
            <p:spPr bwMode="auto">
              <a:xfrm>
                <a:off x="3019317" y="5774440"/>
                <a:ext cx="66074" cy="72132"/>
              </a:xfrm>
              <a:custGeom>
                <a:avLst/>
                <a:gdLst/>
                <a:ahLst/>
                <a:cxnLst>
                  <a:cxn ang="0">
                    <a:pos x="0" y="71"/>
                  </a:cxn>
                  <a:cxn ang="0">
                    <a:pos x="11" y="58"/>
                  </a:cxn>
                  <a:cxn ang="0">
                    <a:pos x="50" y="68"/>
                  </a:cxn>
                  <a:cxn ang="0">
                    <a:pos x="30" y="47"/>
                  </a:cxn>
                  <a:cxn ang="0">
                    <a:pos x="50" y="30"/>
                  </a:cxn>
                  <a:cxn ang="0">
                    <a:pos x="22" y="27"/>
                  </a:cxn>
                  <a:cxn ang="0">
                    <a:pos x="22" y="5"/>
                  </a:cxn>
                  <a:cxn ang="0">
                    <a:pos x="67" y="0"/>
                  </a:cxn>
                  <a:cxn ang="0">
                    <a:pos x="70" y="91"/>
                  </a:cxn>
                  <a:cxn ang="0">
                    <a:pos x="0" y="71"/>
                  </a:cxn>
                </a:cxnLst>
                <a:rect l="0" t="0" r="r" b="b"/>
                <a:pathLst>
                  <a:path w="70" h="91">
                    <a:moveTo>
                      <a:pt x="0" y="71"/>
                    </a:moveTo>
                    <a:lnTo>
                      <a:pt x="11" y="58"/>
                    </a:lnTo>
                    <a:lnTo>
                      <a:pt x="50" y="68"/>
                    </a:lnTo>
                    <a:lnTo>
                      <a:pt x="30" y="47"/>
                    </a:lnTo>
                    <a:lnTo>
                      <a:pt x="50" y="30"/>
                    </a:lnTo>
                    <a:lnTo>
                      <a:pt x="22" y="27"/>
                    </a:lnTo>
                    <a:lnTo>
                      <a:pt x="22" y="5"/>
                    </a:lnTo>
                    <a:lnTo>
                      <a:pt x="67" y="0"/>
                    </a:lnTo>
                    <a:lnTo>
                      <a:pt x="70" y="91"/>
                    </a:lnTo>
                    <a:lnTo>
                      <a:pt x="0" y="7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5" name="Freeform 170"/>
              <p:cNvSpPr>
                <a:spLocks noChangeAspect="1"/>
              </p:cNvSpPr>
              <p:nvPr/>
            </p:nvSpPr>
            <p:spPr bwMode="auto">
              <a:xfrm>
                <a:off x="3053028" y="5856696"/>
                <a:ext cx="47196" cy="126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6" y="5"/>
                  </a:cxn>
                  <a:cxn ang="0">
                    <a:pos x="51" y="19"/>
                  </a:cxn>
                  <a:cxn ang="0">
                    <a:pos x="0" y="0"/>
                  </a:cxn>
                </a:cxnLst>
                <a:rect l="0" t="0" r="r" b="b"/>
                <a:pathLst>
                  <a:path w="51" h="19">
                    <a:moveTo>
                      <a:pt x="0" y="0"/>
                    </a:moveTo>
                    <a:lnTo>
                      <a:pt x="46" y="5"/>
                    </a:lnTo>
                    <a:lnTo>
                      <a:pt x="51" y="1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6" name="Freeform 171"/>
              <p:cNvSpPr>
                <a:spLocks noChangeAspect="1"/>
              </p:cNvSpPr>
              <p:nvPr/>
            </p:nvSpPr>
            <p:spPr bwMode="auto">
              <a:xfrm>
                <a:off x="3098875" y="5846572"/>
                <a:ext cx="16181" cy="10124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3" y="0"/>
                  </a:cxn>
                  <a:cxn ang="0">
                    <a:pos x="19" y="13"/>
                  </a:cxn>
                  <a:cxn ang="0">
                    <a:pos x="0" y="13"/>
                  </a:cxn>
                </a:cxnLst>
                <a:rect l="0" t="0" r="r" b="b"/>
                <a:pathLst>
                  <a:path w="19" h="13">
                    <a:moveTo>
                      <a:pt x="0" y="13"/>
                    </a:moveTo>
                    <a:lnTo>
                      <a:pt x="3" y="0"/>
                    </a:lnTo>
                    <a:lnTo>
                      <a:pt x="19" y="13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7" name="Freeform 172"/>
              <p:cNvSpPr>
                <a:spLocks noChangeAspect="1"/>
              </p:cNvSpPr>
              <p:nvPr/>
            </p:nvSpPr>
            <p:spPr bwMode="auto">
              <a:xfrm>
                <a:off x="6270441" y="3125771"/>
                <a:ext cx="1368682" cy="875718"/>
              </a:xfrm>
              <a:custGeom>
                <a:avLst/>
                <a:gdLst/>
                <a:ahLst/>
                <a:cxnLst>
                  <a:cxn ang="0">
                    <a:pos x="8" y="485"/>
                  </a:cxn>
                  <a:cxn ang="0">
                    <a:pos x="159" y="418"/>
                  </a:cxn>
                  <a:cxn ang="0">
                    <a:pos x="155" y="320"/>
                  </a:cxn>
                  <a:cxn ang="0">
                    <a:pos x="229" y="239"/>
                  </a:cxn>
                  <a:cxn ang="0">
                    <a:pos x="299" y="195"/>
                  </a:cxn>
                  <a:cxn ang="0">
                    <a:pos x="376" y="212"/>
                  </a:cxn>
                  <a:cxn ang="0">
                    <a:pos x="423" y="306"/>
                  </a:cxn>
                  <a:cxn ang="0">
                    <a:pos x="580" y="396"/>
                  </a:cxn>
                  <a:cxn ang="0">
                    <a:pos x="770" y="435"/>
                  </a:cxn>
                  <a:cxn ang="0">
                    <a:pos x="948" y="363"/>
                  </a:cxn>
                  <a:cxn ang="0">
                    <a:pos x="986" y="324"/>
                  </a:cxn>
                  <a:cxn ang="0">
                    <a:pos x="1135" y="256"/>
                  </a:cxn>
                  <a:cxn ang="0">
                    <a:pos x="1041" y="220"/>
                  </a:cxn>
                  <a:cxn ang="0">
                    <a:pos x="1055" y="134"/>
                  </a:cxn>
                  <a:cxn ang="0">
                    <a:pos x="1129" y="134"/>
                  </a:cxn>
                  <a:cxn ang="0">
                    <a:pos x="1148" y="33"/>
                  </a:cxn>
                  <a:cxn ang="0">
                    <a:pos x="1286" y="22"/>
                  </a:cxn>
                  <a:cxn ang="0">
                    <a:pos x="1409" y="174"/>
                  </a:cxn>
                  <a:cxn ang="0">
                    <a:pos x="1516" y="192"/>
                  </a:cxn>
                  <a:cxn ang="0">
                    <a:pos x="1420" y="328"/>
                  </a:cxn>
                  <a:cxn ang="0">
                    <a:pos x="1409" y="402"/>
                  </a:cxn>
                  <a:cxn ang="0">
                    <a:pos x="1353" y="424"/>
                  </a:cxn>
                  <a:cxn ang="0">
                    <a:pos x="1319" y="437"/>
                  </a:cxn>
                  <a:cxn ang="0">
                    <a:pos x="1181" y="537"/>
                  </a:cxn>
                  <a:cxn ang="0">
                    <a:pos x="1189" y="459"/>
                  </a:cxn>
                  <a:cxn ang="0">
                    <a:pos x="1089" y="542"/>
                  </a:cxn>
                  <a:cxn ang="0">
                    <a:pos x="1167" y="562"/>
                  </a:cxn>
                  <a:cxn ang="0">
                    <a:pos x="1151" y="614"/>
                  </a:cxn>
                  <a:cxn ang="0">
                    <a:pos x="1194" y="763"/>
                  </a:cxn>
                  <a:cxn ang="0">
                    <a:pos x="1194" y="788"/>
                  </a:cxn>
                  <a:cxn ang="0">
                    <a:pos x="1196" y="820"/>
                  </a:cxn>
                  <a:cxn ang="0">
                    <a:pos x="1057" y="1030"/>
                  </a:cxn>
                  <a:cxn ang="0">
                    <a:pos x="997" y="1046"/>
                  </a:cxn>
                  <a:cxn ang="0">
                    <a:pos x="972" y="1068"/>
                  </a:cxn>
                  <a:cxn ang="0">
                    <a:pos x="900" y="1116"/>
                  </a:cxn>
                  <a:cxn ang="0">
                    <a:pos x="847" y="1076"/>
                  </a:cxn>
                  <a:cxn ang="0">
                    <a:pos x="706" y="1046"/>
                  </a:cxn>
                  <a:cxn ang="0">
                    <a:pos x="693" y="1083"/>
                  </a:cxn>
                  <a:cxn ang="0">
                    <a:pos x="636" y="1058"/>
                  </a:cxn>
                  <a:cxn ang="0">
                    <a:pos x="594" y="1008"/>
                  </a:cxn>
                  <a:cxn ang="0">
                    <a:pos x="616" y="893"/>
                  </a:cxn>
                  <a:cxn ang="0">
                    <a:pos x="562" y="862"/>
                  </a:cxn>
                  <a:cxn ang="0">
                    <a:pos x="445" y="886"/>
                  </a:cxn>
                  <a:cxn ang="0">
                    <a:pos x="376" y="900"/>
                  </a:cxn>
                  <a:cxn ang="0">
                    <a:pos x="357" y="886"/>
                  </a:cxn>
                  <a:cxn ang="0">
                    <a:pos x="259" y="837"/>
                  </a:cxn>
                  <a:cxn ang="0">
                    <a:pos x="133" y="788"/>
                  </a:cxn>
                  <a:cxn ang="0">
                    <a:pos x="144" y="732"/>
                  </a:cxn>
                  <a:cxn ang="0">
                    <a:pos x="163" y="641"/>
                  </a:cxn>
                  <a:cxn ang="0">
                    <a:pos x="98" y="642"/>
                  </a:cxn>
                  <a:cxn ang="0">
                    <a:pos x="24" y="579"/>
                  </a:cxn>
                  <a:cxn ang="0">
                    <a:pos x="0" y="531"/>
                  </a:cxn>
                </a:cxnLst>
                <a:rect l="0" t="0" r="r" b="b"/>
                <a:pathLst>
                  <a:path w="1516" h="1116">
                    <a:moveTo>
                      <a:pt x="0" y="531"/>
                    </a:moveTo>
                    <a:lnTo>
                      <a:pt x="8" y="485"/>
                    </a:lnTo>
                    <a:lnTo>
                      <a:pt x="64" y="479"/>
                    </a:lnTo>
                    <a:lnTo>
                      <a:pt x="159" y="418"/>
                    </a:lnTo>
                    <a:lnTo>
                      <a:pt x="173" y="375"/>
                    </a:lnTo>
                    <a:lnTo>
                      <a:pt x="155" y="320"/>
                    </a:lnTo>
                    <a:lnTo>
                      <a:pt x="215" y="306"/>
                    </a:lnTo>
                    <a:lnTo>
                      <a:pt x="229" y="239"/>
                    </a:lnTo>
                    <a:lnTo>
                      <a:pt x="296" y="239"/>
                    </a:lnTo>
                    <a:lnTo>
                      <a:pt x="299" y="195"/>
                    </a:lnTo>
                    <a:lnTo>
                      <a:pt x="349" y="171"/>
                    </a:lnTo>
                    <a:lnTo>
                      <a:pt x="376" y="212"/>
                    </a:lnTo>
                    <a:lnTo>
                      <a:pt x="408" y="225"/>
                    </a:lnTo>
                    <a:lnTo>
                      <a:pt x="423" y="306"/>
                    </a:lnTo>
                    <a:lnTo>
                      <a:pt x="532" y="338"/>
                    </a:lnTo>
                    <a:lnTo>
                      <a:pt x="580" y="396"/>
                    </a:lnTo>
                    <a:lnTo>
                      <a:pt x="669" y="389"/>
                    </a:lnTo>
                    <a:lnTo>
                      <a:pt x="770" y="435"/>
                    </a:lnTo>
                    <a:lnTo>
                      <a:pt x="906" y="396"/>
                    </a:lnTo>
                    <a:lnTo>
                      <a:pt x="948" y="363"/>
                    </a:lnTo>
                    <a:lnTo>
                      <a:pt x="948" y="319"/>
                    </a:lnTo>
                    <a:lnTo>
                      <a:pt x="986" y="324"/>
                    </a:lnTo>
                    <a:lnTo>
                      <a:pt x="1066" y="259"/>
                    </a:lnTo>
                    <a:lnTo>
                      <a:pt x="1135" y="256"/>
                    </a:lnTo>
                    <a:lnTo>
                      <a:pt x="1105" y="207"/>
                    </a:lnTo>
                    <a:lnTo>
                      <a:pt x="1041" y="220"/>
                    </a:lnTo>
                    <a:lnTo>
                      <a:pt x="1041" y="163"/>
                    </a:lnTo>
                    <a:lnTo>
                      <a:pt x="1055" y="134"/>
                    </a:lnTo>
                    <a:lnTo>
                      <a:pt x="1092" y="152"/>
                    </a:lnTo>
                    <a:lnTo>
                      <a:pt x="1129" y="134"/>
                    </a:lnTo>
                    <a:lnTo>
                      <a:pt x="1164" y="61"/>
                    </a:lnTo>
                    <a:lnTo>
                      <a:pt x="1148" y="33"/>
                    </a:lnTo>
                    <a:lnTo>
                      <a:pt x="1236" y="0"/>
                    </a:lnTo>
                    <a:lnTo>
                      <a:pt x="1286" y="22"/>
                    </a:lnTo>
                    <a:lnTo>
                      <a:pt x="1334" y="148"/>
                    </a:lnTo>
                    <a:lnTo>
                      <a:pt x="1409" y="174"/>
                    </a:lnTo>
                    <a:lnTo>
                      <a:pt x="1423" y="220"/>
                    </a:lnTo>
                    <a:lnTo>
                      <a:pt x="1516" y="192"/>
                    </a:lnTo>
                    <a:lnTo>
                      <a:pt x="1474" y="308"/>
                    </a:lnTo>
                    <a:lnTo>
                      <a:pt x="1420" y="328"/>
                    </a:lnTo>
                    <a:lnTo>
                      <a:pt x="1425" y="375"/>
                    </a:lnTo>
                    <a:lnTo>
                      <a:pt x="1409" y="402"/>
                    </a:lnTo>
                    <a:lnTo>
                      <a:pt x="1398" y="389"/>
                    </a:lnTo>
                    <a:lnTo>
                      <a:pt x="1353" y="424"/>
                    </a:lnTo>
                    <a:lnTo>
                      <a:pt x="1353" y="448"/>
                    </a:lnTo>
                    <a:lnTo>
                      <a:pt x="1319" y="437"/>
                    </a:lnTo>
                    <a:lnTo>
                      <a:pt x="1255" y="493"/>
                    </a:lnTo>
                    <a:lnTo>
                      <a:pt x="1181" y="537"/>
                    </a:lnTo>
                    <a:lnTo>
                      <a:pt x="1202" y="479"/>
                    </a:lnTo>
                    <a:lnTo>
                      <a:pt x="1189" y="459"/>
                    </a:lnTo>
                    <a:lnTo>
                      <a:pt x="1092" y="524"/>
                    </a:lnTo>
                    <a:lnTo>
                      <a:pt x="1089" y="542"/>
                    </a:lnTo>
                    <a:lnTo>
                      <a:pt x="1122" y="583"/>
                    </a:lnTo>
                    <a:lnTo>
                      <a:pt x="1167" y="562"/>
                    </a:lnTo>
                    <a:lnTo>
                      <a:pt x="1210" y="579"/>
                    </a:lnTo>
                    <a:lnTo>
                      <a:pt x="1151" y="614"/>
                    </a:lnTo>
                    <a:lnTo>
                      <a:pt x="1132" y="659"/>
                    </a:lnTo>
                    <a:lnTo>
                      <a:pt x="1194" y="763"/>
                    </a:lnTo>
                    <a:lnTo>
                      <a:pt x="1149" y="754"/>
                    </a:lnTo>
                    <a:lnTo>
                      <a:pt x="1194" y="788"/>
                    </a:lnTo>
                    <a:lnTo>
                      <a:pt x="1149" y="812"/>
                    </a:lnTo>
                    <a:lnTo>
                      <a:pt x="1196" y="820"/>
                    </a:lnTo>
                    <a:lnTo>
                      <a:pt x="1111" y="984"/>
                    </a:lnTo>
                    <a:lnTo>
                      <a:pt x="1057" y="1030"/>
                    </a:lnTo>
                    <a:lnTo>
                      <a:pt x="1004" y="1044"/>
                    </a:lnTo>
                    <a:lnTo>
                      <a:pt x="997" y="1046"/>
                    </a:lnTo>
                    <a:lnTo>
                      <a:pt x="986" y="1036"/>
                    </a:lnTo>
                    <a:lnTo>
                      <a:pt x="972" y="1068"/>
                    </a:lnTo>
                    <a:lnTo>
                      <a:pt x="909" y="1083"/>
                    </a:lnTo>
                    <a:lnTo>
                      <a:pt x="900" y="1116"/>
                    </a:lnTo>
                    <a:lnTo>
                      <a:pt x="890" y="1072"/>
                    </a:lnTo>
                    <a:lnTo>
                      <a:pt x="847" y="1076"/>
                    </a:lnTo>
                    <a:lnTo>
                      <a:pt x="780" y="1027"/>
                    </a:lnTo>
                    <a:lnTo>
                      <a:pt x="706" y="1046"/>
                    </a:lnTo>
                    <a:lnTo>
                      <a:pt x="690" y="1050"/>
                    </a:lnTo>
                    <a:lnTo>
                      <a:pt x="693" y="1083"/>
                    </a:lnTo>
                    <a:lnTo>
                      <a:pt x="682" y="1072"/>
                    </a:lnTo>
                    <a:lnTo>
                      <a:pt x="636" y="1058"/>
                    </a:lnTo>
                    <a:lnTo>
                      <a:pt x="621" y="999"/>
                    </a:lnTo>
                    <a:lnTo>
                      <a:pt x="594" y="1008"/>
                    </a:lnTo>
                    <a:lnTo>
                      <a:pt x="618" y="920"/>
                    </a:lnTo>
                    <a:lnTo>
                      <a:pt x="616" y="893"/>
                    </a:lnTo>
                    <a:lnTo>
                      <a:pt x="586" y="878"/>
                    </a:lnTo>
                    <a:lnTo>
                      <a:pt x="562" y="862"/>
                    </a:lnTo>
                    <a:lnTo>
                      <a:pt x="552" y="831"/>
                    </a:lnTo>
                    <a:lnTo>
                      <a:pt x="445" y="886"/>
                    </a:lnTo>
                    <a:lnTo>
                      <a:pt x="399" y="871"/>
                    </a:lnTo>
                    <a:lnTo>
                      <a:pt x="376" y="900"/>
                    </a:lnTo>
                    <a:lnTo>
                      <a:pt x="373" y="879"/>
                    </a:lnTo>
                    <a:lnTo>
                      <a:pt x="357" y="886"/>
                    </a:lnTo>
                    <a:lnTo>
                      <a:pt x="299" y="886"/>
                    </a:lnTo>
                    <a:lnTo>
                      <a:pt x="259" y="837"/>
                    </a:lnTo>
                    <a:lnTo>
                      <a:pt x="183" y="807"/>
                    </a:lnTo>
                    <a:lnTo>
                      <a:pt x="133" y="788"/>
                    </a:lnTo>
                    <a:lnTo>
                      <a:pt x="117" y="736"/>
                    </a:lnTo>
                    <a:lnTo>
                      <a:pt x="144" y="732"/>
                    </a:lnTo>
                    <a:lnTo>
                      <a:pt x="128" y="688"/>
                    </a:lnTo>
                    <a:lnTo>
                      <a:pt x="163" y="641"/>
                    </a:lnTo>
                    <a:lnTo>
                      <a:pt x="136" y="627"/>
                    </a:lnTo>
                    <a:lnTo>
                      <a:pt x="98" y="642"/>
                    </a:lnTo>
                    <a:lnTo>
                      <a:pt x="22" y="590"/>
                    </a:lnTo>
                    <a:lnTo>
                      <a:pt x="24" y="579"/>
                    </a:lnTo>
                    <a:lnTo>
                      <a:pt x="27" y="542"/>
                    </a:lnTo>
                    <a:lnTo>
                      <a:pt x="0" y="53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8" name="Freeform 173"/>
              <p:cNvSpPr>
                <a:spLocks noChangeAspect="1"/>
              </p:cNvSpPr>
              <p:nvPr/>
            </p:nvSpPr>
            <p:spPr bwMode="auto">
              <a:xfrm>
                <a:off x="7055241" y="4007817"/>
                <a:ext cx="48544" cy="40496"/>
              </a:xfrm>
              <a:custGeom>
                <a:avLst/>
                <a:gdLst/>
                <a:ahLst/>
                <a:cxnLst>
                  <a:cxn ang="0">
                    <a:pos x="0" y="41"/>
                  </a:cxn>
                  <a:cxn ang="0">
                    <a:pos x="19" y="0"/>
                  </a:cxn>
                  <a:cxn ang="0">
                    <a:pos x="56" y="6"/>
                  </a:cxn>
                  <a:cxn ang="0">
                    <a:pos x="22" y="50"/>
                  </a:cxn>
                  <a:cxn ang="0">
                    <a:pos x="0" y="41"/>
                  </a:cxn>
                </a:cxnLst>
                <a:rect l="0" t="0" r="r" b="b"/>
                <a:pathLst>
                  <a:path w="56" h="50">
                    <a:moveTo>
                      <a:pt x="0" y="41"/>
                    </a:moveTo>
                    <a:lnTo>
                      <a:pt x="19" y="0"/>
                    </a:lnTo>
                    <a:lnTo>
                      <a:pt x="56" y="6"/>
                    </a:lnTo>
                    <a:lnTo>
                      <a:pt x="22" y="50"/>
                    </a:lnTo>
                    <a:lnTo>
                      <a:pt x="0" y="4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9" name="Freeform 174"/>
              <p:cNvSpPr>
                <a:spLocks noChangeAspect="1"/>
              </p:cNvSpPr>
              <p:nvPr/>
            </p:nvSpPr>
            <p:spPr bwMode="auto">
              <a:xfrm>
                <a:off x="7310100" y="3887596"/>
                <a:ext cx="36408" cy="74664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5" y="96"/>
                  </a:cxn>
                  <a:cxn ang="0">
                    <a:pos x="42" y="0"/>
                  </a:cxn>
                  <a:cxn ang="0">
                    <a:pos x="21" y="2"/>
                  </a:cxn>
                  <a:cxn ang="0">
                    <a:pos x="0" y="39"/>
                  </a:cxn>
                </a:cxnLst>
                <a:rect l="0" t="0" r="r" b="b"/>
                <a:pathLst>
                  <a:path w="42" h="96">
                    <a:moveTo>
                      <a:pt x="0" y="39"/>
                    </a:moveTo>
                    <a:lnTo>
                      <a:pt x="15" y="96"/>
                    </a:lnTo>
                    <a:lnTo>
                      <a:pt x="42" y="0"/>
                    </a:lnTo>
                    <a:lnTo>
                      <a:pt x="21" y="2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0" name="Freeform 175"/>
              <p:cNvSpPr>
                <a:spLocks noChangeAspect="1"/>
              </p:cNvSpPr>
              <p:nvPr/>
            </p:nvSpPr>
            <p:spPr bwMode="auto">
              <a:xfrm>
                <a:off x="2849412" y="4182455"/>
                <a:ext cx="271039" cy="375850"/>
              </a:xfrm>
              <a:custGeom>
                <a:avLst/>
                <a:gdLst/>
                <a:ahLst/>
                <a:cxnLst>
                  <a:cxn ang="0">
                    <a:pos x="0" y="317"/>
                  </a:cxn>
                  <a:cxn ang="0">
                    <a:pos x="40" y="351"/>
                  </a:cxn>
                  <a:cxn ang="0">
                    <a:pos x="93" y="361"/>
                  </a:cxn>
                  <a:cxn ang="0">
                    <a:pos x="146" y="427"/>
                  </a:cxn>
                  <a:cxn ang="0">
                    <a:pos x="217" y="428"/>
                  </a:cxn>
                  <a:cxn ang="0">
                    <a:pos x="207" y="463"/>
                  </a:cxn>
                  <a:cxn ang="0">
                    <a:pos x="225" y="477"/>
                  </a:cxn>
                  <a:cxn ang="0">
                    <a:pos x="236" y="395"/>
                  </a:cxn>
                  <a:cxn ang="0">
                    <a:pos x="221" y="342"/>
                  </a:cxn>
                  <a:cxn ang="0">
                    <a:pos x="244" y="337"/>
                  </a:cxn>
                  <a:cxn ang="0">
                    <a:pos x="226" y="311"/>
                  </a:cxn>
                  <a:cxn ang="0">
                    <a:pos x="287" y="300"/>
                  </a:cxn>
                  <a:cxn ang="0">
                    <a:pos x="300" y="318"/>
                  </a:cxn>
                  <a:cxn ang="0">
                    <a:pos x="277" y="279"/>
                  </a:cxn>
                  <a:cxn ang="0">
                    <a:pos x="285" y="176"/>
                  </a:cxn>
                  <a:cxn ang="0">
                    <a:pos x="237" y="182"/>
                  </a:cxn>
                  <a:cxn ang="0">
                    <a:pos x="221" y="158"/>
                  </a:cxn>
                  <a:cxn ang="0">
                    <a:pos x="173" y="152"/>
                  </a:cxn>
                  <a:cxn ang="0">
                    <a:pos x="143" y="94"/>
                  </a:cxn>
                  <a:cxn ang="0">
                    <a:pos x="188" y="15"/>
                  </a:cxn>
                  <a:cxn ang="0">
                    <a:pos x="181" y="0"/>
                  </a:cxn>
                  <a:cxn ang="0">
                    <a:pos x="98" y="44"/>
                  </a:cxn>
                  <a:cxn ang="0">
                    <a:pos x="53" y="127"/>
                  </a:cxn>
                  <a:cxn ang="0">
                    <a:pos x="40" y="105"/>
                  </a:cxn>
                  <a:cxn ang="0">
                    <a:pos x="26" y="146"/>
                  </a:cxn>
                  <a:cxn ang="0">
                    <a:pos x="40" y="243"/>
                  </a:cxn>
                  <a:cxn ang="0">
                    <a:pos x="47" y="243"/>
                  </a:cxn>
                  <a:cxn ang="0">
                    <a:pos x="0" y="317"/>
                  </a:cxn>
                </a:cxnLst>
                <a:rect l="0" t="0" r="r" b="b"/>
                <a:pathLst>
                  <a:path w="300" h="477">
                    <a:moveTo>
                      <a:pt x="0" y="317"/>
                    </a:moveTo>
                    <a:lnTo>
                      <a:pt x="40" y="351"/>
                    </a:lnTo>
                    <a:lnTo>
                      <a:pt x="93" y="361"/>
                    </a:lnTo>
                    <a:lnTo>
                      <a:pt x="146" y="427"/>
                    </a:lnTo>
                    <a:lnTo>
                      <a:pt x="217" y="428"/>
                    </a:lnTo>
                    <a:lnTo>
                      <a:pt x="207" y="463"/>
                    </a:lnTo>
                    <a:lnTo>
                      <a:pt x="225" y="477"/>
                    </a:lnTo>
                    <a:lnTo>
                      <a:pt x="236" y="395"/>
                    </a:lnTo>
                    <a:lnTo>
                      <a:pt x="221" y="342"/>
                    </a:lnTo>
                    <a:lnTo>
                      <a:pt x="244" y="337"/>
                    </a:lnTo>
                    <a:lnTo>
                      <a:pt x="226" y="311"/>
                    </a:lnTo>
                    <a:lnTo>
                      <a:pt x="287" y="300"/>
                    </a:lnTo>
                    <a:lnTo>
                      <a:pt x="300" y="318"/>
                    </a:lnTo>
                    <a:lnTo>
                      <a:pt x="277" y="279"/>
                    </a:lnTo>
                    <a:lnTo>
                      <a:pt x="285" y="176"/>
                    </a:lnTo>
                    <a:lnTo>
                      <a:pt x="237" y="182"/>
                    </a:lnTo>
                    <a:lnTo>
                      <a:pt x="221" y="158"/>
                    </a:lnTo>
                    <a:lnTo>
                      <a:pt x="173" y="152"/>
                    </a:lnTo>
                    <a:lnTo>
                      <a:pt x="143" y="94"/>
                    </a:lnTo>
                    <a:lnTo>
                      <a:pt x="188" y="15"/>
                    </a:lnTo>
                    <a:lnTo>
                      <a:pt x="181" y="0"/>
                    </a:lnTo>
                    <a:lnTo>
                      <a:pt x="98" y="44"/>
                    </a:lnTo>
                    <a:lnTo>
                      <a:pt x="53" y="127"/>
                    </a:lnTo>
                    <a:lnTo>
                      <a:pt x="40" y="105"/>
                    </a:lnTo>
                    <a:lnTo>
                      <a:pt x="26" y="146"/>
                    </a:lnTo>
                    <a:lnTo>
                      <a:pt x="40" y="243"/>
                    </a:lnTo>
                    <a:lnTo>
                      <a:pt x="47" y="243"/>
                    </a:lnTo>
                    <a:lnTo>
                      <a:pt x="0" y="31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1" name="Freeform 176"/>
              <p:cNvSpPr>
                <a:spLocks noChangeAspect="1"/>
              </p:cNvSpPr>
              <p:nvPr/>
            </p:nvSpPr>
            <p:spPr bwMode="auto">
              <a:xfrm>
                <a:off x="2698385" y="4214092"/>
                <a:ext cx="70120" cy="6074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2"/>
                  </a:cxn>
                  <a:cxn ang="0">
                    <a:pos x="18" y="27"/>
                  </a:cxn>
                  <a:cxn ang="0">
                    <a:pos x="64" y="79"/>
                  </a:cxn>
                  <a:cxn ang="0">
                    <a:pos x="75" y="40"/>
                  </a:cxn>
                  <a:cxn ang="0">
                    <a:pos x="50" y="7"/>
                  </a:cxn>
                  <a:cxn ang="0">
                    <a:pos x="0" y="0"/>
                  </a:cxn>
                </a:cxnLst>
                <a:rect l="0" t="0" r="r" b="b"/>
                <a:pathLst>
                  <a:path w="75" h="79">
                    <a:moveTo>
                      <a:pt x="0" y="0"/>
                    </a:moveTo>
                    <a:lnTo>
                      <a:pt x="0" y="32"/>
                    </a:lnTo>
                    <a:lnTo>
                      <a:pt x="18" y="27"/>
                    </a:lnTo>
                    <a:lnTo>
                      <a:pt x="64" y="79"/>
                    </a:lnTo>
                    <a:lnTo>
                      <a:pt x="75" y="40"/>
                    </a:lnTo>
                    <a:lnTo>
                      <a:pt x="50" y="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2" name="Freeform 177"/>
              <p:cNvSpPr>
                <a:spLocks noChangeAspect="1"/>
              </p:cNvSpPr>
              <p:nvPr/>
            </p:nvSpPr>
            <p:spPr bwMode="auto">
              <a:xfrm>
                <a:off x="2717263" y="3934419"/>
                <a:ext cx="238676" cy="73398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36" y="6"/>
                  </a:cxn>
                  <a:cxn ang="0">
                    <a:pos x="105" y="0"/>
                  </a:cxn>
                  <a:cxn ang="0">
                    <a:pos x="265" y="80"/>
                  </a:cxn>
                  <a:cxn ang="0">
                    <a:pos x="179" y="96"/>
                  </a:cxn>
                  <a:cxn ang="0">
                    <a:pos x="198" y="75"/>
                  </a:cxn>
                  <a:cxn ang="0">
                    <a:pos x="153" y="47"/>
                  </a:cxn>
                  <a:cxn ang="0">
                    <a:pos x="75" y="28"/>
                  </a:cxn>
                  <a:cxn ang="0">
                    <a:pos x="76" y="16"/>
                  </a:cxn>
                  <a:cxn ang="0">
                    <a:pos x="0" y="38"/>
                  </a:cxn>
                </a:cxnLst>
                <a:rect l="0" t="0" r="r" b="b"/>
                <a:pathLst>
                  <a:path w="265" h="96">
                    <a:moveTo>
                      <a:pt x="0" y="38"/>
                    </a:moveTo>
                    <a:lnTo>
                      <a:pt x="36" y="6"/>
                    </a:lnTo>
                    <a:lnTo>
                      <a:pt x="105" y="0"/>
                    </a:lnTo>
                    <a:lnTo>
                      <a:pt x="265" y="80"/>
                    </a:lnTo>
                    <a:lnTo>
                      <a:pt x="179" y="96"/>
                    </a:lnTo>
                    <a:lnTo>
                      <a:pt x="198" y="75"/>
                    </a:lnTo>
                    <a:lnTo>
                      <a:pt x="153" y="47"/>
                    </a:lnTo>
                    <a:lnTo>
                      <a:pt x="75" y="28"/>
                    </a:lnTo>
                    <a:lnTo>
                      <a:pt x="76" y="16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3" name="Freeform 178"/>
              <p:cNvSpPr>
                <a:spLocks noChangeAspect="1"/>
              </p:cNvSpPr>
              <p:nvPr/>
            </p:nvSpPr>
            <p:spPr bwMode="auto">
              <a:xfrm>
                <a:off x="4881532" y="3196639"/>
                <a:ext cx="237328" cy="97443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48" y="88"/>
                  </a:cxn>
                  <a:cxn ang="0">
                    <a:pos x="120" y="86"/>
                  </a:cxn>
                  <a:cxn ang="0">
                    <a:pos x="131" y="113"/>
                  </a:cxn>
                  <a:cxn ang="0">
                    <a:pos x="163" y="122"/>
                  </a:cxn>
                  <a:cxn ang="0">
                    <a:pos x="221" y="95"/>
                  </a:cxn>
                  <a:cxn ang="0">
                    <a:pos x="254" y="99"/>
                  </a:cxn>
                  <a:cxn ang="0">
                    <a:pos x="261" y="73"/>
                  </a:cxn>
                  <a:cxn ang="0">
                    <a:pos x="198" y="67"/>
                  </a:cxn>
                  <a:cxn ang="0">
                    <a:pos x="70" y="9"/>
                  </a:cxn>
                  <a:cxn ang="0">
                    <a:pos x="56" y="0"/>
                  </a:cxn>
                  <a:cxn ang="0">
                    <a:pos x="0" y="31"/>
                  </a:cxn>
                </a:cxnLst>
                <a:rect l="0" t="0" r="r" b="b"/>
                <a:pathLst>
                  <a:path w="261" h="122">
                    <a:moveTo>
                      <a:pt x="0" y="31"/>
                    </a:moveTo>
                    <a:lnTo>
                      <a:pt x="48" y="88"/>
                    </a:lnTo>
                    <a:lnTo>
                      <a:pt x="120" y="86"/>
                    </a:lnTo>
                    <a:lnTo>
                      <a:pt x="131" y="113"/>
                    </a:lnTo>
                    <a:lnTo>
                      <a:pt x="163" y="122"/>
                    </a:lnTo>
                    <a:lnTo>
                      <a:pt x="221" y="95"/>
                    </a:lnTo>
                    <a:lnTo>
                      <a:pt x="254" y="99"/>
                    </a:lnTo>
                    <a:lnTo>
                      <a:pt x="261" y="73"/>
                    </a:lnTo>
                    <a:lnTo>
                      <a:pt x="198" y="67"/>
                    </a:lnTo>
                    <a:lnTo>
                      <a:pt x="70" y="9"/>
                    </a:lnTo>
                    <a:lnTo>
                      <a:pt x="56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4" name="Freeform 179"/>
              <p:cNvSpPr>
                <a:spLocks noChangeAspect="1"/>
              </p:cNvSpPr>
              <p:nvPr/>
            </p:nvSpPr>
            <p:spPr bwMode="auto">
              <a:xfrm>
                <a:off x="4800625" y="2992895"/>
                <a:ext cx="56635" cy="92380"/>
              </a:xfrm>
              <a:custGeom>
                <a:avLst/>
                <a:gdLst/>
                <a:ahLst/>
                <a:cxnLst>
                  <a:cxn ang="0">
                    <a:pos x="0" y="87"/>
                  </a:cxn>
                  <a:cxn ang="0">
                    <a:pos x="4" y="31"/>
                  </a:cxn>
                  <a:cxn ang="0">
                    <a:pos x="57" y="0"/>
                  </a:cxn>
                  <a:cxn ang="0">
                    <a:pos x="44" y="43"/>
                  </a:cxn>
                  <a:cxn ang="0">
                    <a:pos x="62" y="56"/>
                  </a:cxn>
                  <a:cxn ang="0">
                    <a:pos x="30" y="84"/>
                  </a:cxn>
                  <a:cxn ang="0">
                    <a:pos x="30" y="119"/>
                  </a:cxn>
                  <a:cxn ang="0">
                    <a:pos x="11" y="119"/>
                  </a:cxn>
                  <a:cxn ang="0">
                    <a:pos x="0" y="87"/>
                  </a:cxn>
                </a:cxnLst>
                <a:rect l="0" t="0" r="r" b="b"/>
                <a:pathLst>
                  <a:path w="62" h="119">
                    <a:moveTo>
                      <a:pt x="0" y="87"/>
                    </a:moveTo>
                    <a:lnTo>
                      <a:pt x="4" y="31"/>
                    </a:lnTo>
                    <a:lnTo>
                      <a:pt x="57" y="0"/>
                    </a:lnTo>
                    <a:lnTo>
                      <a:pt x="44" y="43"/>
                    </a:lnTo>
                    <a:lnTo>
                      <a:pt x="62" y="56"/>
                    </a:lnTo>
                    <a:lnTo>
                      <a:pt x="30" y="84"/>
                    </a:lnTo>
                    <a:lnTo>
                      <a:pt x="30" y="119"/>
                    </a:lnTo>
                    <a:lnTo>
                      <a:pt x="11" y="119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5" name="Freeform 180"/>
              <p:cNvSpPr>
                <a:spLocks noChangeAspect="1"/>
              </p:cNvSpPr>
              <p:nvPr/>
            </p:nvSpPr>
            <p:spPr bwMode="auto">
              <a:xfrm>
                <a:off x="4839731" y="3059966"/>
                <a:ext cx="24272" cy="13921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19" y="0"/>
                  </a:cxn>
                  <a:cxn ang="0">
                    <a:pos x="25" y="8"/>
                  </a:cxn>
                  <a:cxn ang="0">
                    <a:pos x="0" y="16"/>
                  </a:cxn>
                </a:cxnLst>
                <a:rect l="0" t="0" r="r" b="b"/>
                <a:pathLst>
                  <a:path w="25" h="16">
                    <a:moveTo>
                      <a:pt x="0" y="16"/>
                    </a:moveTo>
                    <a:lnTo>
                      <a:pt x="19" y="0"/>
                    </a:lnTo>
                    <a:lnTo>
                      <a:pt x="25" y="8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6" name="Freeform 181"/>
              <p:cNvSpPr>
                <a:spLocks noChangeAspect="1"/>
              </p:cNvSpPr>
              <p:nvPr/>
            </p:nvSpPr>
            <p:spPr bwMode="auto">
              <a:xfrm>
                <a:off x="4866700" y="3039718"/>
                <a:ext cx="39105" cy="39231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30" y="50"/>
                  </a:cxn>
                  <a:cxn ang="0">
                    <a:pos x="41" y="26"/>
                  </a:cxn>
                  <a:cxn ang="0">
                    <a:pos x="33" y="0"/>
                  </a:cxn>
                  <a:cxn ang="0">
                    <a:pos x="0" y="26"/>
                  </a:cxn>
                </a:cxnLst>
                <a:rect l="0" t="0" r="r" b="b"/>
                <a:pathLst>
                  <a:path w="41" h="50">
                    <a:moveTo>
                      <a:pt x="0" y="26"/>
                    </a:moveTo>
                    <a:lnTo>
                      <a:pt x="30" y="50"/>
                    </a:lnTo>
                    <a:lnTo>
                      <a:pt x="41" y="26"/>
                    </a:lnTo>
                    <a:lnTo>
                      <a:pt x="33" y="0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7" name="Freeform 182"/>
              <p:cNvSpPr>
                <a:spLocks noChangeAspect="1"/>
              </p:cNvSpPr>
              <p:nvPr/>
            </p:nvSpPr>
            <p:spPr bwMode="auto">
              <a:xfrm>
                <a:off x="3011226" y="4009082"/>
                <a:ext cx="74165" cy="430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57"/>
                  </a:cxn>
                  <a:cxn ang="0">
                    <a:pos x="81" y="38"/>
                  </a:cxn>
                  <a:cxn ang="0">
                    <a:pos x="45" y="7"/>
                  </a:cxn>
                  <a:cxn ang="0">
                    <a:pos x="0" y="0"/>
                  </a:cxn>
                </a:cxnLst>
                <a:rect l="0" t="0" r="r" b="b"/>
                <a:pathLst>
                  <a:path w="81" h="57">
                    <a:moveTo>
                      <a:pt x="0" y="0"/>
                    </a:moveTo>
                    <a:lnTo>
                      <a:pt x="0" y="57"/>
                    </a:lnTo>
                    <a:lnTo>
                      <a:pt x="81" y="38"/>
                    </a:lnTo>
                    <a:lnTo>
                      <a:pt x="45" y="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8" name="Freeform 183"/>
              <p:cNvSpPr>
                <a:spLocks noChangeAspect="1"/>
              </p:cNvSpPr>
              <p:nvPr/>
            </p:nvSpPr>
            <p:spPr bwMode="auto">
              <a:xfrm>
                <a:off x="2806261" y="4429225"/>
                <a:ext cx="128103" cy="144266"/>
              </a:xfrm>
              <a:custGeom>
                <a:avLst/>
                <a:gdLst/>
                <a:ahLst/>
                <a:cxnLst>
                  <a:cxn ang="0">
                    <a:pos x="0" y="71"/>
                  </a:cxn>
                  <a:cxn ang="0">
                    <a:pos x="4" y="108"/>
                  </a:cxn>
                  <a:cxn ang="0">
                    <a:pos x="28" y="113"/>
                  </a:cxn>
                  <a:cxn ang="0">
                    <a:pos x="15" y="143"/>
                  </a:cxn>
                  <a:cxn ang="0">
                    <a:pos x="10" y="171"/>
                  </a:cxn>
                  <a:cxn ang="0">
                    <a:pos x="47" y="180"/>
                  </a:cxn>
                  <a:cxn ang="0">
                    <a:pos x="72" y="130"/>
                  </a:cxn>
                  <a:cxn ang="0">
                    <a:pos x="128" y="91"/>
                  </a:cxn>
                  <a:cxn ang="0">
                    <a:pos x="141" y="47"/>
                  </a:cxn>
                  <a:cxn ang="0">
                    <a:pos x="88" y="36"/>
                  </a:cxn>
                  <a:cxn ang="0">
                    <a:pos x="50" y="0"/>
                  </a:cxn>
                  <a:cxn ang="0">
                    <a:pos x="20" y="19"/>
                  </a:cxn>
                  <a:cxn ang="0">
                    <a:pos x="0" y="71"/>
                  </a:cxn>
                </a:cxnLst>
                <a:rect l="0" t="0" r="r" b="b"/>
                <a:pathLst>
                  <a:path w="141" h="180">
                    <a:moveTo>
                      <a:pt x="0" y="71"/>
                    </a:moveTo>
                    <a:lnTo>
                      <a:pt x="4" y="108"/>
                    </a:lnTo>
                    <a:lnTo>
                      <a:pt x="28" y="113"/>
                    </a:lnTo>
                    <a:lnTo>
                      <a:pt x="15" y="143"/>
                    </a:lnTo>
                    <a:lnTo>
                      <a:pt x="10" y="171"/>
                    </a:lnTo>
                    <a:lnTo>
                      <a:pt x="47" y="180"/>
                    </a:lnTo>
                    <a:lnTo>
                      <a:pt x="72" y="130"/>
                    </a:lnTo>
                    <a:lnTo>
                      <a:pt x="128" y="91"/>
                    </a:lnTo>
                    <a:lnTo>
                      <a:pt x="141" y="47"/>
                    </a:lnTo>
                    <a:lnTo>
                      <a:pt x="88" y="36"/>
                    </a:lnTo>
                    <a:lnTo>
                      <a:pt x="50" y="0"/>
                    </a:lnTo>
                    <a:lnTo>
                      <a:pt x="20" y="19"/>
                    </a:lnTo>
                    <a:lnTo>
                      <a:pt x="0" y="7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79" name="Freeform 184"/>
              <p:cNvSpPr>
                <a:spLocks noChangeAspect="1"/>
              </p:cNvSpPr>
              <p:nvPr/>
            </p:nvSpPr>
            <p:spPr bwMode="auto">
              <a:xfrm>
                <a:off x="2603993" y="4133100"/>
                <a:ext cx="51241" cy="2531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14" y="0"/>
                  </a:cxn>
                  <a:cxn ang="0">
                    <a:pos x="54" y="31"/>
                  </a:cxn>
                  <a:cxn ang="0">
                    <a:pos x="0" y="23"/>
                  </a:cxn>
                </a:cxnLst>
                <a:rect l="0" t="0" r="r" b="b"/>
                <a:pathLst>
                  <a:path w="54" h="31">
                    <a:moveTo>
                      <a:pt x="0" y="23"/>
                    </a:moveTo>
                    <a:lnTo>
                      <a:pt x="14" y="0"/>
                    </a:lnTo>
                    <a:lnTo>
                      <a:pt x="54" y="31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0" name="Freeform 185"/>
              <p:cNvSpPr>
                <a:spLocks noChangeAspect="1"/>
              </p:cNvSpPr>
              <p:nvPr/>
            </p:nvSpPr>
            <p:spPr bwMode="auto">
              <a:xfrm>
                <a:off x="3284962" y="5735209"/>
                <a:ext cx="37757" cy="21514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19" y="0"/>
                  </a:cxn>
                  <a:cxn ang="0">
                    <a:pos x="43" y="16"/>
                  </a:cxn>
                  <a:cxn ang="0">
                    <a:pos x="0" y="32"/>
                  </a:cxn>
                </a:cxnLst>
                <a:rect l="0" t="0" r="r" b="b"/>
                <a:pathLst>
                  <a:path w="43" h="32">
                    <a:moveTo>
                      <a:pt x="0" y="32"/>
                    </a:moveTo>
                    <a:lnTo>
                      <a:pt x="19" y="0"/>
                    </a:lnTo>
                    <a:lnTo>
                      <a:pt x="43" y="16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1" name="Freeform 186"/>
              <p:cNvSpPr>
                <a:spLocks noChangeAspect="1"/>
              </p:cNvSpPr>
              <p:nvPr/>
            </p:nvSpPr>
            <p:spPr bwMode="auto">
              <a:xfrm>
                <a:off x="5081104" y="2547443"/>
                <a:ext cx="244071" cy="373319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16" y="35"/>
                  </a:cxn>
                  <a:cxn ang="0">
                    <a:pos x="44" y="60"/>
                  </a:cxn>
                  <a:cxn ang="0">
                    <a:pos x="97" y="65"/>
                  </a:cxn>
                  <a:cxn ang="0">
                    <a:pos x="124" y="49"/>
                  </a:cxn>
                  <a:cxn ang="0">
                    <a:pos x="134" y="8"/>
                  </a:cxn>
                  <a:cxn ang="0">
                    <a:pos x="185" y="0"/>
                  </a:cxn>
                  <a:cxn ang="0">
                    <a:pos x="208" y="14"/>
                  </a:cxn>
                  <a:cxn ang="0">
                    <a:pos x="206" y="49"/>
                  </a:cxn>
                  <a:cxn ang="0">
                    <a:pos x="198" y="82"/>
                  </a:cxn>
                  <a:cxn ang="0">
                    <a:pos x="232" y="124"/>
                  </a:cxn>
                  <a:cxn ang="0">
                    <a:pos x="212" y="154"/>
                  </a:cxn>
                  <a:cxn ang="0">
                    <a:pos x="235" y="206"/>
                  </a:cxn>
                  <a:cxn ang="0">
                    <a:pos x="228" y="253"/>
                  </a:cxn>
                  <a:cxn ang="0">
                    <a:pos x="270" y="352"/>
                  </a:cxn>
                  <a:cxn ang="0">
                    <a:pos x="176" y="445"/>
                  </a:cxn>
                  <a:cxn ang="0">
                    <a:pos x="59" y="474"/>
                  </a:cxn>
                  <a:cxn ang="0">
                    <a:pos x="54" y="452"/>
                  </a:cxn>
                  <a:cxn ang="0">
                    <a:pos x="16" y="443"/>
                  </a:cxn>
                  <a:cxn ang="0">
                    <a:pos x="12" y="349"/>
                  </a:cxn>
                  <a:cxn ang="0">
                    <a:pos x="121" y="248"/>
                  </a:cxn>
                  <a:cxn ang="0">
                    <a:pos x="84" y="198"/>
                  </a:cxn>
                  <a:cxn ang="0">
                    <a:pos x="72" y="99"/>
                  </a:cxn>
                  <a:cxn ang="0">
                    <a:pos x="0" y="49"/>
                  </a:cxn>
                </a:cxnLst>
                <a:rect l="0" t="0" r="r" b="b"/>
                <a:pathLst>
                  <a:path w="270" h="474">
                    <a:moveTo>
                      <a:pt x="0" y="49"/>
                    </a:moveTo>
                    <a:lnTo>
                      <a:pt x="16" y="35"/>
                    </a:lnTo>
                    <a:lnTo>
                      <a:pt x="44" y="60"/>
                    </a:lnTo>
                    <a:lnTo>
                      <a:pt x="97" y="65"/>
                    </a:lnTo>
                    <a:lnTo>
                      <a:pt x="124" y="49"/>
                    </a:lnTo>
                    <a:lnTo>
                      <a:pt x="134" y="8"/>
                    </a:lnTo>
                    <a:lnTo>
                      <a:pt x="185" y="0"/>
                    </a:lnTo>
                    <a:lnTo>
                      <a:pt x="208" y="14"/>
                    </a:lnTo>
                    <a:lnTo>
                      <a:pt x="206" y="49"/>
                    </a:lnTo>
                    <a:lnTo>
                      <a:pt x="198" y="82"/>
                    </a:lnTo>
                    <a:lnTo>
                      <a:pt x="232" y="124"/>
                    </a:lnTo>
                    <a:lnTo>
                      <a:pt x="212" y="154"/>
                    </a:lnTo>
                    <a:lnTo>
                      <a:pt x="235" y="206"/>
                    </a:lnTo>
                    <a:lnTo>
                      <a:pt x="228" y="253"/>
                    </a:lnTo>
                    <a:lnTo>
                      <a:pt x="270" y="352"/>
                    </a:lnTo>
                    <a:lnTo>
                      <a:pt x="176" y="445"/>
                    </a:lnTo>
                    <a:lnTo>
                      <a:pt x="59" y="474"/>
                    </a:lnTo>
                    <a:lnTo>
                      <a:pt x="54" y="452"/>
                    </a:lnTo>
                    <a:lnTo>
                      <a:pt x="16" y="443"/>
                    </a:lnTo>
                    <a:lnTo>
                      <a:pt x="12" y="349"/>
                    </a:lnTo>
                    <a:lnTo>
                      <a:pt x="121" y="248"/>
                    </a:lnTo>
                    <a:lnTo>
                      <a:pt x="84" y="198"/>
                    </a:lnTo>
                    <a:lnTo>
                      <a:pt x="72" y="99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2" name="Freeform 187"/>
              <p:cNvSpPr>
                <a:spLocks noChangeAspect="1"/>
              </p:cNvSpPr>
              <p:nvPr/>
            </p:nvSpPr>
            <p:spPr bwMode="auto">
              <a:xfrm>
                <a:off x="4520147" y="3196639"/>
                <a:ext cx="275085" cy="248036"/>
              </a:xfrm>
              <a:custGeom>
                <a:avLst/>
                <a:gdLst/>
                <a:ahLst/>
                <a:cxnLst>
                  <a:cxn ang="0">
                    <a:pos x="0" y="95"/>
                  </a:cxn>
                  <a:cxn ang="0">
                    <a:pos x="9" y="124"/>
                  </a:cxn>
                  <a:cxn ang="0">
                    <a:pos x="72" y="144"/>
                  </a:cxn>
                  <a:cxn ang="0">
                    <a:pos x="64" y="160"/>
                  </a:cxn>
                  <a:cxn ang="0">
                    <a:pos x="88" y="180"/>
                  </a:cxn>
                  <a:cxn ang="0">
                    <a:pos x="97" y="215"/>
                  </a:cxn>
                  <a:cxn ang="0">
                    <a:pos x="69" y="282"/>
                  </a:cxn>
                  <a:cxn ang="0">
                    <a:pos x="145" y="309"/>
                  </a:cxn>
                  <a:cxn ang="0">
                    <a:pos x="155" y="311"/>
                  </a:cxn>
                  <a:cxn ang="0">
                    <a:pos x="193" y="317"/>
                  </a:cxn>
                  <a:cxn ang="0">
                    <a:pos x="193" y="292"/>
                  </a:cxn>
                  <a:cxn ang="0">
                    <a:pos x="211" y="276"/>
                  </a:cxn>
                  <a:cxn ang="0">
                    <a:pos x="264" y="295"/>
                  </a:cxn>
                  <a:cxn ang="0">
                    <a:pos x="296" y="270"/>
                  </a:cxn>
                  <a:cxn ang="0">
                    <a:pos x="277" y="229"/>
                  </a:cxn>
                  <a:cxn ang="0">
                    <a:pos x="282" y="194"/>
                  </a:cxn>
                  <a:cxn ang="0">
                    <a:pos x="259" y="172"/>
                  </a:cxn>
                  <a:cxn ang="0">
                    <a:pos x="296" y="128"/>
                  </a:cxn>
                  <a:cxn ang="0">
                    <a:pos x="309" y="81"/>
                  </a:cxn>
                  <a:cxn ang="0">
                    <a:pos x="264" y="61"/>
                  </a:cxn>
                  <a:cxn ang="0">
                    <a:pos x="253" y="55"/>
                  </a:cxn>
                  <a:cxn ang="0">
                    <a:pos x="182" y="0"/>
                  </a:cxn>
                  <a:cxn ang="0">
                    <a:pos x="158" y="8"/>
                  </a:cxn>
                  <a:cxn ang="0">
                    <a:pos x="128" y="63"/>
                  </a:cxn>
                  <a:cxn ang="0">
                    <a:pos x="69" y="52"/>
                  </a:cxn>
                  <a:cxn ang="0">
                    <a:pos x="77" y="94"/>
                  </a:cxn>
                  <a:cxn ang="0">
                    <a:pos x="0" y="95"/>
                  </a:cxn>
                </a:cxnLst>
                <a:rect l="0" t="0" r="r" b="b"/>
                <a:pathLst>
                  <a:path w="309" h="317">
                    <a:moveTo>
                      <a:pt x="0" y="95"/>
                    </a:moveTo>
                    <a:lnTo>
                      <a:pt x="9" y="124"/>
                    </a:lnTo>
                    <a:lnTo>
                      <a:pt x="72" y="144"/>
                    </a:lnTo>
                    <a:lnTo>
                      <a:pt x="64" y="160"/>
                    </a:lnTo>
                    <a:lnTo>
                      <a:pt x="88" y="180"/>
                    </a:lnTo>
                    <a:lnTo>
                      <a:pt x="97" y="215"/>
                    </a:lnTo>
                    <a:lnTo>
                      <a:pt x="69" y="282"/>
                    </a:lnTo>
                    <a:lnTo>
                      <a:pt x="145" y="309"/>
                    </a:lnTo>
                    <a:lnTo>
                      <a:pt x="155" y="311"/>
                    </a:lnTo>
                    <a:lnTo>
                      <a:pt x="193" y="317"/>
                    </a:lnTo>
                    <a:lnTo>
                      <a:pt x="193" y="292"/>
                    </a:lnTo>
                    <a:lnTo>
                      <a:pt x="211" y="276"/>
                    </a:lnTo>
                    <a:lnTo>
                      <a:pt x="264" y="295"/>
                    </a:lnTo>
                    <a:lnTo>
                      <a:pt x="296" y="270"/>
                    </a:lnTo>
                    <a:lnTo>
                      <a:pt x="277" y="229"/>
                    </a:lnTo>
                    <a:lnTo>
                      <a:pt x="282" y="194"/>
                    </a:lnTo>
                    <a:lnTo>
                      <a:pt x="259" y="172"/>
                    </a:lnTo>
                    <a:lnTo>
                      <a:pt x="296" y="128"/>
                    </a:lnTo>
                    <a:lnTo>
                      <a:pt x="309" y="81"/>
                    </a:lnTo>
                    <a:lnTo>
                      <a:pt x="264" y="61"/>
                    </a:lnTo>
                    <a:lnTo>
                      <a:pt x="253" y="55"/>
                    </a:lnTo>
                    <a:lnTo>
                      <a:pt x="182" y="0"/>
                    </a:lnTo>
                    <a:lnTo>
                      <a:pt x="158" y="8"/>
                    </a:lnTo>
                    <a:lnTo>
                      <a:pt x="128" y="63"/>
                    </a:lnTo>
                    <a:lnTo>
                      <a:pt x="69" y="52"/>
                    </a:lnTo>
                    <a:lnTo>
                      <a:pt x="77" y="94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3" name="Freeform 188"/>
              <p:cNvSpPr>
                <a:spLocks noChangeAspect="1"/>
              </p:cNvSpPr>
              <p:nvPr/>
            </p:nvSpPr>
            <p:spPr bwMode="auto">
              <a:xfrm>
                <a:off x="4808716" y="3428224"/>
                <a:ext cx="20227" cy="49354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19" y="60"/>
                  </a:cxn>
                  <a:cxn ang="0">
                    <a:pos x="20" y="0"/>
                  </a:cxn>
                  <a:cxn ang="0">
                    <a:pos x="0" y="28"/>
                  </a:cxn>
                </a:cxnLst>
                <a:rect l="0" t="0" r="r" b="b"/>
                <a:pathLst>
                  <a:path w="20" h="60">
                    <a:moveTo>
                      <a:pt x="0" y="28"/>
                    </a:moveTo>
                    <a:lnTo>
                      <a:pt x="19" y="60"/>
                    </a:lnTo>
                    <a:lnTo>
                      <a:pt x="20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4" name="Freeform 189"/>
              <p:cNvSpPr>
                <a:spLocks noChangeAspect="1"/>
              </p:cNvSpPr>
              <p:nvPr/>
            </p:nvSpPr>
            <p:spPr bwMode="auto">
              <a:xfrm>
                <a:off x="3402278" y="4339375"/>
                <a:ext cx="63377" cy="74663"/>
              </a:xfrm>
              <a:custGeom>
                <a:avLst/>
                <a:gdLst/>
                <a:ahLst/>
                <a:cxnLst>
                  <a:cxn ang="0">
                    <a:pos x="0" y="94"/>
                  </a:cxn>
                  <a:cxn ang="0">
                    <a:pos x="12" y="0"/>
                  </a:cxn>
                  <a:cxn ang="0">
                    <a:pos x="72" y="43"/>
                  </a:cxn>
                  <a:cxn ang="0">
                    <a:pos x="36" y="97"/>
                  </a:cxn>
                  <a:cxn ang="0">
                    <a:pos x="0" y="94"/>
                  </a:cxn>
                </a:cxnLst>
                <a:rect l="0" t="0" r="r" b="b"/>
                <a:pathLst>
                  <a:path w="72" h="97">
                    <a:moveTo>
                      <a:pt x="0" y="94"/>
                    </a:moveTo>
                    <a:lnTo>
                      <a:pt x="12" y="0"/>
                    </a:lnTo>
                    <a:lnTo>
                      <a:pt x="72" y="43"/>
                    </a:lnTo>
                    <a:lnTo>
                      <a:pt x="36" y="97"/>
                    </a:lnTo>
                    <a:lnTo>
                      <a:pt x="0" y="9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5" name="Freeform 190"/>
              <p:cNvSpPr>
                <a:spLocks noChangeAspect="1"/>
              </p:cNvSpPr>
              <p:nvPr/>
            </p:nvSpPr>
            <p:spPr bwMode="auto">
              <a:xfrm>
                <a:off x="4752081" y="3085276"/>
                <a:ext cx="195526" cy="217664"/>
              </a:xfrm>
              <a:custGeom>
                <a:avLst/>
                <a:gdLst/>
                <a:ahLst/>
                <a:cxnLst>
                  <a:cxn ang="0">
                    <a:pos x="0" y="114"/>
                  </a:cxn>
                  <a:cxn ang="0">
                    <a:pos x="0" y="158"/>
                  </a:cxn>
                  <a:cxn ang="0">
                    <a:pos x="3" y="177"/>
                  </a:cxn>
                  <a:cxn ang="0">
                    <a:pos x="7" y="204"/>
                  </a:cxn>
                  <a:cxn ang="0">
                    <a:pos x="50" y="224"/>
                  </a:cxn>
                  <a:cxn ang="0">
                    <a:pos x="39" y="270"/>
                  </a:cxn>
                  <a:cxn ang="0">
                    <a:pos x="88" y="278"/>
                  </a:cxn>
                  <a:cxn ang="0">
                    <a:pos x="168" y="275"/>
                  </a:cxn>
                  <a:cxn ang="0">
                    <a:pos x="194" y="231"/>
                  </a:cxn>
                  <a:cxn ang="0">
                    <a:pos x="146" y="174"/>
                  </a:cxn>
                  <a:cxn ang="0">
                    <a:pos x="199" y="143"/>
                  </a:cxn>
                  <a:cxn ang="0">
                    <a:pos x="215" y="149"/>
                  </a:cxn>
                  <a:cxn ang="0">
                    <a:pos x="199" y="38"/>
                  </a:cxn>
                  <a:cxn ang="0">
                    <a:pos x="162" y="14"/>
                  </a:cxn>
                  <a:cxn ang="0">
                    <a:pos x="119" y="31"/>
                  </a:cxn>
                  <a:cxn ang="0">
                    <a:pos x="125" y="19"/>
                  </a:cxn>
                  <a:cxn ang="0">
                    <a:pos x="88" y="0"/>
                  </a:cxn>
                  <a:cxn ang="0">
                    <a:pos x="66" y="0"/>
                  </a:cxn>
                  <a:cxn ang="0">
                    <a:pos x="64" y="58"/>
                  </a:cxn>
                  <a:cxn ang="0">
                    <a:pos x="45" y="41"/>
                  </a:cxn>
                  <a:cxn ang="0">
                    <a:pos x="31" y="61"/>
                  </a:cxn>
                  <a:cxn ang="0">
                    <a:pos x="23" y="99"/>
                  </a:cxn>
                  <a:cxn ang="0">
                    <a:pos x="0" y="114"/>
                  </a:cxn>
                </a:cxnLst>
                <a:rect l="0" t="0" r="r" b="b"/>
                <a:pathLst>
                  <a:path w="215" h="278">
                    <a:moveTo>
                      <a:pt x="0" y="114"/>
                    </a:moveTo>
                    <a:lnTo>
                      <a:pt x="0" y="158"/>
                    </a:lnTo>
                    <a:lnTo>
                      <a:pt x="3" y="177"/>
                    </a:lnTo>
                    <a:lnTo>
                      <a:pt x="7" y="204"/>
                    </a:lnTo>
                    <a:lnTo>
                      <a:pt x="50" y="224"/>
                    </a:lnTo>
                    <a:lnTo>
                      <a:pt x="39" y="270"/>
                    </a:lnTo>
                    <a:lnTo>
                      <a:pt x="88" y="278"/>
                    </a:lnTo>
                    <a:lnTo>
                      <a:pt x="168" y="275"/>
                    </a:lnTo>
                    <a:lnTo>
                      <a:pt x="194" y="231"/>
                    </a:lnTo>
                    <a:lnTo>
                      <a:pt x="146" y="174"/>
                    </a:lnTo>
                    <a:lnTo>
                      <a:pt x="199" y="143"/>
                    </a:lnTo>
                    <a:lnTo>
                      <a:pt x="215" y="149"/>
                    </a:lnTo>
                    <a:lnTo>
                      <a:pt x="199" y="38"/>
                    </a:lnTo>
                    <a:lnTo>
                      <a:pt x="162" y="14"/>
                    </a:lnTo>
                    <a:lnTo>
                      <a:pt x="119" y="31"/>
                    </a:lnTo>
                    <a:lnTo>
                      <a:pt x="125" y="19"/>
                    </a:lnTo>
                    <a:lnTo>
                      <a:pt x="88" y="0"/>
                    </a:lnTo>
                    <a:lnTo>
                      <a:pt x="66" y="0"/>
                    </a:lnTo>
                    <a:lnTo>
                      <a:pt x="64" y="58"/>
                    </a:lnTo>
                    <a:lnTo>
                      <a:pt x="45" y="41"/>
                    </a:lnTo>
                    <a:lnTo>
                      <a:pt x="31" y="61"/>
                    </a:lnTo>
                    <a:lnTo>
                      <a:pt x="23" y="99"/>
                    </a:lnTo>
                    <a:lnTo>
                      <a:pt x="0" y="114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6" name="Freeform 191"/>
              <p:cNvSpPr>
                <a:spLocks noChangeAspect="1"/>
              </p:cNvSpPr>
              <p:nvPr/>
            </p:nvSpPr>
            <p:spPr bwMode="auto">
              <a:xfrm>
                <a:off x="5067619" y="3459860"/>
                <a:ext cx="142936" cy="141735"/>
              </a:xfrm>
              <a:custGeom>
                <a:avLst/>
                <a:gdLst/>
                <a:ahLst/>
                <a:cxnLst>
                  <a:cxn ang="0">
                    <a:pos x="0" y="74"/>
                  </a:cxn>
                  <a:cxn ang="0">
                    <a:pos x="22" y="35"/>
                  </a:cxn>
                  <a:cxn ang="0">
                    <a:pos x="70" y="21"/>
                  </a:cxn>
                  <a:cxn ang="0">
                    <a:pos x="134" y="21"/>
                  </a:cxn>
                  <a:cxn ang="0">
                    <a:pos x="157" y="0"/>
                  </a:cxn>
                  <a:cxn ang="0">
                    <a:pos x="149" y="39"/>
                  </a:cxn>
                  <a:cxn ang="0">
                    <a:pos x="107" y="33"/>
                  </a:cxn>
                  <a:cxn ang="0">
                    <a:pos x="85" y="64"/>
                  </a:cxn>
                  <a:cxn ang="0">
                    <a:pos x="62" y="46"/>
                  </a:cxn>
                  <a:cxn ang="0">
                    <a:pos x="80" y="94"/>
                  </a:cxn>
                  <a:cxn ang="0">
                    <a:pos x="57" y="102"/>
                  </a:cxn>
                  <a:cxn ang="0">
                    <a:pos x="97" y="121"/>
                  </a:cxn>
                  <a:cxn ang="0">
                    <a:pos x="97" y="141"/>
                  </a:cxn>
                  <a:cxn ang="0">
                    <a:pos x="65" y="149"/>
                  </a:cxn>
                  <a:cxn ang="0">
                    <a:pos x="77" y="182"/>
                  </a:cxn>
                  <a:cxn ang="0">
                    <a:pos x="40" y="167"/>
                  </a:cxn>
                  <a:cxn ang="0">
                    <a:pos x="27" y="135"/>
                  </a:cxn>
                  <a:cxn ang="0">
                    <a:pos x="77" y="124"/>
                  </a:cxn>
                  <a:cxn ang="0">
                    <a:pos x="27" y="119"/>
                  </a:cxn>
                  <a:cxn ang="0">
                    <a:pos x="0" y="74"/>
                  </a:cxn>
                </a:cxnLst>
                <a:rect l="0" t="0" r="r" b="b"/>
                <a:pathLst>
                  <a:path w="157" h="182">
                    <a:moveTo>
                      <a:pt x="0" y="74"/>
                    </a:moveTo>
                    <a:lnTo>
                      <a:pt x="22" y="35"/>
                    </a:lnTo>
                    <a:lnTo>
                      <a:pt x="70" y="21"/>
                    </a:lnTo>
                    <a:lnTo>
                      <a:pt x="134" y="21"/>
                    </a:lnTo>
                    <a:lnTo>
                      <a:pt x="157" y="0"/>
                    </a:lnTo>
                    <a:lnTo>
                      <a:pt x="149" y="39"/>
                    </a:lnTo>
                    <a:lnTo>
                      <a:pt x="107" y="33"/>
                    </a:lnTo>
                    <a:lnTo>
                      <a:pt x="85" y="64"/>
                    </a:lnTo>
                    <a:lnTo>
                      <a:pt x="62" y="46"/>
                    </a:lnTo>
                    <a:lnTo>
                      <a:pt x="80" y="94"/>
                    </a:lnTo>
                    <a:lnTo>
                      <a:pt x="57" y="102"/>
                    </a:lnTo>
                    <a:lnTo>
                      <a:pt x="97" y="121"/>
                    </a:lnTo>
                    <a:lnTo>
                      <a:pt x="97" y="141"/>
                    </a:lnTo>
                    <a:lnTo>
                      <a:pt x="65" y="149"/>
                    </a:lnTo>
                    <a:lnTo>
                      <a:pt x="77" y="182"/>
                    </a:lnTo>
                    <a:lnTo>
                      <a:pt x="40" y="167"/>
                    </a:lnTo>
                    <a:lnTo>
                      <a:pt x="27" y="135"/>
                    </a:lnTo>
                    <a:lnTo>
                      <a:pt x="77" y="124"/>
                    </a:lnTo>
                    <a:lnTo>
                      <a:pt x="27" y="119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7" name="Freeform 192"/>
              <p:cNvSpPr>
                <a:spLocks noChangeAspect="1"/>
              </p:cNvSpPr>
              <p:nvPr/>
            </p:nvSpPr>
            <p:spPr bwMode="auto">
              <a:xfrm>
                <a:off x="5147178" y="3628171"/>
                <a:ext cx="64726" cy="885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7" y="0"/>
                  </a:cxn>
                  <a:cxn ang="0">
                    <a:pos x="72" y="12"/>
                  </a:cxn>
                  <a:cxn ang="0">
                    <a:pos x="24" y="12"/>
                  </a:cxn>
                  <a:cxn ang="0">
                    <a:pos x="0" y="12"/>
                  </a:cxn>
                </a:cxnLst>
                <a:rect l="0" t="0" r="r" b="b"/>
                <a:pathLst>
                  <a:path w="72" h="12">
                    <a:moveTo>
                      <a:pt x="0" y="12"/>
                    </a:moveTo>
                    <a:lnTo>
                      <a:pt x="7" y="0"/>
                    </a:lnTo>
                    <a:lnTo>
                      <a:pt x="72" y="12"/>
                    </a:lnTo>
                    <a:lnTo>
                      <a:pt x="24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8" name="Freeform 194"/>
              <p:cNvSpPr>
                <a:spLocks noChangeAspect="1"/>
              </p:cNvSpPr>
              <p:nvPr/>
            </p:nvSpPr>
            <p:spPr bwMode="auto">
              <a:xfrm>
                <a:off x="2552752" y="4052109"/>
                <a:ext cx="84952" cy="98708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19" y="56"/>
                  </a:cxn>
                  <a:cxn ang="0">
                    <a:pos x="44" y="53"/>
                  </a:cxn>
                  <a:cxn ang="0">
                    <a:pos x="19" y="17"/>
                  </a:cxn>
                  <a:cxn ang="0">
                    <a:pos x="76" y="0"/>
                  </a:cxn>
                  <a:cxn ang="0">
                    <a:pos x="81" y="60"/>
                  </a:cxn>
                  <a:cxn ang="0">
                    <a:pos x="96" y="63"/>
                  </a:cxn>
                  <a:cxn ang="0">
                    <a:pos x="68" y="102"/>
                  </a:cxn>
                  <a:cxn ang="0">
                    <a:pos x="54" y="125"/>
                  </a:cxn>
                  <a:cxn ang="0">
                    <a:pos x="0" y="100"/>
                  </a:cxn>
                </a:cxnLst>
                <a:rect l="0" t="0" r="r" b="b"/>
                <a:pathLst>
                  <a:path w="96" h="125">
                    <a:moveTo>
                      <a:pt x="0" y="100"/>
                    </a:moveTo>
                    <a:lnTo>
                      <a:pt x="19" y="56"/>
                    </a:lnTo>
                    <a:lnTo>
                      <a:pt x="44" y="53"/>
                    </a:lnTo>
                    <a:lnTo>
                      <a:pt x="19" y="17"/>
                    </a:lnTo>
                    <a:lnTo>
                      <a:pt x="76" y="0"/>
                    </a:lnTo>
                    <a:lnTo>
                      <a:pt x="81" y="60"/>
                    </a:lnTo>
                    <a:lnTo>
                      <a:pt x="96" y="63"/>
                    </a:lnTo>
                    <a:lnTo>
                      <a:pt x="68" y="102"/>
                    </a:lnTo>
                    <a:lnTo>
                      <a:pt x="54" y="125"/>
                    </a:lnTo>
                    <a:lnTo>
                      <a:pt x="0" y="10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89" name="Freeform 195"/>
              <p:cNvSpPr>
                <a:spLocks noChangeAspect="1"/>
              </p:cNvSpPr>
              <p:nvPr/>
            </p:nvSpPr>
            <p:spPr bwMode="auto">
              <a:xfrm>
                <a:off x="3245857" y="4276101"/>
                <a:ext cx="110573" cy="1531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6" y="90"/>
                  </a:cxn>
                  <a:cxn ang="0">
                    <a:pos x="40" y="112"/>
                  </a:cxn>
                  <a:cxn ang="0">
                    <a:pos x="33" y="165"/>
                  </a:cxn>
                  <a:cxn ang="0">
                    <a:pos x="48" y="196"/>
                  </a:cxn>
                  <a:cxn ang="0">
                    <a:pos x="120" y="184"/>
                  </a:cxn>
                  <a:cxn ang="0">
                    <a:pos x="78" y="124"/>
                  </a:cxn>
                  <a:cxn ang="0">
                    <a:pos x="105" y="72"/>
                  </a:cxn>
                  <a:cxn ang="0">
                    <a:pos x="35" y="0"/>
                  </a:cxn>
                  <a:cxn ang="0">
                    <a:pos x="11" y="19"/>
                  </a:cxn>
                  <a:cxn ang="0">
                    <a:pos x="20" y="39"/>
                  </a:cxn>
                  <a:cxn ang="0">
                    <a:pos x="0" y="64"/>
                  </a:cxn>
                </a:cxnLst>
                <a:rect l="0" t="0" r="r" b="b"/>
                <a:pathLst>
                  <a:path w="120" h="196">
                    <a:moveTo>
                      <a:pt x="0" y="64"/>
                    </a:moveTo>
                    <a:lnTo>
                      <a:pt x="16" y="90"/>
                    </a:lnTo>
                    <a:lnTo>
                      <a:pt x="40" y="112"/>
                    </a:lnTo>
                    <a:lnTo>
                      <a:pt x="33" y="165"/>
                    </a:lnTo>
                    <a:lnTo>
                      <a:pt x="48" y="196"/>
                    </a:lnTo>
                    <a:lnTo>
                      <a:pt x="120" y="184"/>
                    </a:lnTo>
                    <a:lnTo>
                      <a:pt x="78" y="124"/>
                    </a:lnTo>
                    <a:lnTo>
                      <a:pt x="105" y="72"/>
                    </a:lnTo>
                    <a:lnTo>
                      <a:pt x="35" y="0"/>
                    </a:lnTo>
                    <a:lnTo>
                      <a:pt x="11" y="19"/>
                    </a:lnTo>
                    <a:lnTo>
                      <a:pt x="20" y="39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0" name="Freeform 196"/>
              <p:cNvSpPr>
                <a:spLocks noChangeAspect="1"/>
              </p:cNvSpPr>
              <p:nvPr/>
            </p:nvSpPr>
            <p:spPr bwMode="auto">
              <a:xfrm>
                <a:off x="2951894" y="4009082"/>
                <a:ext cx="59332" cy="43027"/>
              </a:xfrm>
              <a:custGeom>
                <a:avLst/>
                <a:gdLst/>
                <a:ahLst/>
                <a:cxnLst>
                  <a:cxn ang="0">
                    <a:pos x="0" y="41"/>
                  </a:cxn>
                  <a:cxn ang="0">
                    <a:pos x="50" y="41"/>
                  </a:cxn>
                  <a:cxn ang="0">
                    <a:pos x="24" y="5"/>
                  </a:cxn>
                  <a:cxn ang="0">
                    <a:pos x="64" y="0"/>
                  </a:cxn>
                  <a:cxn ang="0">
                    <a:pos x="64" y="57"/>
                  </a:cxn>
                  <a:cxn ang="0">
                    <a:pos x="0" y="41"/>
                  </a:cxn>
                </a:cxnLst>
                <a:rect l="0" t="0" r="r" b="b"/>
                <a:pathLst>
                  <a:path w="64" h="57">
                    <a:moveTo>
                      <a:pt x="0" y="41"/>
                    </a:moveTo>
                    <a:lnTo>
                      <a:pt x="50" y="41"/>
                    </a:lnTo>
                    <a:lnTo>
                      <a:pt x="24" y="5"/>
                    </a:lnTo>
                    <a:lnTo>
                      <a:pt x="64" y="0"/>
                    </a:lnTo>
                    <a:lnTo>
                      <a:pt x="64" y="57"/>
                    </a:lnTo>
                    <a:lnTo>
                      <a:pt x="0" y="4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1" name="Freeform 197"/>
              <p:cNvSpPr>
                <a:spLocks noChangeAspect="1"/>
              </p:cNvSpPr>
              <p:nvPr/>
            </p:nvSpPr>
            <p:spPr bwMode="auto">
              <a:xfrm>
                <a:off x="2616129" y="4102729"/>
                <a:ext cx="134845" cy="65805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27" y="2"/>
                  </a:cxn>
                  <a:cxn ang="0">
                    <a:pos x="107" y="0"/>
                  </a:cxn>
                  <a:cxn ang="0">
                    <a:pos x="151" y="28"/>
                  </a:cxn>
                  <a:cxn ang="0">
                    <a:pos x="114" y="33"/>
                  </a:cxn>
                  <a:cxn ang="0">
                    <a:pos x="53" y="86"/>
                  </a:cxn>
                  <a:cxn ang="0">
                    <a:pos x="40" y="74"/>
                  </a:cxn>
                  <a:cxn ang="0">
                    <a:pos x="0" y="43"/>
                  </a:cxn>
                </a:cxnLst>
                <a:rect l="0" t="0" r="r" b="b"/>
                <a:pathLst>
                  <a:path w="151" h="86">
                    <a:moveTo>
                      <a:pt x="0" y="43"/>
                    </a:moveTo>
                    <a:lnTo>
                      <a:pt x="27" y="2"/>
                    </a:lnTo>
                    <a:lnTo>
                      <a:pt x="107" y="0"/>
                    </a:lnTo>
                    <a:lnTo>
                      <a:pt x="151" y="28"/>
                    </a:lnTo>
                    <a:lnTo>
                      <a:pt x="114" y="33"/>
                    </a:lnTo>
                    <a:lnTo>
                      <a:pt x="53" y="86"/>
                    </a:lnTo>
                    <a:lnTo>
                      <a:pt x="40" y="74"/>
                    </a:lnTo>
                    <a:lnTo>
                      <a:pt x="0" y="4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2" name="Freeform 198"/>
              <p:cNvSpPr>
                <a:spLocks noChangeAspect="1"/>
              </p:cNvSpPr>
              <p:nvPr/>
            </p:nvSpPr>
            <p:spPr bwMode="auto">
              <a:xfrm>
                <a:off x="4978621" y="3273834"/>
                <a:ext cx="149679" cy="78460"/>
              </a:xfrm>
              <a:custGeom>
                <a:avLst/>
                <a:gdLst/>
                <a:ahLst/>
                <a:cxnLst>
                  <a:cxn ang="0">
                    <a:pos x="0" y="59"/>
                  </a:cxn>
                  <a:cxn ang="0">
                    <a:pos x="24" y="18"/>
                  </a:cxn>
                  <a:cxn ang="0">
                    <a:pos x="58" y="29"/>
                  </a:cxn>
                  <a:cxn ang="0">
                    <a:pos x="116" y="0"/>
                  </a:cxn>
                  <a:cxn ang="0">
                    <a:pos x="149" y="5"/>
                  </a:cxn>
                  <a:cxn ang="0">
                    <a:pos x="165" y="22"/>
                  </a:cxn>
                  <a:cxn ang="0">
                    <a:pos x="100" y="88"/>
                  </a:cxn>
                  <a:cxn ang="0">
                    <a:pos x="44" y="103"/>
                  </a:cxn>
                  <a:cxn ang="0">
                    <a:pos x="0" y="59"/>
                  </a:cxn>
                </a:cxnLst>
                <a:rect l="0" t="0" r="r" b="b"/>
                <a:pathLst>
                  <a:path w="165" h="103">
                    <a:moveTo>
                      <a:pt x="0" y="59"/>
                    </a:moveTo>
                    <a:lnTo>
                      <a:pt x="24" y="18"/>
                    </a:lnTo>
                    <a:lnTo>
                      <a:pt x="58" y="29"/>
                    </a:lnTo>
                    <a:lnTo>
                      <a:pt x="116" y="0"/>
                    </a:lnTo>
                    <a:lnTo>
                      <a:pt x="149" y="5"/>
                    </a:lnTo>
                    <a:lnTo>
                      <a:pt x="165" y="22"/>
                    </a:lnTo>
                    <a:lnTo>
                      <a:pt x="100" y="88"/>
                    </a:lnTo>
                    <a:lnTo>
                      <a:pt x="44" y="103"/>
                    </a:lnTo>
                    <a:lnTo>
                      <a:pt x="0" y="59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3" name="Freeform 200"/>
              <p:cNvSpPr>
                <a:spLocks noChangeAspect="1"/>
              </p:cNvSpPr>
              <p:nvPr/>
            </p:nvSpPr>
            <p:spPr bwMode="auto">
              <a:xfrm>
                <a:off x="6143686" y="3615516"/>
                <a:ext cx="656698" cy="664381"/>
              </a:xfrm>
              <a:custGeom>
                <a:avLst/>
                <a:gdLst/>
                <a:ahLst/>
                <a:cxnLst>
                  <a:cxn ang="0">
                    <a:pos x="0" y="384"/>
                  </a:cxn>
                  <a:cxn ang="0">
                    <a:pos x="19" y="364"/>
                  </a:cxn>
                  <a:cxn ang="0">
                    <a:pos x="75" y="364"/>
                  </a:cxn>
                  <a:cxn ang="0">
                    <a:pos x="37" y="276"/>
                  </a:cxn>
                  <a:cxn ang="0">
                    <a:pos x="59" y="252"/>
                  </a:cxn>
                  <a:cxn ang="0">
                    <a:pos x="94" y="255"/>
                  </a:cxn>
                  <a:cxn ang="0">
                    <a:pos x="166" y="160"/>
                  </a:cxn>
                  <a:cxn ang="0">
                    <a:pos x="160" y="130"/>
                  </a:cxn>
                  <a:cxn ang="0">
                    <a:pos x="177" y="116"/>
                  </a:cxn>
                  <a:cxn ang="0">
                    <a:pos x="145" y="84"/>
                  </a:cxn>
                  <a:cxn ang="0">
                    <a:pos x="145" y="40"/>
                  </a:cxn>
                  <a:cxn ang="0">
                    <a:pos x="217" y="40"/>
                  </a:cxn>
                  <a:cxn ang="0">
                    <a:pos x="237" y="17"/>
                  </a:cxn>
                  <a:cxn ang="0">
                    <a:pos x="277" y="0"/>
                  </a:cxn>
                  <a:cxn ang="0">
                    <a:pos x="304" y="14"/>
                  </a:cxn>
                  <a:cxn ang="0">
                    <a:pos x="267" y="62"/>
                  </a:cxn>
                  <a:cxn ang="0">
                    <a:pos x="285" y="106"/>
                  </a:cxn>
                  <a:cxn ang="0">
                    <a:pos x="257" y="111"/>
                  </a:cxn>
                  <a:cxn ang="0">
                    <a:pos x="272" y="161"/>
                  </a:cxn>
                  <a:cxn ang="0">
                    <a:pos x="322" y="182"/>
                  </a:cxn>
                  <a:cxn ang="0">
                    <a:pos x="298" y="229"/>
                  </a:cxn>
                  <a:cxn ang="0">
                    <a:pos x="365" y="273"/>
                  </a:cxn>
                  <a:cxn ang="0">
                    <a:pos x="491" y="301"/>
                  </a:cxn>
                  <a:cxn ang="0">
                    <a:pos x="496" y="259"/>
                  </a:cxn>
                  <a:cxn ang="0">
                    <a:pos x="512" y="252"/>
                  </a:cxn>
                  <a:cxn ang="0">
                    <a:pos x="517" y="273"/>
                  </a:cxn>
                  <a:cxn ang="0">
                    <a:pos x="526" y="295"/>
                  </a:cxn>
                  <a:cxn ang="0">
                    <a:pos x="589" y="284"/>
                  </a:cxn>
                  <a:cxn ang="0">
                    <a:pos x="586" y="259"/>
                  </a:cxn>
                  <a:cxn ang="0">
                    <a:pos x="691" y="205"/>
                  </a:cxn>
                  <a:cxn ang="0">
                    <a:pos x="701" y="237"/>
                  </a:cxn>
                  <a:cxn ang="0">
                    <a:pos x="727" y="251"/>
                  </a:cxn>
                  <a:cxn ang="0">
                    <a:pos x="715" y="277"/>
                  </a:cxn>
                  <a:cxn ang="0">
                    <a:pos x="672" y="299"/>
                  </a:cxn>
                  <a:cxn ang="0">
                    <a:pos x="608" y="441"/>
                  </a:cxn>
                  <a:cxn ang="0">
                    <a:pos x="594" y="384"/>
                  </a:cxn>
                  <a:cxn ang="0">
                    <a:pos x="584" y="403"/>
                  </a:cxn>
                  <a:cxn ang="0">
                    <a:pos x="568" y="378"/>
                  </a:cxn>
                  <a:cxn ang="0">
                    <a:pos x="597" y="340"/>
                  </a:cxn>
                  <a:cxn ang="0">
                    <a:pos x="541" y="339"/>
                  </a:cxn>
                  <a:cxn ang="0">
                    <a:pos x="506" y="296"/>
                  </a:cxn>
                  <a:cxn ang="0">
                    <a:pos x="494" y="321"/>
                  </a:cxn>
                  <a:cxn ang="0">
                    <a:pos x="507" y="339"/>
                  </a:cxn>
                  <a:cxn ang="0">
                    <a:pos x="490" y="350"/>
                  </a:cxn>
                  <a:cxn ang="0">
                    <a:pos x="506" y="367"/>
                  </a:cxn>
                  <a:cxn ang="0">
                    <a:pos x="517" y="445"/>
                  </a:cxn>
                  <a:cxn ang="0">
                    <a:pos x="494" y="434"/>
                  </a:cxn>
                  <a:cxn ang="0">
                    <a:pos x="453" y="497"/>
                  </a:cxn>
                  <a:cxn ang="0">
                    <a:pos x="301" y="623"/>
                  </a:cxn>
                  <a:cxn ang="0">
                    <a:pos x="291" y="781"/>
                  </a:cxn>
                  <a:cxn ang="0">
                    <a:pos x="229" y="846"/>
                  </a:cxn>
                  <a:cxn ang="0">
                    <a:pos x="171" y="722"/>
                  </a:cxn>
                  <a:cxn ang="0">
                    <a:pos x="149" y="626"/>
                  </a:cxn>
                  <a:cxn ang="0">
                    <a:pos x="131" y="602"/>
                  </a:cxn>
                  <a:cxn ang="0">
                    <a:pos x="115" y="428"/>
                  </a:cxn>
                  <a:cxn ang="0">
                    <a:pos x="101" y="423"/>
                  </a:cxn>
                  <a:cxn ang="0">
                    <a:pos x="94" y="461"/>
                  </a:cxn>
                  <a:cxn ang="0">
                    <a:pos x="56" y="471"/>
                  </a:cxn>
                  <a:cxn ang="0">
                    <a:pos x="24" y="427"/>
                  </a:cxn>
                  <a:cxn ang="0">
                    <a:pos x="56" y="401"/>
                  </a:cxn>
                  <a:cxn ang="0">
                    <a:pos x="24" y="409"/>
                  </a:cxn>
                  <a:cxn ang="0">
                    <a:pos x="0" y="384"/>
                  </a:cxn>
                </a:cxnLst>
                <a:rect l="0" t="0" r="r" b="b"/>
                <a:pathLst>
                  <a:path w="727" h="846">
                    <a:moveTo>
                      <a:pt x="0" y="384"/>
                    </a:moveTo>
                    <a:lnTo>
                      <a:pt x="19" y="364"/>
                    </a:lnTo>
                    <a:lnTo>
                      <a:pt x="75" y="364"/>
                    </a:lnTo>
                    <a:lnTo>
                      <a:pt x="37" y="276"/>
                    </a:lnTo>
                    <a:lnTo>
                      <a:pt x="59" y="252"/>
                    </a:lnTo>
                    <a:lnTo>
                      <a:pt x="94" y="255"/>
                    </a:lnTo>
                    <a:lnTo>
                      <a:pt x="166" y="160"/>
                    </a:lnTo>
                    <a:lnTo>
                      <a:pt x="160" y="130"/>
                    </a:lnTo>
                    <a:lnTo>
                      <a:pt x="177" y="116"/>
                    </a:lnTo>
                    <a:lnTo>
                      <a:pt x="145" y="84"/>
                    </a:lnTo>
                    <a:lnTo>
                      <a:pt x="145" y="40"/>
                    </a:lnTo>
                    <a:lnTo>
                      <a:pt x="217" y="40"/>
                    </a:lnTo>
                    <a:lnTo>
                      <a:pt x="237" y="17"/>
                    </a:lnTo>
                    <a:lnTo>
                      <a:pt x="277" y="0"/>
                    </a:lnTo>
                    <a:lnTo>
                      <a:pt x="304" y="14"/>
                    </a:lnTo>
                    <a:lnTo>
                      <a:pt x="267" y="62"/>
                    </a:lnTo>
                    <a:lnTo>
                      <a:pt x="285" y="106"/>
                    </a:lnTo>
                    <a:lnTo>
                      <a:pt x="257" y="111"/>
                    </a:lnTo>
                    <a:lnTo>
                      <a:pt x="272" y="161"/>
                    </a:lnTo>
                    <a:lnTo>
                      <a:pt x="322" y="182"/>
                    </a:lnTo>
                    <a:lnTo>
                      <a:pt x="298" y="229"/>
                    </a:lnTo>
                    <a:lnTo>
                      <a:pt x="365" y="273"/>
                    </a:lnTo>
                    <a:lnTo>
                      <a:pt x="491" y="301"/>
                    </a:lnTo>
                    <a:lnTo>
                      <a:pt x="496" y="259"/>
                    </a:lnTo>
                    <a:lnTo>
                      <a:pt x="512" y="252"/>
                    </a:lnTo>
                    <a:lnTo>
                      <a:pt x="517" y="273"/>
                    </a:lnTo>
                    <a:lnTo>
                      <a:pt x="526" y="295"/>
                    </a:lnTo>
                    <a:lnTo>
                      <a:pt x="589" y="284"/>
                    </a:lnTo>
                    <a:lnTo>
                      <a:pt x="586" y="259"/>
                    </a:lnTo>
                    <a:lnTo>
                      <a:pt x="691" y="205"/>
                    </a:lnTo>
                    <a:lnTo>
                      <a:pt x="701" y="237"/>
                    </a:lnTo>
                    <a:lnTo>
                      <a:pt x="727" y="251"/>
                    </a:lnTo>
                    <a:lnTo>
                      <a:pt x="715" y="277"/>
                    </a:lnTo>
                    <a:lnTo>
                      <a:pt x="672" y="299"/>
                    </a:lnTo>
                    <a:lnTo>
                      <a:pt x="608" y="441"/>
                    </a:lnTo>
                    <a:lnTo>
                      <a:pt x="594" y="384"/>
                    </a:lnTo>
                    <a:lnTo>
                      <a:pt x="584" y="403"/>
                    </a:lnTo>
                    <a:lnTo>
                      <a:pt x="568" y="378"/>
                    </a:lnTo>
                    <a:lnTo>
                      <a:pt x="597" y="340"/>
                    </a:lnTo>
                    <a:lnTo>
                      <a:pt x="541" y="339"/>
                    </a:lnTo>
                    <a:lnTo>
                      <a:pt x="506" y="296"/>
                    </a:lnTo>
                    <a:lnTo>
                      <a:pt x="494" y="321"/>
                    </a:lnTo>
                    <a:lnTo>
                      <a:pt x="507" y="339"/>
                    </a:lnTo>
                    <a:lnTo>
                      <a:pt x="490" y="350"/>
                    </a:lnTo>
                    <a:lnTo>
                      <a:pt x="506" y="367"/>
                    </a:lnTo>
                    <a:lnTo>
                      <a:pt x="517" y="445"/>
                    </a:lnTo>
                    <a:lnTo>
                      <a:pt x="494" y="434"/>
                    </a:lnTo>
                    <a:lnTo>
                      <a:pt x="453" y="497"/>
                    </a:lnTo>
                    <a:lnTo>
                      <a:pt x="301" y="623"/>
                    </a:lnTo>
                    <a:lnTo>
                      <a:pt x="291" y="781"/>
                    </a:lnTo>
                    <a:lnTo>
                      <a:pt x="229" y="846"/>
                    </a:lnTo>
                    <a:lnTo>
                      <a:pt x="171" y="722"/>
                    </a:lnTo>
                    <a:lnTo>
                      <a:pt x="149" y="626"/>
                    </a:lnTo>
                    <a:lnTo>
                      <a:pt x="131" y="602"/>
                    </a:lnTo>
                    <a:lnTo>
                      <a:pt x="115" y="428"/>
                    </a:lnTo>
                    <a:lnTo>
                      <a:pt x="101" y="423"/>
                    </a:lnTo>
                    <a:lnTo>
                      <a:pt x="94" y="461"/>
                    </a:lnTo>
                    <a:lnTo>
                      <a:pt x="56" y="471"/>
                    </a:lnTo>
                    <a:lnTo>
                      <a:pt x="24" y="427"/>
                    </a:lnTo>
                    <a:lnTo>
                      <a:pt x="56" y="401"/>
                    </a:lnTo>
                    <a:lnTo>
                      <a:pt x="24" y="409"/>
                    </a:lnTo>
                    <a:lnTo>
                      <a:pt x="0" y="38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4" name="Freeform 201"/>
              <p:cNvSpPr>
                <a:spLocks noChangeAspect="1"/>
              </p:cNvSpPr>
              <p:nvPr/>
            </p:nvSpPr>
            <p:spPr bwMode="auto">
              <a:xfrm>
                <a:off x="6750490" y="4335579"/>
                <a:ext cx="246768" cy="26069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2" y="15"/>
                  </a:cxn>
                  <a:cxn ang="0">
                    <a:pos x="136" y="101"/>
                  </a:cxn>
                  <a:cxn ang="0">
                    <a:pos x="198" y="132"/>
                  </a:cxn>
                  <a:cxn ang="0">
                    <a:pos x="187" y="157"/>
                  </a:cxn>
                  <a:cxn ang="0">
                    <a:pos x="211" y="156"/>
                  </a:cxn>
                  <a:cxn ang="0">
                    <a:pos x="209" y="187"/>
                  </a:cxn>
                  <a:cxn ang="0">
                    <a:pos x="272" y="249"/>
                  </a:cxn>
                  <a:cxn ang="0">
                    <a:pos x="262" y="330"/>
                  </a:cxn>
                  <a:cxn ang="0">
                    <a:pos x="238" y="332"/>
                  </a:cxn>
                  <a:cxn ang="0">
                    <a:pos x="180" y="283"/>
                  </a:cxn>
                  <a:cxn ang="0">
                    <a:pos x="92" y="120"/>
                  </a:cxn>
                  <a:cxn ang="0">
                    <a:pos x="0" y="0"/>
                  </a:cxn>
                </a:cxnLst>
                <a:rect l="0" t="0" r="r" b="b"/>
                <a:pathLst>
                  <a:path w="272" h="332">
                    <a:moveTo>
                      <a:pt x="0" y="0"/>
                    </a:moveTo>
                    <a:lnTo>
                      <a:pt x="62" y="15"/>
                    </a:lnTo>
                    <a:lnTo>
                      <a:pt x="136" y="101"/>
                    </a:lnTo>
                    <a:lnTo>
                      <a:pt x="198" y="132"/>
                    </a:lnTo>
                    <a:lnTo>
                      <a:pt x="187" y="157"/>
                    </a:lnTo>
                    <a:lnTo>
                      <a:pt x="211" y="156"/>
                    </a:lnTo>
                    <a:lnTo>
                      <a:pt x="209" y="187"/>
                    </a:lnTo>
                    <a:lnTo>
                      <a:pt x="272" y="249"/>
                    </a:lnTo>
                    <a:lnTo>
                      <a:pt x="262" y="330"/>
                    </a:lnTo>
                    <a:lnTo>
                      <a:pt x="238" y="332"/>
                    </a:lnTo>
                    <a:lnTo>
                      <a:pt x="180" y="283"/>
                    </a:lnTo>
                    <a:lnTo>
                      <a:pt x="92" y="1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5" name="Freeform 202"/>
              <p:cNvSpPr>
                <a:spLocks noChangeAspect="1"/>
              </p:cNvSpPr>
              <p:nvPr/>
            </p:nvSpPr>
            <p:spPr bwMode="auto">
              <a:xfrm>
                <a:off x="6978380" y="4598800"/>
                <a:ext cx="207662" cy="6200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13" y="0"/>
                  </a:cxn>
                  <a:cxn ang="0">
                    <a:pos x="175" y="26"/>
                  </a:cxn>
                  <a:cxn ang="0">
                    <a:pos x="186" y="44"/>
                  </a:cxn>
                  <a:cxn ang="0">
                    <a:pos x="223" y="52"/>
                  </a:cxn>
                  <a:cxn ang="0">
                    <a:pos x="226" y="79"/>
                  </a:cxn>
                  <a:cxn ang="0">
                    <a:pos x="40" y="44"/>
                  </a:cxn>
                  <a:cxn ang="0">
                    <a:pos x="0" y="22"/>
                  </a:cxn>
                </a:cxnLst>
                <a:rect l="0" t="0" r="r" b="b"/>
                <a:pathLst>
                  <a:path w="226" h="79">
                    <a:moveTo>
                      <a:pt x="0" y="22"/>
                    </a:moveTo>
                    <a:lnTo>
                      <a:pt x="13" y="0"/>
                    </a:lnTo>
                    <a:lnTo>
                      <a:pt x="175" y="26"/>
                    </a:lnTo>
                    <a:lnTo>
                      <a:pt x="186" y="44"/>
                    </a:lnTo>
                    <a:lnTo>
                      <a:pt x="223" y="52"/>
                    </a:lnTo>
                    <a:lnTo>
                      <a:pt x="226" y="79"/>
                    </a:lnTo>
                    <a:lnTo>
                      <a:pt x="40" y="44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6" name="Freeform 203"/>
              <p:cNvSpPr>
                <a:spLocks noChangeAspect="1"/>
              </p:cNvSpPr>
              <p:nvPr/>
            </p:nvSpPr>
            <p:spPr bwMode="auto">
              <a:xfrm>
                <a:off x="7060635" y="4369747"/>
                <a:ext cx="219799" cy="188557"/>
              </a:xfrm>
              <a:custGeom>
                <a:avLst/>
                <a:gdLst/>
                <a:ahLst/>
                <a:cxnLst>
                  <a:cxn ang="0">
                    <a:pos x="0" y="107"/>
                  </a:cxn>
                  <a:cxn ang="0">
                    <a:pos x="14" y="77"/>
                  </a:cxn>
                  <a:cxn ang="0">
                    <a:pos x="38" y="96"/>
                  </a:cxn>
                  <a:cxn ang="0">
                    <a:pos x="112" y="87"/>
                  </a:cxn>
                  <a:cxn ang="0">
                    <a:pos x="137" y="77"/>
                  </a:cxn>
                  <a:cxn ang="0">
                    <a:pos x="169" y="0"/>
                  </a:cxn>
                  <a:cxn ang="0">
                    <a:pos x="213" y="3"/>
                  </a:cxn>
                  <a:cxn ang="0">
                    <a:pos x="205" y="21"/>
                  </a:cxn>
                  <a:cxn ang="0">
                    <a:pos x="245" y="96"/>
                  </a:cxn>
                  <a:cxn ang="0">
                    <a:pos x="221" y="91"/>
                  </a:cxn>
                  <a:cxn ang="0">
                    <a:pos x="179" y="173"/>
                  </a:cxn>
                  <a:cxn ang="0">
                    <a:pos x="176" y="225"/>
                  </a:cxn>
                  <a:cxn ang="0">
                    <a:pos x="147" y="242"/>
                  </a:cxn>
                  <a:cxn ang="0">
                    <a:pos x="97" y="211"/>
                  </a:cxn>
                  <a:cxn ang="0">
                    <a:pos x="72" y="225"/>
                  </a:cxn>
                  <a:cxn ang="0">
                    <a:pos x="67" y="198"/>
                  </a:cxn>
                  <a:cxn ang="0">
                    <a:pos x="30" y="204"/>
                  </a:cxn>
                  <a:cxn ang="0">
                    <a:pos x="0" y="107"/>
                  </a:cxn>
                </a:cxnLst>
                <a:rect l="0" t="0" r="r" b="b"/>
                <a:pathLst>
                  <a:path w="245" h="242">
                    <a:moveTo>
                      <a:pt x="0" y="107"/>
                    </a:moveTo>
                    <a:lnTo>
                      <a:pt x="14" y="77"/>
                    </a:lnTo>
                    <a:lnTo>
                      <a:pt x="38" y="96"/>
                    </a:lnTo>
                    <a:lnTo>
                      <a:pt x="112" y="87"/>
                    </a:lnTo>
                    <a:lnTo>
                      <a:pt x="137" y="77"/>
                    </a:lnTo>
                    <a:lnTo>
                      <a:pt x="169" y="0"/>
                    </a:lnTo>
                    <a:lnTo>
                      <a:pt x="213" y="3"/>
                    </a:lnTo>
                    <a:lnTo>
                      <a:pt x="205" y="21"/>
                    </a:lnTo>
                    <a:lnTo>
                      <a:pt x="245" y="96"/>
                    </a:lnTo>
                    <a:lnTo>
                      <a:pt x="221" y="91"/>
                    </a:lnTo>
                    <a:lnTo>
                      <a:pt x="179" y="173"/>
                    </a:lnTo>
                    <a:lnTo>
                      <a:pt x="176" y="225"/>
                    </a:lnTo>
                    <a:lnTo>
                      <a:pt x="147" y="242"/>
                    </a:lnTo>
                    <a:lnTo>
                      <a:pt x="97" y="211"/>
                    </a:lnTo>
                    <a:lnTo>
                      <a:pt x="72" y="225"/>
                    </a:lnTo>
                    <a:lnTo>
                      <a:pt x="67" y="198"/>
                    </a:lnTo>
                    <a:lnTo>
                      <a:pt x="30" y="204"/>
                    </a:lnTo>
                    <a:lnTo>
                      <a:pt x="0" y="10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7" name="Freeform 204"/>
              <p:cNvSpPr>
                <a:spLocks noChangeAspect="1"/>
              </p:cNvSpPr>
              <p:nvPr/>
            </p:nvSpPr>
            <p:spPr bwMode="auto">
              <a:xfrm>
                <a:off x="7233237" y="4657013"/>
                <a:ext cx="53938" cy="13921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8" y="17"/>
                  </a:cxn>
                  <a:cxn ang="0">
                    <a:pos x="61" y="3"/>
                  </a:cxn>
                  <a:cxn ang="0">
                    <a:pos x="22" y="0"/>
                  </a:cxn>
                  <a:cxn ang="0">
                    <a:pos x="0" y="3"/>
                  </a:cxn>
                </a:cxnLst>
                <a:rect l="0" t="0" r="r" b="b"/>
                <a:pathLst>
                  <a:path w="61" h="17">
                    <a:moveTo>
                      <a:pt x="0" y="3"/>
                    </a:moveTo>
                    <a:lnTo>
                      <a:pt x="8" y="17"/>
                    </a:lnTo>
                    <a:lnTo>
                      <a:pt x="61" y="3"/>
                    </a:lnTo>
                    <a:lnTo>
                      <a:pt x="22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8" name="Freeform 205"/>
              <p:cNvSpPr>
                <a:spLocks noChangeAspect="1"/>
              </p:cNvSpPr>
              <p:nvPr/>
            </p:nvSpPr>
            <p:spPr bwMode="auto">
              <a:xfrm>
                <a:off x="7280434" y="4424163"/>
                <a:ext cx="138890" cy="164514"/>
              </a:xfrm>
              <a:custGeom>
                <a:avLst/>
                <a:gdLst/>
                <a:ahLst/>
                <a:cxnLst>
                  <a:cxn ang="0">
                    <a:pos x="0" y="125"/>
                  </a:cxn>
                  <a:cxn ang="0">
                    <a:pos x="17" y="164"/>
                  </a:cxn>
                  <a:cxn ang="0">
                    <a:pos x="14" y="203"/>
                  </a:cxn>
                  <a:cxn ang="0">
                    <a:pos x="40" y="209"/>
                  </a:cxn>
                  <a:cxn ang="0">
                    <a:pos x="38" y="132"/>
                  </a:cxn>
                  <a:cxn ang="0">
                    <a:pos x="51" y="125"/>
                  </a:cxn>
                  <a:cxn ang="0">
                    <a:pos x="54" y="156"/>
                  </a:cxn>
                  <a:cxn ang="0">
                    <a:pos x="67" y="187"/>
                  </a:cxn>
                  <a:cxn ang="0">
                    <a:pos x="96" y="173"/>
                  </a:cxn>
                  <a:cxn ang="0">
                    <a:pos x="62" y="101"/>
                  </a:cxn>
                  <a:cxn ang="0">
                    <a:pos x="115" y="71"/>
                  </a:cxn>
                  <a:cxn ang="0">
                    <a:pos x="43" y="90"/>
                  </a:cxn>
                  <a:cxn ang="0">
                    <a:pos x="35" y="44"/>
                  </a:cxn>
                  <a:cxn ang="0">
                    <a:pos x="134" y="40"/>
                  </a:cxn>
                  <a:cxn ang="0">
                    <a:pos x="153" y="0"/>
                  </a:cxn>
                  <a:cxn ang="0">
                    <a:pos x="123" y="24"/>
                  </a:cxn>
                  <a:cxn ang="0">
                    <a:pos x="51" y="10"/>
                  </a:cxn>
                  <a:cxn ang="0">
                    <a:pos x="27" y="30"/>
                  </a:cxn>
                  <a:cxn ang="0">
                    <a:pos x="0" y="125"/>
                  </a:cxn>
                </a:cxnLst>
                <a:rect l="0" t="0" r="r" b="b"/>
                <a:pathLst>
                  <a:path w="153" h="209">
                    <a:moveTo>
                      <a:pt x="0" y="125"/>
                    </a:moveTo>
                    <a:lnTo>
                      <a:pt x="17" y="164"/>
                    </a:lnTo>
                    <a:lnTo>
                      <a:pt x="14" y="203"/>
                    </a:lnTo>
                    <a:lnTo>
                      <a:pt x="40" y="209"/>
                    </a:lnTo>
                    <a:lnTo>
                      <a:pt x="38" y="132"/>
                    </a:lnTo>
                    <a:lnTo>
                      <a:pt x="51" y="125"/>
                    </a:lnTo>
                    <a:lnTo>
                      <a:pt x="54" y="156"/>
                    </a:lnTo>
                    <a:lnTo>
                      <a:pt x="67" y="187"/>
                    </a:lnTo>
                    <a:lnTo>
                      <a:pt x="96" y="173"/>
                    </a:lnTo>
                    <a:lnTo>
                      <a:pt x="62" y="101"/>
                    </a:lnTo>
                    <a:lnTo>
                      <a:pt x="115" y="71"/>
                    </a:lnTo>
                    <a:lnTo>
                      <a:pt x="43" y="90"/>
                    </a:lnTo>
                    <a:lnTo>
                      <a:pt x="35" y="44"/>
                    </a:lnTo>
                    <a:lnTo>
                      <a:pt x="134" y="40"/>
                    </a:lnTo>
                    <a:lnTo>
                      <a:pt x="153" y="0"/>
                    </a:lnTo>
                    <a:lnTo>
                      <a:pt x="123" y="24"/>
                    </a:lnTo>
                    <a:lnTo>
                      <a:pt x="51" y="10"/>
                    </a:lnTo>
                    <a:lnTo>
                      <a:pt x="27" y="30"/>
                    </a:lnTo>
                    <a:lnTo>
                      <a:pt x="0" y="1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9" name="Freeform 206"/>
              <p:cNvSpPr>
                <a:spLocks noChangeAspect="1"/>
              </p:cNvSpPr>
              <p:nvPr/>
            </p:nvSpPr>
            <p:spPr bwMode="auto">
              <a:xfrm>
                <a:off x="7392355" y="4657013"/>
                <a:ext cx="76862" cy="41762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5" y="52"/>
                  </a:cxn>
                  <a:cxn ang="0">
                    <a:pos x="85" y="0"/>
                  </a:cxn>
                  <a:cxn ang="0">
                    <a:pos x="24" y="16"/>
                  </a:cxn>
                  <a:cxn ang="0">
                    <a:pos x="0" y="28"/>
                  </a:cxn>
                </a:cxnLst>
                <a:rect l="0" t="0" r="r" b="b"/>
                <a:pathLst>
                  <a:path w="85" h="52">
                    <a:moveTo>
                      <a:pt x="0" y="28"/>
                    </a:moveTo>
                    <a:lnTo>
                      <a:pt x="5" y="52"/>
                    </a:lnTo>
                    <a:lnTo>
                      <a:pt x="85" y="0"/>
                    </a:lnTo>
                    <a:lnTo>
                      <a:pt x="24" y="16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0" name="Freeform 207"/>
              <p:cNvSpPr>
                <a:spLocks noChangeAspect="1"/>
              </p:cNvSpPr>
              <p:nvPr/>
            </p:nvSpPr>
            <p:spPr bwMode="auto">
              <a:xfrm>
                <a:off x="7474611" y="4414039"/>
                <a:ext cx="25620" cy="69602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4" y="69"/>
                  </a:cxn>
                  <a:cxn ang="0">
                    <a:pos x="20" y="86"/>
                  </a:cxn>
                  <a:cxn ang="0">
                    <a:pos x="9" y="50"/>
                  </a:cxn>
                  <a:cxn ang="0">
                    <a:pos x="27" y="42"/>
                  </a:cxn>
                  <a:cxn ang="0">
                    <a:pos x="25" y="16"/>
                  </a:cxn>
                  <a:cxn ang="0">
                    <a:pos x="4" y="36"/>
                  </a:cxn>
                  <a:cxn ang="0">
                    <a:pos x="14" y="0"/>
                  </a:cxn>
                  <a:cxn ang="0">
                    <a:pos x="0" y="30"/>
                  </a:cxn>
                </a:cxnLst>
                <a:rect l="0" t="0" r="r" b="b"/>
                <a:pathLst>
                  <a:path w="27" h="86">
                    <a:moveTo>
                      <a:pt x="0" y="30"/>
                    </a:moveTo>
                    <a:lnTo>
                      <a:pt x="4" y="69"/>
                    </a:lnTo>
                    <a:lnTo>
                      <a:pt x="20" y="86"/>
                    </a:lnTo>
                    <a:lnTo>
                      <a:pt x="9" y="50"/>
                    </a:lnTo>
                    <a:lnTo>
                      <a:pt x="27" y="42"/>
                    </a:lnTo>
                    <a:lnTo>
                      <a:pt x="25" y="16"/>
                    </a:lnTo>
                    <a:lnTo>
                      <a:pt x="4" y="36"/>
                    </a:lnTo>
                    <a:lnTo>
                      <a:pt x="14" y="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1" name="Freeform 208"/>
              <p:cNvSpPr>
                <a:spLocks noChangeAspect="1"/>
              </p:cNvSpPr>
              <p:nvPr/>
            </p:nvSpPr>
            <p:spPr bwMode="auto">
              <a:xfrm>
                <a:off x="7482702" y="4524137"/>
                <a:ext cx="66074" cy="22779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40" y="0"/>
                  </a:cxn>
                  <a:cxn ang="0">
                    <a:pos x="72" y="26"/>
                  </a:cxn>
                  <a:cxn ang="0">
                    <a:pos x="0" y="12"/>
                  </a:cxn>
                </a:cxnLst>
                <a:rect l="0" t="0" r="r" b="b"/>
                <a:pathLst>
                  <a:path w="72" h="26">
                    <a:moveTo>
                      <a:pt x="0" y="12"/>
                    </a:moveTo>
                    <a:lnTo>
                      <a:pt x="40" y="0"/>
                    </a:lnTo>
                    <a:lnTo>
                      <a:pt x="72" y="26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2" name="Freeform 209"/>
              <p:cNvSpPr>
                <a:spLocks noChangeAspect="1"/>
              </p:cNvSpPr>
              <p:nvPr/>
            </p:nvSpPr>
            <p:spPr bwMode="auto">
              <a:xfrm>
                <a:off x="7550124" y="4472251"/>
                <a:ext cx="235979" cy="196151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36" y="56"/>
                  </a:cxn>
                  <a:cxn ang="0">
                    <a:pos x="74" y="45"/>
                  </a:cxn>
                  <a:cxn ang="0">
                    <a:pos x="28" y="63"/>
                  </a:cxn>
                  <a:cxn ang="0">
                    <a:pos x="50" y="106"/>
                  </a:cxn>
                  <a:cxn ang="0">
                    <a:pos x="72" y="74"/>
                  </a:cxn>
                  <a:cxn ang="0">
                    <a:pos x="88" y="106"/>
                  </a:cxn>
                  <a:cxn ang="0">
                    <a:pos x="183" y="146"/>
                  </a:cxn>
                  <a:cxn ang="0">
                    <a:pos x="205" y="204"/>
                  </a:cxn>
                  <a:cxn ang="0">
                    <a:pos x="183" y="204"/>
                  </a:cxn>
                  <a:cxn ang="0">
                    <a:pos x="173" y="232"/>
                  </a:cxn>
                  <a:cxn ang="0">
                    <a:pos x="228" y="218"/>
                  </a:cxn>
                  <a:cxn ang="0">
                    <a:pos x="261" y="249"/>
                  </a:cxn>
                  <a:cxn ang="0">
                    <a:pos x="255" y="61"/>
                  </a:cxn>
                  <a:cxn ang="0">
                    <a:pos x="175" y="26"/>
                  </a:cxn>
                  <a:cxn ang="0">
                    <a:pos x="112" y="84"/>
                  </a:cxn>
                  <a:cxn ang="0">
                    <a:pos x="85" y="59"/>
                  </a:cxn>
                  <a:cxn ang="0">
                    <a:pos x="74" y="11"/>
                  </a:cxn>
                  <a:cxn ang="0">
                    <a:pos x="36" y="0"/>
                  </a:cxn>
                  <a:cxn ang="0">
                    <a:pos x="0" y="26"/>
                  </a:cxn>
                </a:cxnLst>
                <a:rect l="0" t="0" r="r" b="b"/>
                <a:pathLst>
                  <a:path w="261" h="249">
                    <a:moveTo>
                      <a:pt x="0" y="26"/>
                    </a:moveTo>
                    <a:lnTo>
                      <a:pt x="36" y="56"/>
                    </a:lnTo>
                    <a:lnTo>
                      <a:pt x="74" y="45"/>
                    </a:lnTo>
                    <a:lnTo>
                      <a:pt x="28" y="63"/>
                    </a:lnTo>
                    <a:lnTo>
                      <a:pt x="50" y="106"/>
                    </a:lnTo>
                    <a:lnTo>
                      <a:pt x="72" y="74"/>
                    </a:lnTo>
                    <a:lnTo>
                      <a:pt x="88" y="106"/>
                    </a:lnTo>
                    <a:lnTo>
                      <a:pt x="183" y="146"/>
                    </a:lnTo>
                    <a:lnTo>
                      <a:pt x="205" y="204"/>
                    </a:lnTo>
                    <a:lnTo>
                      <a:pt x="183" y="204"/>
                    </a:lnTo>
                    <a:lnTo>
                      <a:pt x="173" y="232"/>
                    </a:lnTo>
                    <a:lnTo>
                      <a:pt x="228" y="218"/>
                    </a:lnTo>
                    <a:lnTo>
                      <a:pt x="261" y="249"/>
                    </a:lnTo>
                    <a:lnTo>
                      <a:pt x="255" y="61"/>
                    </a:lnTo>
                    <a:lnTo>
                      <a:pt x="175" y="26"/>
                    </a:lnTo>
                    <a:lnTo>
                      <a:pt x="112" y="84"/>
                    </a:lnTo>
                    <a:lnTo>
                      <a:pt x="85" y="59"/>
                    </a:lnTo>
                    <a:lnTo>
                      <a:pt x="74" y="11"/>
                    </a:lnTo>
                    <a:lnTo>
                      <a:pt x="36" y="0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3" name="Freeform 210"/>
              <p:cNvSpPr>
                <a:spLocks noChangeAspect="1"/>
              </p:cNvSpPr>
              <p:nvPr/>
            </p:nvSpPr>
            <p:spPr bwMode="auto">
              <a:xfrm>
                <a:off x="7558215" y="4624110"/>
                <a:ext cx="9439" cy="17717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7" y="0"/>
                  </a:cxn>
                  <a:cxn ang="0">
                    <a:pos x="10" y="13"/>
                  </a:cxn>
                  <a:cxn ang="0">
                    <a:pos x="0" y="25"/>
                  </a:cxn>
                </a:cxnLst>
                <a:rect l="0" t="0" r="r" b="b"/>
                <a:pathLst>
                  <a:path w="10" h="25">
                    <a:moveTo>
                      <a:pt x="0" y="25"/>
                    </a:moveTo>
                    <a:lnTo>
                      <a:pt x="7" y="0"/>
                    </a:lnTo>
                    <a:lnTo>
                      <a:pt x="10" y="13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4" name="Freeform 211"/>
              <p:cNvSpPr>
                <a:spLocks noChangeAspect="1"/>
              </p:cNvSpPr>
              <p:nvPr/>
            </p:nvSpPr>
            <p:spPr bwMode="auto">
              <a:xfrm>
                <a:off x="5607001" y="3513011"/>
                <a:ext cx="426112" cy="370789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0"/>
                  </a:cxn>
                  <a:cxn ang="0">
                    <a:pos x="46" y="36"/>
                  </a:cxn>
                  <a:cxn ang="0">
                    <a:pos x="94" y="8"/>
                  </a:cxn>
                  <a:cxn ang="0">
                    <a:pos x="97" y="36"/>
                  </a:cxn>
                  <a:cxn ang="0">
                    <a:pos x="117" y="44"/>
                  </a:cxn>
                  <a:cxn ang="0">
                    <a:pos x="121" y="75"/>
                  </a:cxn>
                  <a:cxn ang="0">
                    <a:pos x="189" y="107"/>
                  </a:cxn>
                  <a:cxn ang="0">
                    <a:pos x="248" y="101"/>
                  </a:cxn>
                  <a:cxn ang="0">
                    <a:pos x="245" y="82"/>
                  </a:cxn>
                  <a:cxn ang="0">
                    <a:pos x="322" y="52"/>
                  </a:cxn>
                  <a:cxn ang="0">
                    <a:pos x="421" y="101"/>
                  </a:cxn>
                  <a:cxn ang="0">
                    <a:pos x="422" y="134"/>
                  </a:cxn>
                  <a:cxn ang="0">
                    <a:pos x="410" y="192"/>
                  </a:cxn>
                  <a:cxn ang="0">
                    <a:pos x="411" y="264"/>
                  </a:cxn>
                  <a:cxn ang="0">
                    <a:pos x="435" y="287"/>
                  </a:cxn>
                  <a:cxn ang="0">
                    <a:pos x="416" y="328"/>
                  </a:cxn>
                  <a:cxn ang="0">
                    <a:pos x="470" y="411"/>
                  </a:cxn>
                  <a:cxn ang="0">
                    <a:pos x="435" y="474"/>
                  </a:cxn>
                  <a:cxn ang="0">
                    <a:pos x="328" y="455"/>
                  </a:cxn>
                  <a:cxn ang="0">
                    <a:pos x="306" y="416"/>
                  </a:cxn>
                  <a:cxn ang="0">
                    <a:pos x="232" y="429"/>
                  </a:cxn>
                  <a:cxn ang="0">
                    <a:pos x="178" y="393"/>
                  </a:cxn>
                  <a:cxn ang="0">
                    <a:pos x="142" y="319"/>
                  </a:cxn>
                  <a:cxn ang="0">
                    <a:pos x="117" y="306"/>
                  </a:cxn>
                  <a:cxn ang="0">
                    <a:pos x="107" y="322"/>
                  </a:cxn>
                  <a:cxn ang="0">
                    <a:pos x="78" y="250"/>
                  </a:cxn>
                  <a:cxn ang="0">
                    <a:pos x="30" y="206"/>
                  </a:cxn>
                  <a:cxn ang="0">
                    <a:pos x="53" y="134"/>
                  </a:cxn>
                  <a:cxn ang="0">
                    <a:pos x="30" y="127"/>
                  </a:cxn>
                  <a:cxn ang="0">
                    <a:pos x="14" y="86"/>
                  </a:cxn>
                  <a:cxn ang="0">
                    <a:pos x="0" y="14"/>
                  </a:cxn>
                </a:cxnLst>
                <a:rect l="0" t="0" r="r" b="b"/>
                <a:pathLst>
                  <a:path w="470" h="474">
                    <a:moveTo>
                      <a:pt x="0" y="14"/>
                    </a:moveTo>
                    <a:lnTo>
                      <a:pt x="9" y="0"/>
                    </a:lnTo>
                    <a:lnTo>
                      <a:pt x="46" y="36"/>
                    </a:lnTo>
                    <a:lnTo>
                      <a:pt x="94" y="8"/>
                    </a:lnTo>
                    <a:lnTo>
                      <a:pt x="97" y="36"/>
                    </a:lnTo>
                    <a:lnTo>
                      <a:pt x="117" y="44"/>
                    </a:lnTo>
                    <a:lnTo>
                      <a:pt x="121" y="75"/>
                    </a:lnTo>
                    <a:lnTo>
                      <a:pt x="189" y="107"/>
                    </a:lnTo>
                    <a:lnTo>
                      <a:pt x="248" y="101"/>
                    </a:lnTo>
                    <a:lnTo>
                      <a:pt x="245" y="82"/>
                    </a:lnTo>
                    <a:lnTo>
                      <a:pt x="322" y="52"/>
                    </a:lnTo>
                    <a:lnTo>
                      <a:pt x="421" y="101"/>
                    </a:lnTo>
                    <a:lnTo>
                      <a:pt x="422" y="134"/>
                    </a:lnTo>
                    <a:lnTo>
                      <a:pt x="410" y="192"/>
                    </a:lnTo>
                    <a:lnTo>
                      <a:pt x="411" y="264"/>
                    </a:lnTo>
                    <a:lnTo>
                      <a:pt x="435" y="287"/>
                    </a:lnTo>
                    <a:lnTo>
                      <a:pt x="416" y="328"/>
                    </a:lnTo>
                    <a:lnTo>
                      <a:pt x="470" y="411"/>
                    </a:lnTo>
                    <a:lnTo>
                      <a:pt x="435" y="474"/>
                    </a:lnTo>
                    <a:lnTo>
                      <a:pt x="328" y="455"/>
                    </a:lnTo>
                    <a:lnTo>
                      <a:pt x="306" y="416"/>
                    </a:lnTo>
                    <a:lnTo>
                      <a:pt x="232" y="429"/>
                    </a:lnTo>
                    <a:lnTo>
                      <a:pt x="178" y="393"/>
                    </a:lnTo>
                    <a:lnTo>
                      <a:pt x="142" y="319"/>
                    </a:lnTo>
                    <a:lnTo>
                      <a:pt x="117" y="306"/>
                    </a:lnTo>
                    <a:lnTo>
                      <a:pt x="107" y="322"/>
                    </a:lnTo>
                    <a:lnTo>
                      <a:pt x="78" y="250"/>
                    </a:lnTo>
                    <a:lnTo>
                      <a:pt x="30" y="206"/>
                    </a:lnTo>
                    <a:lnTo>
                      <a:pt x="53" y="134"/>
                    </a:lnTo>
                    <a:lnTo>
                      <a:pt x="30" y="127"/>
                    </a:lnTo>
                    <a:lnTo>
                      <a:pt x="14" y="86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5" name="Freeform 212"/>
              <p:cNvSpPr>
                <a:spLocks noChangeAspect="1"/>
              </p:cNvSpPr>
              <p:nvPr/>
            </p:nvSpPr>
            <p:spPr bwMode="auto">
              <a:xfrm>
                <a:off x="5484292" y="3577551"/>
                <a:ext cx="221147" cy="211336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15" y="168"/>
                  </a:cxn>
                  <a:cxn ang="0">
                    <a:pos x="123" y="227"/>
                  </a:cxn>
                  <a:cxn ang="0">
                    <a:pos x="125" y="250"/>
                  </a:cxn>
                  <a:cxn ang="0">
                    <a:pos x="152" y="261"/>
                  </a:cxn>
                  <a:cxn ang="0">
                    <a:pos x="195" y="267"/>
                  </a:cxn>
                  <a:cxn ang="0">
                    <a:pos x="234" y="239"/>
                  </a:cxn>
                  <a:cxn ang="0">
                    <a:pos x="245" y="236"/>
                  </a:cxn>
                  <a:cxn ang="0">
                    <a:pos x="216" y="164"/>
                  </a:cxn>
                  <a:cxn ang="0">
                    <a:pos x="168" y="120"/>
                  </a:cxn>
                  <a:cxn ang="0">
                    <a:pos x="191" y="48"/>
                  </a:cxn>
                  <a:cxn ang="0">
                    <a:pos x="168" y="41"/>
                  </a:cxn>
                  <a:cxn ang="0">
                    <a:pos x="152" y="0"/>
                  </a:cxn>
                  <a:cxn ang="0">
                    <a:pos x="96" y="4"/>
                  </a:cxn>
                  <a:cxn ang="0">
                    <a:pos x="69" y="29"/>
                  </a:cxn>
                  <a:cxn ang="0">
                    <a:pos x="61" y="93"/>
                  </a:cxn>
                  <a:cxn ang="0">
                    <a:pos x="0" y="132"/>
                  </a:cxn>
                </a:cxnLst>
                <a:rect l="0" t="0" r="r" b="b"/>
                <a:pathLst>
                  <a:path w="245" h="267">
                    <a:moveTo>
                      <a:pt x="0" y="132"/>
                    </a:moveTo>
                    <a:lnTo>
                      <a:pt x="15" y="168"/>
                    </a:lnTo>
                    <a:lnTo>
                      <a:pt x="123" y="227"/>
                    </a:lnTo>
                    <a:lnTo>
                      <a:pt x="125" y="250"/>
                    </a:lnTo>
                    <a:lnTo>
                      <a:pt x="152" y="261"/>
                    </a:lnTo>
                    <a:lnTo>
                      <a:pt x="195" y="267"/>
                    </a:lnTo>
                    <a:lnTo>
                      <a:pt x="234" y="239"/>
                    </a:lnTo>
                    <a:lnTo>
                      <a:pt x="245" y="236"/>
                    </a:lnTo>
                    <a:lnTo>
                      <a:pt x="216" y="164"/>
                    </a:lnTo>
                    <a:lnTo>
                      <a:pt x="168" y="120"/>
                    </a:lnTo>
                    <a:lnTo>
                      <a:pt x="191" y="48"/>
                    </a:lnTo>
                    <a:lnTo>
                      <a:pt x="168" y="41"/>
                    </a:lnTo>
                    <a:lnTo>
                      <a:pt x="152" y="0"/>
                    </a:lnTo>
                    <a:lnTo>
                      <a:pt x="96" y="4"/>
                    </a:lnTo>
                    <a:lnTo>
                      <a:pt x="69" y="29"/>
                    </a:lnTo>
                    <a:lnTo>
                      <a:pt x="61" y="93"/>
                    </a:lnTo>
                    <a:lnTo>
                      <a:pt x="0" y="1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6" name="Freeform 213"/>
              <p:cNvSpPr>
                <a:spLocks noChangeAspect="1"/>
              </p:cNvSpPr>
              <p:nvPr/>
            </p:nvSpPr>
            <p:spPr bwMode="auto">
              <a:xfrm>
                <a:off x="4768262" y="3313064"/>
                <a:ext cx="261600" cy="251833"/>
              </a:xfrm>
              <a:custGeom>
                <a:avLst/>
                <a:gdLst/>
                <a:ahLst/>
                <a:cxnLst>
                  <a:cxn ang="0">
                    <a:pos x="0" y="84"/>
                  </a:cxn>
                  <a:cxn ang="0">
                    <a:pos x="5" y="47"/>
                  </a:cxn>
                  <a:cxn ang="0">
                    <a:pos x="41" y="30"/>
                  </a:cxn>
                  <a:cxn ang="0">
                    <a:pos x="57" y="44"/>
                  </a:cxn>
                  <a:cxn ang="0">
                    <a:pos x="94" y="7"/>
                  </a:cxn>
                  <a:cxn ang="0">
                    <a:pos x="129" y="0"/>
                  </a:cxn>
                  <a:cxn ang="0">
                    <a:pos x="174" y="25"/>
                  </a:cxn>
                  <a:cxn ang="0">
                    <a:pos x="174" y="62"/>
                  </a:cxn>
                  <a:cxn ang="0">
                    <a:pos x="139" y="63"/>
                  </a:cxn>
                  <a:cxn ang="0">
                    <a:pos x="141" y="109"/>
                  </a:cxn>
                  <a:cxn ang="0">
                    <a:pos x="195" y="178"/>
                  </a:cxn>
                  <a:cxn ang="0">
                    <a:pos x="232" y="181"/>
                  </a:cxn>
                  <a:cxn ang="0">
                    <a:pos x="229" y="198"/>
                  </a:cxn>
                  <a:cxn ang="0">
                    <a:pos x="289" y="244"/>
                  </a:cxn>
                  <a:cxn ang="0">
                    <a:pos x="248" y="239"/>
                  </a:cxn>
                  <a:cxn ang="0">
                    <a:pos x="257" y="284"/>
                  </a:cxn>
                  <a:cxn ang="0">
                    <a:pos x="232" y="321"/>
                  </a:cxn>
                  <a:cxn ang="0">
                    <a:pos x="219" y="247"/>
                  </a:cxn>
                  <a:cxn ang="0">
                    <a:pos x="110" y="167"/>
                  </a:cxn>
                  <a:cxn ang="0">
                    <a:pos x="85" y="116"/>
                  </a:cxn>
                  <a:cxn ang="0">
                    <a:pos x="53" y="98"/>
                  </a:cxn>
                  <a:cxn ang="0">
                    <a:pos x="19" y="123"/>
                  </a:cxn>
                  <a:cxn ang="0">
                    <a:pos x="0" y="84"/>
                  </a:cxn>
                </a:cxnLst>
                <a:rect l="0" t="0" r="r" b="b"/>
                <a:pathLst>
                  <a:path w="289" h="321">
                    <a:moveTo>
                      <a:pt x="0" y="84"/>
                    </a:moveTo>
                    <a:lnTo>
                      <a:pt x="5" y="47"/>
                    </a:lnTo>
                    <a:lnTo>
                      <a:pt x="41" y="30"/>
                    </a:lnTo>
                    <a:lnTo>
                      <a:pt x="57" y="44"/>
                    </a:lnTo>
                    <a:lnTo>
                      <a:pt x="94" y="7"/>
                    </a:lnTo>
                    <a:lnTo>
                      <a:pt x="129" y="0"/>
                    </a:lnTo>
                    <a:lnTo>
                      <a:pt x="174" y="25"/>
                    </a:lnTo>
                    <a:lnTo>
                      <a:pt x="174" y="62"/>
                    </a:lnTo>
                    <a:lnTo>
                      <a:pt x="139" y="63"/>
                    </a:lnTo>
                    <a:lnTo>
                      <a:pt x="141" y="109"/>
                    </a:lnTo>
                    <a:lnTo>
                      <a:pt x="195" y="178"/>
                    </a:lnTo>
                    <a:lnTo>
                      <a:pt x="232" y="181"/>
                    </a:lnTo>
                    <a:lnTo>
                      <a:pt x="229" y="198"/>
                    </a:lnTo>
                    <a:lnTo>
                      <a:pt x="289" y="244"/>
                    </a:lnTo>
                    <a:lnTo>
                      <a:pt x="248" y="239"/>
                    </a:lnTo>
                    <a:lnTo>
                      <a:pt x="257" y="284"/>
                    </a:lnTo>
                    <a:lnTo>
                      <a:pt x="232" y="321"/>
                    </a:lnTo>
                    <a:lnTo>
                      <a:pt x="219" y="247"/>
                    </a:lnTo>
                    <a:lnTo>
                      <a:pt x="110" y="167"/>
                    </a:lnTo>
                    <a:lnTo>
                      <a:pt x="85" y="116"/>
                    </a:lnTo>
                    <a:lnTo>
                      <a:pt x="53" y="98"/>
                    </a:lnTo>
                    <a:lnTo>
                      <a:pt x="19" y="123"/>
                    </a:lnTo>
                    <a:lnTo>
                      <a:pt x="0" y="84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7" name="Freeform 214"/>
              <p:cNvSpPr>
                <a:spLocks noChangeAspect="1"/>
              </p:cNvSpPr>
              <p:nvPr/>
            </p:nvSpPr>
            <p:spPr bwMode="auto">
              <a:xfrm>
                <a:off x="4803322" y="3477577"/>
                <a:ext cx="28318" cy="594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7" y="70"/>
                  </a:cxn>
                  <a:cxn ang="0">
                    <a:pos x="19" y="76"/>
                  </a:cxn>
                  <a:cxn ang="0">
                    <a:pos x="34" y="31"/>
                  </a:cxn>
                  <a:cxn ang="0">
                    <a:pos x="19" y="0"/>
                  </a:cxn>
                  <a:cxn ang="0">
                    <a:pos x="0" y="12"/>
                  </a:cxn>
                </a:cxnLst>
                <a:rect l="0" t="0" r="r" b="b"/>
                <a:pathLst>
                  <a:path w="34" h="76">
                    <a:moveTo>
                      <a:pt x="0" y="12"/>
                    </a:moveTo>
                    <a:lnTo>
                      <a:pt x="7" y="70"/>
                    </a:lnTo>
                    <a:lnTo>
                      <a:pt x="19" y="76"/>
                    </a:lnTo>
                    <a:lnTo>
                      <a:pt x="34" y="31"/>
                    </a:lnTo>
                    <a:lnTo>
                      <a:pt x="19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8" name="Freeform 215"/>
              <p:cNvSpPr>
                <a:spLocks noChangeAspect="1"/>
              </p:cNvSpPr>
              <p:nvPr/>
            </p:nvSpPr>
            <p:spPr bwMode="auto">
              <a:xfrm>
                <a:off x="4897714" y="3556038"/>
                <a:ext cx="70120" cy="36700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65" y="49"/>
                  </a:cxn>
                  <a:cxn ang="0">
                    <a:pos x="77" y="0"/>
                  </a:cxn>
                  <a:cxn ang="0">
                    <a:pos x="0" y="11"/>
                  </a:cxn>
                </a:cxnLst>
                <a:rect l="0" t="0" r="r" b="b"/>
                <a:pathLst>
                  <a:path w="77" h="49">
                    <a:moveTo>
                      <a:pt x="0" y="11"/>
                    </a:moveTo>
                    <a:lnTo>
                      <a:pt x="65" y="49"/>
                    </a:lnTo>
                    <a:lnTo>
                      <a:pt x="77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09" name="Freeform 216"/>
              <p:cNvSpPr>
                <a:spLocks noChangeAspect="1"/>
              </p:cNvSpPr>
              <p:nvPr/>
            </p:nvSpPr>
            <p:spPr bwMode="auto">
              <a:xfrm>
                <a:off x="7523155" y="3671197"/>
                <a:ext cx="55286" cy="62009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3" y="42"/>
                  </a:cxn>
                  <a:cxn ang="0">
                    <a:pos x="18" y="20"/>
                  </a:cxn>
                  <a:cxn ang="0">
                    <a:pos x="21" y="34"/>
                  </a:cxn>
                  <a:cxn ang="0">
                    <a:pos x="14" y="78"/>
                  </a:cxn>
                  <a:cxn ang="0">
                    <a:pos x="42" y="78"/>
                  </a:cxn>
                  <a:cxn ang="0">
                    <a:pos x="59" y="31"/>
                  </a:cxn>
                  <a:cxn ang="0">
                    <a:pos x="50" y="6"/>
                  </a:cxn>
                  <a:cxn ang="0">
                    <a:pos x="21" y="0"/>
                  </a:cxn>
                  <a:cxn ang="0">
                    <a:pos x="0" y="20"/>
                  </a:cxn>
                </a:cxnLst>
                <a:rect l="0" t="0" r="r" b="b"/>
                <a:pathLst>
                  <a:path w="59" h="78">
                    <a:moveTo>
                      <a:pt x="0" y="20"/>
                    </a:moveTo>
                    <a:lnTo>
                      <a:pt x="3" y="42"/>
                    </a:lnTo>
                    <a:lnTo>
                      <a:pt x="18" y="20"/>
                    </a:lnTo>
                    <a:lnTo>
                      <a:pt x="21" y="34"/>
                    </a:lnTo>
                    <a:lnTo>
                      <a:pt x="14" y="78"/>
                    </a:lnTo>
                    <a:lnTo>
                      <a:pt x="42" y="78"/>
                    </a:lnTo>
                    <a:lnTo>
                      <a:pt x="59" y="31"/>
                    </a:lnTo>
                    <a:lnTo>
                      <a:pt x="50" y="6"/>
                    </a:lnTo>
                    <a:lnTo>
                      <a:pt x="21" y="0"/>
                    </a:ln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0" name="Freeform 217"/>
              <p:cNvSpPr>
                <a:spLocks noChangeAspect="1"/>
              </p:cNvSpPr>
              <p:nvPr/>
            </p:nvSpPr>
            <p:spPr bwMode="auto">
              <a:xfrm>
                <a:off x="7550124" y="3475046"/>
                <a:ext cx="254857" cy="201213"/>
              </a:xfrm>
              <a:custGeom>
                <a:avLst/>
                <a:gdLst/>
                <a:ahLst/>
                <a:cxnLst>
                  <a:cxn ang="0">
                    <a:pos x="0" y="242"/>
                  </a:cxn>
                  <a:cxn ang="0">
                    <a:pos x="50" y="195"/>
                  </a:cxn>
                  <a:cxn ang="0">
                    <a:pos x="122" y="195"/>
                  </a:cxn>
                  <a:cxn ang="0">
                    <a:pos x="149" y="133"/>
                  </a:cxn>
                  <a:cxn ang="0">
                    <a:pos x="162" y="130"/>
                  </a:cxn>
                  <a:cxn ang="0">
                    <a:pos x="162" y="151"/>
                  </a:cxn>
                  <a:cxn ang="0">
                    <a:pos x="196" y="130"/>
                  </a:cxn>
                  <a:cxn ang="0">
                    <a:pos x="223" y="86"/>
                  </a:cxn>
                  <a:cxn ang="0">
                    <a:pos x="236" y="9"/>
                  </a:cxn>
                  <a:cxn ang="0">
                    <a:pos x="255" y="17"/>
                  </a:cxn>
                  <a:cxn ang="0">
                    <a:pos x="250" y="0"/>
                  </a:cxn>
                  <a:cxn ang="0">
                    <a:pos x="263" y="2"/>
                  </a:cxn>
                  <a:cxn ang="0">
                    <a:pos x="281" y="63"/>
                  </a:cxn>
                  <a:cxn ang="0">
                    <a:pos x="255" y="107"/>
                  </a:cxn>
                  <a:cxn ang="0">
                    <a:pos x="255" y="146"/>
                  </a:cxn>
                  <a:cxn ang="0">
                    <a:pos x="237" y="207"/>
                  </a:cxn>
                  <a:cxn ang="0">
                    <a:pos x="226" y="210"/>
                  </a:cxn>
                  <a:cxn ang="0">
                    <a:pos x="225" y="192"/>
                  </a:cxn>
                  <a:cxn ang="0">
                    <a:pos x="186" y="223"/>
                  </a:cxn>
                  <a:cxn ang="0">
                    <a:pos x="149" y="209"/>
                  </a:cxn>
                  <a:cxn ang="0">
                    <a:pos x="152" y="237"/>
                  </a:cxn>
                  <a:cxn ang="0">
                    <a:pos x="122" y="259"/>
                  </a:cxn>
                  <a:cxn ang="0">
                    <a:pos x="114" y="223"/>
                  </a:cxn>
                  <a:cxn ang="0">
                    <a:pos x="0" y="242"/>
                  </a:cxn>
                </a:cxnLst>
                <a:rect l="0" t="0" r="r" b="b"/>
                <a:pathLst>
                  <a:path w="281" h="259">
                    <a:moveTo>
                      <a:pt x="0" y="242"/>
                    </a:moveTo>
                    <a:lnTo>
                      <a:pt x="50" y="195"/>
                    </a:lnTo>
                    <a:lnTo>
                      <a:pt x="122" y="195"/>
                    </a:lnTo>
                    <a:lnTo>
                      <a:pt x="149" y="133"/>
                    </a:lnTo>
                    <a:lnTo>
                      <a:pt x="162" y="130"/>
                    </a:lnTo>
                    <a:lnTo>
                      <a:pt x="162" y="151"/>
                    </a:lnTo>
                    <a:lnTo>
                      <a:pt x="196" y="130"/>
                    </a:lnTo>
                    <a:lnTo>
                      <a:pt x="223" y="86"/>
                    </a:lnTo>
                    <a:lnTo>
                      <a:pt x="236" y="9"/>
                    </a:lnTo>
                    <a:lnTo>
                      <a:pt x="255" y="17"/>
                    </a:lnTo>
                    <a:lnTo>
                      <a:pt x="250" y="0"/>
                    </a:lnTo>
                    <a:lnTo>
                      <a:pt x="263" y="2"/>
                    </a:lnTo>
                    <a:lnTo>
                      <a:pt x="281" y="63"/>
                    </a:lnTo>
                    <a:lnTo>
                      <a:pt x="255" y="107"/>
                    </a:lnTo>
                    <a:lnTo>
                      <a:pt x="255" y="146"/>
                    </a:lnTo>
                    <a:lnTo>
                      <a:pt x="237" y="207"/>
                    </a:lnTo>
                    <a:lnTo>
                      <a:pt x="226" y="210"/>
                    </a:lnTo>
                    <a:lnTo>
                      <a:pt x="225" y="192"/>
                    </a:lnTo>
                    <a:lnTo>
                      <a:pt x="186" y="223"/>
                    </a:lnTo>
                    <a:lnTo>
                      <a:pt x="149" y="209"/>
                    </a:lnTo>
                    <a:lnTo>
                      <a:pt x="152" y="237"/>
                    </a:lnTo>
                    <a:lnTo>
                      <a:pt x="122" y="259"/>
                    </a:lnTo>
                    <a:lnTo>
                      <a:pt x="114" y="223"/>
                    </a:lnTo>
                    <a:lnTo>
                      <a:pt x="0" y="242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1" name="Freeform 218"/>
              <p:cNvSpPr>
                <a:spLocks noChangeAspect="1"/>
              </p:cNvSpPr>
              <p:nvPr/>
            </p:nvSpPr>
            <p:spPr bwMode="auto">
              <a:xfrm>
                <a:off x="7583835" y="3663604"/>
                <a:ext cx="47196" cy="37965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17" y="48"/>
                  </a:cxn>
                  <a:cxn ang="0">
                    <a:pos x="48" y="28"/>
                  </a:cxn>
                  <a:cxn ang="0">
                    <a:pos x="52" y="0"/>
                  </a:cxn>
                  <a:cxn ang="0">
                    <a:pos x="0" y="23"/>
                  </a:cxn>
                </a:cxnLst>
                <a:rect l="0" t="0" r="r" b="b"/>
                <a:pathLst>
                  <a:path w="52" h="48">
                    <a:moveTo>
                      <a:pt x="0" y="23"/>
                    </a:moveTo>
                    <a:lnTo>
                      <a:pt x="17" y="48"/>
                    </a:lnTo>
                    <a:lnTo>
                      <a:pt x="48" y="28"/>
                    </a:lnTo>
                    <a:lnTo>
                      <a:pt x="52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2" name="Freeform 219"/>
              <p:cNvSpPr>
                <a:spLocks noChangeAspect="1"/>
              </p:cNvSpPr>
              <p:nvPr/>
            </p:nvSpPr>
            <p:spPr bwMode="auto">
              <a:xfrm>
                <a:off x="7752393" y="3363683"/>
                <a:ext cx="132149" cy="111363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8" y="143"/>
                  </a:cxn>
                  <a:cxn ang="0">
                    <a:pos x="32" y="124"/>
                  </a:cxn>
                  <a:cxn ang="0">
                    <a:pos x="14" y="101"/>
                  </a:cxn>
                  <a:cxn ang="0">
                    <a:pos x="83" y="121"/>
                  </a:cxn>
                  <a:cxn ang="0">
                    <a:pos x="99" y="86"/>
                  </a:cxn>
                  <a:cxn ang="0">
                    <a:pos x="147" y="80"/>
                  </a:cxn>
                  <a:cxn ang="0">
                    <a:pos x="133" y="58"/>
                  </a:cxn>
                  <a:cxn ang="0">
                    <a:pos x="134" y="38"/>
                  </a:cxn>
                  <a:cxn ang="0">
                    <a:pos x="98" y="41"/>
                  </a:cxn>
                  <a:cxn ang="0">
                    <a:pos x="51" y="0"/>
                  </a:cxn>
                  <a:cxn ang="0">
                    <a:pos x="38" y="82"/>
                  </a:cxn>
                  <a:cxn ang="0">
                    <a:pos x="11" y="79"/>
                  </a:cxn>
                  <a:cxn ang="0">
                    <a:pos x="0" y="101"/>
                  </a:cxn>
                </a:cxnLst>
                <a:rect l="0" t="0" r="r" b="b"/>
                <a:pathLst>
                  <a:path w="147" h="143">
                    <a:moveTo>
                      <a:pt x="0" y="101"/>
                    </a:moveTo>
                    <a:lnTo>
                      <a:pt x="8" y="143"/>
                    </a:lnTo>
                    <a:lnTo>
                      <a:pt x="32" y="124"/>
                    </a:lnTo>
                    <a:lnTo>
                      <a:pt x="14" y="101"/>
                    </a:lnTo>
                    <a:lnTo>
                      <a:pt x="83" y="121"/>
                    </a:lnTo>
                    <a:lnTo>
                      <a:pt x="99" y="86"/>
                    </a:lnTo>
                    <a:lnTo>
                      <a:pt x="147" y="80"/>
                    </a:lnTo>
                    <a:lnTo>
                      <a:pt x="133" y="58"/>
                    </a:lnTo>
                    <a:lnTo>
                      <a:pt x="134" y="38"/>
                    </a:lnTo>
                    <a:lnTo>
                      <a:pt x="98" y="41"/>
                    </a:lnTo>
                    <a:lnTo>
                      <a:pt x="51" y="0"/>
                    </a:lnTo>
                    <a:lnTo>
                      <a:pt x="38" y="82"/>
                    </a:lnTo>
                    <a:lnTo>
                      <a:pt x="11" y="79"/>
                    </a:lnTo>
                    <a:lnTo>
                      <a:pt x="0" y="101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3" name="Freeform 220"/>
              <p:cNvSpPr>
                <a:spLocks noChangeAspect="1"/>
              </p:cNvSpPr>
              <p:nvPr/>
            </p:nvSpPr>
            <p:spPr bwMode="auto">
              <a:xfrm>
                <a:off x="7404491" y="3428224"/>
                <a:ext cx="137542" cy="141735"/>
              </a:xfrm>
              <a:custGeom>
                <a:avLst/>
                <a:gdLst/>
                <a:ahLst/>
                <a:cxnLst>
                  <a:cxn ang="0">
                    <a:pos x="0" y="104"/>
                  </a:cxn>
                  <a:cxn ang="0">
                    <a:pos x="29" y="118"/>
                  </a:cxn>
                  <a:cxn ang="0">
                    <a:pos x="11" y="170"/>
                  </a:cxn>
                  <a:cxn ang="0">
                    <a:pos x="55" y="179"/>
                  </a:cxn>
                  <a:cxn ang="0">
                    <a:pos x="101" y="150"/>
                  </a:cxn>
                  <a:cxn ang="0">
                    <a:pos x="79" y="109"/>
                  </a:cxn>
                  <a:cxn ang="0">
                    <a:pos x="131" y="74"/>
                  </a:cxn>
                  <a:cxn ang="0">
                    <a:pos x="155" y="21"/>
                  </a:cxn>
                  <a:cxn ang="0">
                    <a:pos x="154" y="13"/>
                  </a:cxn>
                  <a:cxn ang="0">
                    <a:pos x="143" y="0"/>
                  </a:cxn>
                  <a:cxn ang="0">
                    <a:pos x="98" y="35"/>
                  </a:cxn>
                  <a:cxn ang="0">
                    <a:pos x="98" y="59"/>
                  </a:cxn>
                  <a:cxn ang="0">
                    <a:pos x="64" y="49"/>
                  </a:cxn>
                  <a:cxn ang="0">
                    <a:pos x="0" y="104"/>
                  </a:cxn>
                </a:cxnLst>
                <a:rect l="0" t="0" r="r" b="b"/>
                <a:pathLst>
                  <a:path w="155" h="179">
                    <a:moveTo>
                      <a:pt x="0" y="104"/>
                    </a:moveTo>
                    <a:lnTo>
                      <a:pt x="29" y="118"/>
                    </a:lnTo>
                    <a:lnTo>
                      <a:pt x="11" y="170"/>
                    </a:lnTo>
                    <a:lnTo>
                      <a:pt x="55" y="179"/>
                    </a:lnTo>
                    <a:lnTo>
                      <a:pt x="101" y="150"/>
                    </a:lnTo>
                    <a:lnTo>
                      <a:pt x="79" y="109"/>
                    </a:lnTo>
                    <a:lnTo>
                      <a:pt x="131" y="74"/>
                    </a:lnTo>
                    <a:lnTo>
                      <a:pt x="155" y="21"/>
                    </a:lnTo>
                    <a:lnTo>
                      <a:pt x="154" y="13"/>
                    </a:lnTo>
                    <a:lnTo>
                      <a:pt x="143" y="0"/>
                    </a:lnTo>
                    <a:lnTo>
                      <a:pt x="98" y="35"/>
                    </a:lnTo>
                    <a:lnTo>
                      <a:pt x="98" y="59"/>
                    </a:lnTo>
                    <a:lnTo>
                      <a:pt x="64" y="49"/>
                    </a:lnTo>
                    <a:lnTo>
                      <a:pt x="0" y="10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4" name="Freeform 221"/>
              <p:cNvSpPr>
                <a:spLocks noChangeAspect="1"/>
              </p:cNvSpPr>
              <p:nvPr/>
            </p:nvSpPr>
            <p:spPr bwMode="auto">
              <a:xfrm>
                <a:off x="7448990" y="3549710"/>
                <a:ext cx="74165" cy="108832"/>
              </a:xfrm>
              <a:custGeom>
                <a:avLst/>
                <a:gdLst>
                  <a:gd name="T0" fmla="*/ 0 w 85"/>
                  <a:gd name="T1" fmla="*/ 61433368 h 138"/>
                  <a:gd name="T2" fmla="*/ 4690858 w 85"/>
                  <a:gd name="T3" fmla="*/ 13354878 h 138"/>
                  <a:gd name="T4" fmla="*/ 31076363 w 85"/>
                  <a:gd name="T5" fmla="*/ 0 h 138"/>
                  <a:gd name="T6" fmla="*/ 49839790 w 85"/>
                  <a:gd name="T7" fmla="*/ 38729541 h 138"/>
                  <a:gd name="T8" fmla="*/ 29904032 w 85"/>
                  <a:gd name="T9" fmla="*/ 55200961 h 138"/>
                  <a:gd name="T10" fmla="*/ 0 w 85"/>
                  <a:gd name="T11" fmla="*/ 61433368 h 13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5"/>
                  <a:gd name="T19" fmla="*/ 0 h 138"/>
                  <a:gd name="T20" fmla="*/ 85 w 85"/>
                  <a:gd name="T21" fmla="*/ 138 h 13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5" h="138">
                    <a:moveTo>
                      <a:pt x="0" y="138"/>
                    </a:moveTo>
                    <a:lnTo>
                      <a:pt x="8" y="30"/>
                    </a:lnTo>
                    <a:lnTo>
                      <a:pt x="53" y="0"/>
                    </a:lnTo>
                    <a:lnTo>
                      <a:pt x="85" y="87"/>
                    </a:lnTo>
                    <a:lnTo>
                      <a:pt x="51" y="124"/>
                    </a:lnTo>
                    <a:lnTo>
                      <a:pt x="0" y="13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5" name="Freeform 222"/>
              <p:cNvSpPr>
                <a:spLocks noChangeAspect="1"/>
              </p:cNvSpPr>
              <p:nvPr/>
            </p:nvSpPr>
            <p:spPr bwMode="auto">
              <a:xfrm>
                <a:off x="6867806" y="3945808"/>
                <a:ext cx="155072" cy="188558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22" y="88"/>
                  </a:cxn>
                  <a:cxn ang="0">
                    <a:pos x="16" y="149"/>
                  </a:cxn>
                  <a:cxn ang="0">
                    <a:pos x="78" y="124"/>
                  </a:cxn>
                  <a:cxn ang="0">
                    <a:pos x="104" y="149"/>
                  </a:cxn>
                  <a:cxn ang="0">
                    <a:pos x="129" y="206"/>
                  </a:cxn>
                  <a:cxn ang="0">
                    <a:pos x="120" y="242"/>
                  </a:cxn>
                  <a:cxn ang="0">
                    <a:pos x="174" y="233"/>
                  </a:cxn>
                  <a:cxn ang="0">
                    <a:pos x="150" y="156"/>
                  </a:cxn>
                  <a:cxn ang="0">
                    <a:pos x="88" y="98"/>
                  </a:cxn>
                  <a:cxn ang="0">
                    <a:pos x="107" y="65"/>
                  </a:cxn>
                  <a:cxn ang="0">
                    <a:pos x="73" y="47"/>
                  </a:cxn>
                  <a:cxn ang="0">
                    <a:pos x="46" y="0"/>
                  </a:cxn>
                  <a:cxn ang="0">
                    <a:pos x="30" y="5"/>
                  </a:cxn>
                  <a:cxn ang="0">
                    <a:pos x="33" y="36"/>
                  </a:cxn>
                  <a:cxn ang="0">
                    <a:pos x="22" y="25"/>
                  </a:cxn>
                  <a:cxn ang="0">
                    <a:pos x="0" y="54"/>
                  </a:cxn>
                </a:cxnLst>
                <a:rect l="0" t="0" r="r" b="b"/>
                <a:pathLst>
                  <a:path w="174" h="242">
                    <a:moveTo>
                      <a:pt x="0" y="54"/>
                    </a:moveTo>
                    <a:lnTo>
                      <a:pt x="22" y="88"/>
                    </a:lnTo>
                    <a:lnTo>
                      <a:pt x="16" y="149"/>
                    </a:lnTo>
                    <a:lnTo>
                      <a:pt x="78" y="124"/>
                    </a:lnTo>
                    <a:lnTo>
                      <a:pt x="104" y="149"/>
                    </a:lnTo>
                    <a:lnTo>
                      <a:pt x="129" y="206"/>
                    </a:lnTo>
                    <a:lnTo>
                      <a:pt x="120" y="242"/>
                    </a:lnTo>
                    <a:lnTo>
                      <a:pt x="174" y="233"/>
                    </a:lnTo>
                    <a:lnTo>
                      <a:pt x="150" y="156"/>
                    </a:lnTo>
                    <a:lnTo>
                      <a:pt x="88" y="98"/>
                    </a:lnTo>
                    <a:lnTo>
                      <a:pt x="107" y="65"/>
                    </a:lnTo>
                    <a:lnTo>
                      <a:pt x="73" y="47"/>
                    </a:lnTo>
                    <a:lnTo>
                      <a:pt x="46" y="0"/>
                    </a:lnTo>
                    <a:lnTo>
                      <a:pt x="30" y="5"/>
                    </a:lnTo>
                    <a:lnTo>
                      <a:pt x="33" y="36"/>
                    </a:lnTo>
                    <a:lnTo>
                      <a:pt x="22" y="25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6" name="Freeform 223"/>
              <p:cNvSpPr>
                <a:spLocks noChangeAspect="1"/>
              </p:cNvSpPr>
              <p:nvPr/>
            </p:nvSpPr>
            <p:spPr bwMode="auto">
              <a:xfrm>
                <a:off x="4743990" y="3227010"/>
                <a:ext cx="13485" cy="16452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9" y="0"/>
                  </a:cxn>
                  <a:cxn ang="0">
                    <a:pos x="13" y="25"/>
                  </a:cxn>
                  <a:cxn ang="0">
                    <a:pos x="0" y="19"/>
                  </a:cxn>
                </a:cxnLst>
                <a:rect l="0" t="0" r="r" b="b"/>
                <a:pathLst>
                  <a:path w="13" h="25">
                    <a:moveTo>
                      <a:pt x="0" y="19"/>
                    </a:moveTo>
                    <a:lnTo>
                      <a:pt x="9" y="0"/>
                    </a:lnTo>
                    <a:lnTo>
                      <a:pt x="13" y="25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7" name="Freeform 224"/>
              <p:cNvSpPr>
                <a:spLocks noChangeAspect="1"/>
              </p:cNvSpPr>
              <p:nvPr/>
            </p:nvSpPr>
            <p:spPr bwMode="auto">
              <a:xfrm>
                <a:off x="6867806" y="4315331"/>
                <a:ext cx="83604" cy="110098"/>
              </a:xfrm>
              <a:custGeom>
                <a:avLst/>
                <a:gdLst>
                  <a:gd name="T0" fmla="*/ 0 w 94"/>
                  <a:gd name="T1" fmla="*/ 0 h 142"/>
                  <a:gd name="T2" fmla="*/ 2147483647 w 94"/>
                  <a:gd name="T3" fmla="*/ 0 h 142"/>
                  <a:gd name="T4" fmla="*/ 2147483647 w 94"/>
                  <a:gd name="T5" fmla="*/ 2147483647 h 142"/>
                  <a:gd name="T6" fmla="*/ 2147483647 w 94"/>
                  <a:gd name="T7" fmla="*/ 2147483647 h 142"/>
                  <a:gd name="T8" fmla="*/ 2147483647 w 94"/>
                  <a:gd name="T9" fmla="*/ 2147483647 h 142"/>
                  <a:gd name="T10" fmla="*/ 2147483647 w 94"/>
                  <a:gd name="T11" fmla="*/ 2147483647 h 142"/>
                  <a:gd name="T12" fmla="*/ 2147483647 w 94"/>
                  <a:gd name="T13" fmla="*/ 2147483647 h 142"/>
                  <a:gd name="T14" fmla="*/ 2147483647 w 94"/>
                  <a:gd name="T15" fmla="*/ 2147483647 h 142"/>
                  <a:gd name="T16" fmla="*/ 0 w 94"/>
                  <a:gd name="T17" fmla="*/ 0 h 1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4"/>
                  <a:gd name="T28" fmla="*/ 0 h 142"/>
                  <a:gd name="T29" fmla="*/ 94 w 94"/>
                  <a:gd name="T30" fmla="*/ 142 h 14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4" h="142">
                    <a:moveTo>
                      <a:pt x="0" y="0"/>
                    </a:moveTo>
                    <a:lnTo>
                      <a:pt x="17" y="0"/>
                    </a:lnTo>
                    <a:lnTo>
                      <a:pt x="25" y="24"/>
                    </a:lnTo>
                    <a:lnTo>
                      <a:pt x="49" y="7"/>
                    </a:lnTo>
                    <a:lnTo>
                      <a:pt x="80" y="41"/>
                    </a:lnTo>
                    <a:lnTo>
                      <a:pt x="94" y="142"/>
                    </a:lnTo>
                    <a:lnTo>
                      <a:pt x="92" y="142"/>
                    </a:lnTo>
                    <a:lnTo>
                      <a:pt x="30" y="10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918" name="Freeform 225"/>
              <p:cNvSpPr>
                <a:spLocks noChangeAspect="1"/>
              </p:cNvSpPr>
              <p:nvPr/>
            </p:nvSpPr>
            <p:spPr bwMode="auto">
              <a:xfrm>
                <a:off x="7075468" y="4307738"/>
                <a:ext cx="215753" cy="136673"/>
              </a:xfrm>
              <a:custGeom>
                <a:avLst/>
                <a:gdLst>
                  <a:gd name="T0" fmla="*/ 0 w 240"/>
                  <a:gd name="T1" fmla="*/ 2147483647 h 171"/>
                  <a:gd name="T2" fmla="*/ 2147483647 w 240"/>
                  <a:gd name="T3" fmla="*/ 2147483647 h 171"/>
                  <a:gd name="T4" fmla="*/ 2147483647 w 240"/>
                  <a:gd name="T5" fmla="*/ 2147483647 h 171"/>
                  <a:gd name="T6" fmla="*/ 2147483647 w 240"/>
                  <a:gd name="T7" fmla="*/ 2147483647 h 171"/>
                  <a:gd name="T8" fmla="*/ 2147483647 w 240"/>
                  <a:gd name="T9" fmla="*/ 2147483647 h 171"/>
                  <a:gd name="T10" fmla="*/ 2147483647 w 240"/>
                  <a:gd name="T11" fmla="*/ 2147483647 h 171"/>
                  <a:gd name="T12" fmla="*/ 2147483647 w 240"/>
                  <a:gd name="T13" fmla="*/ 2147483647 h 171"/>
                  <a:gd name="T14" fmla="*/ 2147483647 w 240"/>
                  <a:gd name="T15" fmla="*/ 2147483647 h 171"/>
                  <a:gd name="T16" fmla="*/ 2147483647 w 240"/>
                  <a:gd name="T17" fmla="*/ 0 h 171"/>
                  <a:gd name="T18" fmla="*/ 2147483647 w 240"/>
                  <a:gd name="T19" fmla="*/ 2147483647 h 171"/>
                  <a:gd name="T20" fmla="*/ 2147483647 w 240"/>
                  <a:gd name="T21" fmla="*/ 2147483647 h 171"/>
                  <a:gd name="T22" fmla="*/ 2147483647 w 240"/>
                  <a:gd name="T23" fmla="*/ 2147483647 h 171"/>
                  <a:gd name="T24" fmla="*/ 2147483647 w 240"/>
                  <a:gd name="T25" fmla="*/ 2147483647 h 171"/>
                  <a:gd name="T26" fmla="*/ 2147483647 w 240"/>
                  <a:gd name="T27" fmla="*/ 2147483647 h 171"/>
                  <a:gd name="T28" fmla="*/ 2147483647 w 240"/>
                  <a:gd name="T29" fmla="*/ 2147483647 h 171"/>
                  <a:gd name="T30" fmla="*/ 0 w 240"/>
                  <a:gd name="T31" fmla="*/ 2147483647 h 17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240"/>
                  <a:gd name="T49" fmla="*/ 0 h 171"/>
                  <a:gd name="T50" fmla="*/ 240 w 240"/>
                  <a:gd name="T51" fmla="*/ 171 h 17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240" h="171">
                    <a:moveTo>
                      <a:pt x="0" y="152"/>
                    </a:moveTo>
                    <a:lnTo>
                      <a:pt x="24" y="171"/>
                    </a:lnTo>
                    <a:lnTo>
                      <a:pt x="97" y="162"/>
                    </a:lnTo>
                    <a:lnTo>
                      <a:pt x="121" y="152"/>
                    </a:lnTo>
                    <a:lnTo>
                      <a:pt x="155" y="75"/>
                    </a:lnTo>
                    <a:lnTo>
                      <a:pt x="197" y="78"/>
                    </a:lnTo>
                    <a:lnTo>
                      <a:pt x="240" y="49"/>
                    </a:lnTo>
                    <a:lnTo>
                      <a:pt x="197" y="28"/>
                    </a:lnTo>
                    <a:lnTo>
                      <a:pt x="187" y="0"/>
                    </a:lnTo>
                    <a:lnTo>
                      <a:pt x="136" y="50"/>
                    </a:lnTo>
                    <a:lnTo>
                      <a:pt x="121" y="82"/>
                    </a:lnTo>
                    <a:lnTo>
                      <a:pt x="107" y="63"/>
                    </a:lnTo>
                    <a:lnTo>
                      <a:pt x="78" y="108"/>
                    </a:lnTo>
                    <a:lnTo>
                      <a:pt x="51" y="113"/>
                    </a:lnTo>
                    <a:lnTo>
                      <a:pt x="38" y="152"/>
                    </a:lnTo>
                    <a:lnTo>
                      <a:pt x="0" y="15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919" name="Freeform 226"/>
              <p:cNvSpPr>
                <a:spLocks noChangeAspect="1"/>
              </p:cNvSpPr>
              <p:nvPr/>
            </p:nvSpPr>
            <p:spPr bwMode="auto">
              <a:xfrm>
                <a:off x="1998536" y="3699038"/>
                <a:ext cx="675576" cy="434062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36" y="92"/>
                  </a:cxn>
                  <a:cxn ang="0">
                    <a:pos x="79" y="130"/>
                  </a:cxn>
                  <a:cxn ang="0">
                    <a:pos x="73" y="155"/>
                  </a:cxn>
                  <a:cxn ang="0">
                    <a:pos x="53" y="161"/>
                  </a:cxn>
                  <a:cxn ang="0">
                    <a:pos x="100" y="179"/>
                  </a:cxn>
                  <a:cxn ang="0">
                    <a:pos x="127" y="215"/>
                  </a:cxn>
                  <a:cxn ang="0">
                    <a:pos x="124" y="251"/>
                  </a:cxn>
                  <a:cxn ang="0">
                    <a:pos x="177" y="304"/>
                  </a:cxn>
                  <a:cxn ang="0">
                    <a:pos x="191" y="287"/>
                  </a:cxn>
                  <a:cxn ang="0">
                    <a:pos x="65" y="80"/>
                  </a:cxn>
                  <a:cxn ang="0">
                    <a:pos x="57" y="20"/>
                  </a:cxn>
                  <a:cxn ang="0">
                    <a:pos x="81" y="36"/>
                  </a:cxn>
                  <a:cxn ang="0">
                    <a:pos x="129" y="130"/>
                  </a:cxn>
                  <a:cxn ang="0">
                    <a:pos x="194" y="196"/>
                  </a:cxn>
                  <a:cxn ang="0">
                    <a:pos x="194" y="223"/>
                  </a:cxn>
                  <a:cxn ang="0">
                    <a:pos x="287" y="315"/>
                  </a:cxn>
                  <a:cxn ang="0">
                    <a:pos x="298" y="356"/>
                  </a:cxn>
                  <a:cxn ang="0">
                    <a:pos x="287" y="380"/>
                  </a:cxn>
                  <a:cxn ang="0">
                    <a:pos x="305" y="417"/>
                  </a:cxn>
                  <a:cxn ang="0">
                    <a:pos x="482" y="512"/>
                  </a:cxn>
                  <a:cxn ang="0">
                    <a:pos x="562" y="505"/>
                  </a:cxn>
                  <a:cxn ang="0">
                    <a:pos x="615" y="552"/>
                  </a:cxn>
                  <a:cxn ang="0">
                    <a:pos x="633" y="508"/>
                  </a:cxn>
                  <a:cxn ang="0">
                    <a:pos x="660" y="505"/>
                  </a:cxn>
                  <a:cxn ang="0">
                    <a:pos x="633" y="469"/>
                  </a:cxn>
                  <a:cxn ang="0">
                    <a:pos x="692" y="452"/>
                  </a:cxn>
                  <a:cxn ang="0">
                    <a:pos x="713" y="436"/>
                  </a:cxn>
                  <a:cxn ang="0">
                    <a:pos x="719" y="424"/>
                  </a:cxn>
                  <a:cxn ang="0">
                    <a:pos x="726" y="450"/>
                  </a:cxn>
                  <a:cxn ang="0">
                    <a:pos x="750" y="356"/>
                  </a:cxn>
                  <a:cxn ang="0">
                    <a:pos x="719" y="340"/>
                  </a:cxn>
                  <a:cxn ang="0">
                    <a:pos x="660" y="356"/>
                  </a:cxn>
                  <a:cxn ang="0">
                    <a:pos x="631" y="436"/>
                  </a:cxn>
                  <a:cxn ang="0">
                    <a:pos x="559" y="442"/>
                  </a:cxn>
                  <a:cxn ang="0">
                    <a:pos x="529" y="424"/>
                  </a:cxn>
                  <a:cxn ang="0">
                    <a:pos x="481" y="326"/>
                  </a:cxn>
                  <a:cxn ang="0">
                    <a:pos x="481" y="251"/>
                  </a:cxn>
                  <a:cxn ang="0">
                    <a:pos x="497" y="215"/>
                  </a:cxn>
                  <a:cxn ang="0">
                    <a:pos x="449" y="193"/>
                  </a:cxn>
                  <a:cxn ang="0">
                    <a:pos x="385" y="89"/>
                  </a:cxn>
                  <a:cxn ang="0">
                    <a:pos x="330" y="113"/>
                  </a:cxn>
                  <a:cxn ang="0">
                    <a:pos x="263" y="26"/>
                  </a:cxn>
                  <a:cxn ang="0">
                    <a:pos x="151" y="45"/>
                  </a:cxn>
                  <a:cxn ang="0">
                    <a:pos x="58" y="0"/>
                  </a:cxn>
                  <a:cxn ang="0">
                    <a:pos x="0" y="6"/>
                  </a:cxn>
                </a:cxnLst>
                <a:rect l="0" t="0" r="r" b="b"/>
                <a:pathLst>
                  <a:path w="750" h="552">
                    <a:moveTo>
                      <a:pt x="0" y="6"/>
                    </a:moveTo>
                    <a:lnTo>
                      <a:pt x="36" y="92"/>
                    </a:lnTo>
                    <a:lnTo>
                      <a:pt x="79" y="130"/>
                    </a:lnTo>
                    <a:lnTo>
                      <a:pt x="73" y="155"/>
                    </a:lnTo>
                    <a:lnTo>
                      <a:pt x="53" y="161"/>
                    </a:lnTo>
                    <a:lnTo>
                      <a:pt x="100" y="179"/>
                    </a:lnTo>
                    <a:lnTo>
                      <a:pt x="127" y="215"/>
                    </a:lnTo>
                    <a:lnTo>
                      <a:pt x="124" y="251"/>
                    </a:lnTo>
                    <a:lnTo>
                      <a:pt x="177" y="304"/>
                    </a:lnTo>
                    <a:lnTo>
                      <a:pt x="191" y="287"/>
                    </a:lnTo>
                    <a:lnTo>
                      <a:pt x="65" y="80"/>
                    </a:lnTo>
                    <a:lnTo>
                      <a:pt x="57" y="20"/>
                    </a:lnTo>
                    <a:lnTo>
                      <a:pt x="81" y="36"/>
                    </a:lnTo>
                    <a:lnTo>
                      <a:pt x="129" y="130"/>
                    </a:lnTo>
                    <a:lnTo>
                      <a:pt x="194" y="196"/>
                    </a:lnTo>
                    <a:lnTo>
                      <a:pt x="194" y="223"/>
                    </a:lnTo>
                    <a:lnTo>
                      <a:pt x="287" y="315"/>
                    </a:lnTo>
                    <a:lnTo>
                      <a:pt x="298" y="356"/>
                    </a:lnTo>
                    <a:lnTo>
                      <a:pt x="287" y="380"/>
                    </a:lnTo>
                    <a:lnTo>
                      <a:pt x="305" y="417"/>
                    </a:lnTo>
                    <a:lnTo>
                      <a:pt x="482" y="512"/>
                    </a:lnTo>
                    <a:lnTo>
                      <a:pt x="562" y="505"/>
                    </a:lnTo>
                    <a:lnTo>
                      <a:pt x="615" y="552"/>
                    </a:lnTo>
                    <a:lnTo>
                      <a:pt x="633" y="508"/>
                    </a:lnTo>
                    <a:lnTo>
                      <a:pt x="660" y="505"/>
                    </a:lnTo>
                    <a:lnTo>
                      <a:pt x="633" y="469"/>
                    </a:lnTo>
                    <a:lnTo>
                      <a:pt x="692" y="452"/>
                    </a:lnTo>
                    <a:lnTo>
                      <a:pt x="713" y="436"/>
                    </a:lnTo>
                    <a:lnTo>
                      <a:pt x="719" y="424"/>
                    </a:lnTo>
                    <a:lnTo>
                      <a:pt x="726" y="450"/>
                    </a:lnTo>
                    <a:lnTo>
                      <a:pt x="750" y="356"/>
                    </a:lnTo>
                    <a:lnTo>
                      <a:pt x="719" y="340"/>
                    </a:lnTo>
                    <a:lnTo>
                      <a:pt x="660" y="356"/>
                    </a:lnTo>
                    <a:lnTo>
                      <a:pt x="631" y="436"/>
                    </a:lnTo>
                    <a:lnTo>
                      <a:pt x="559" y="442"/>
                    </a:lnTo>
                    <a:lnTo>
                      <a:pt x="529" y="424"/>
                    </a:lnTo>
                    <a:lnTo>
                      <a:pt x="481" y="326"/>
                    </a:lnTo>
                    <a:lnTo>
                      <a:pt x="481" y="251"/>
                    </a:lnTo>
                    <a:lnTo>
                      <a:pt x="497" y="215"/>
                    </a:lnTo>
                    <a:lnTo>
                      <a:pt x="449" y="193"/>
                    </a:lnTo>
                    <a:lnTo>
                      <a:pt x="385" y="89"/>
                    </a:lnTo>
                    <a:lnTo>
                      <a:pt x="330" y="113"/>
                    </a:lnTo>
                    <a:lnTo>
                      <a:pt x="263" y="26"/>
                    </a:lnTo>
                    <a:lnTo>
                      <a:pt x="151" y="45"/>
                    </a:lnTo>
                    <a:lnTo>
                      <a:pt x="58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0" name="Freeform 227"/>
              <p:cNvSpPr>
                <a:spLocks noChangeAspect="1"/>
              </p:cNvSpPr>
              <p:nvPr/>
            </p:nvSpPr>
            <p:spPr bwMode="auto">
              <a:xfrm>
                <a:off x="6585979" y="3165002"/>
                <a:ext cx="709287" cy="301186"/>
              </a:xfrm>
              <a:custGeom>
                <a:avLst/>
                <a:gdLst/>
                <a:ahLst/>
                <a:cxnLst>
                  <a:cxn ang="0">
                    <a:pos x="0" y="121"/>
                  </a:cxn>
                  <a:cxn ang="0">
                    <a:pos x="27" y="162"/>
                  </a:cxn>
                  <a:cxn ang="0">
                    <a:pos x="57" y="173"/>
                  </a:cxn>
                  <a:cxn ang="0">
                    <a:pos x="72" y="256"/>
                  </a:cxn>
                  <a:cxn ang="0">
                    <a:pos x="182" y="286"/>
                  </a:cxn>
                  <a:cxn ang="0">
                    <a:pos x="230" y="345"/>
                  </a:cxn>
                  <a:cxn ang="0">
                    <a:pos x="318" y="337"/>
                  </a:cxn>
                  <a:cxn ang="0">
                    <a:pos x="421" y="383"/>
                  </a:cxn>
                  <a:cxn ang="0">
                    <a:pos x="555" y="345"/>
                  </a:cxn>
                  <a:cxn ang="0">
                    <a:pos x="598" y="311"/>
                  </a:cxn>
                  <a:cxn ang="0">
                    <a:pos x="598" y="267"/>
                  </a:cxn>
                  <a:cxn ang="0">
                    <a:pos x="637" y="273"/>
                  </a:cxn>
                  <a:cxn ang="0">
                    <a:pos x="717" y="207"/>
                  </a:cxn>
                  <a:cxn ang="0">
                    <a:pos x="786" y="206"/>
                  </a:cxn>
                  <a:cxn ang="0">
                    <a:pos x="755" y="157"/>
                  </a:cxn>
                  <a:cxn ang="0">
                    <a:pos x="691" y="168"/>
                  </a:cxn>
                  <a:cxn ang="0">
                    <a:pos x="691" y="113"/>
                  </a:cxn>
                  <a:cxn ang="0">
                    <a:pos x="704" y="83"/>
                  </a:cxn>
                  <a:cxn ang="0">
                    <a:pos x="661" y="77"/>
                  </a:cxn>
                  <a:cxn ang="0">
                    <a:pos x="541" y="108"/>
                  </a:cxn>
                  <a:cxn ang="0">
                    <a:pos x="441" y="61"/>
                  </a:cxn>
                  <a:cxn ang="0">
                    <a:pos x="374" y="66"/>
                  </a:cxn>
                  <a:cxn ang="0">
                    <a:pos x="347" y="28"/>
                  </a:cxn>
                  <a:cxn ang="0">
                    <a:pos x="285" y="0"/>
                  </a:cxn>
                  <a:cxn ang="0">
                    <a:pos x="248" y="28"/>
                  </a:cxn>
                  <a:cxn ang="0">
                    <a:pos x="246" y="82"/>
                  </a:cxn>
                  <a:cxn ang="0">
                    <a:pos x="100" y="61"/>
                  </a:cxn>
                  <a:cxn ang="0">
                    <a:pos x="0" y="121"/>
                  </a:cxn>
                </a:cxnLst>
                <a:rect l="0" t="0" r="r" b="b"/>
                <a:pathLst>
                  <a:path w="786" h="383">
                    <a:moveTo>
                      <a:pt x="0" y="121"/>
                    </a:moveTo>
                    <a:lnTo>
                      <a:pt x="27" y="162"/>
                    </a:lnTo>
                    <a:lnTo>
                      <a:pt x="57" y="173"/>
                    </a:lnTo>
                    <a:lnTo>
                      <a:pt x="72" y="256"/>
                    </a:lnTo>
                    <a:lnTo>
                      <a:pt x="182" y="286"/>
                    </a:lnTo>
                    <a:lnTo>
                      <a:pt x="230" y="345"/>
                    </a:lnTo>
                    <a:lnTo>
                      <a:pt x="318" y="337"/>
                    </a:lnTo>
                    <a:lnTo>
                      <a:pt x="421" y="383"/>
                    </a:lnTo>
                    <a:lnTo>
                      <a:pt x="555" y="345"/>
                    </a:lnTo>
                    <a:lnTo>
                      <a:pt x="598" y="311"/>
                    </a:lnTo>
                    <a:lnTo>
                      <a:pt x="598" y="267"/>
                    </a:lnTo>
                    <a:lnTo>
                      <a:pt x="637" y="273"/>
                    </a:lnTo>
                    <a:lnTo>
                      <a:pt x="717" y="207"/>
                    </a:lnTo>
                    <a:lnTo>
                      <a:pt x="786" y="206"/>
                    </a:lnTo>
                    <a:lnTo>
                      <a:pt x="755" y="157"/>
                    </a:lnTo>
                    <a:lnTo>
                      <a:pt x="691" y="168"/>
                    </a:lnTo>
                    <a:lnTo>
                      <a:pt x="691" y="113"/>
                    </a:lnTo>
                    <a:lnTo>
                      <a:pt x="704" y="83"/>
                    </a:lnTo>
                    <a:lnTo>
                      <a:pt x="661" y="77"/>
                    </a:lnTo>
                    <a:lnTo>
                      <a:pt x="541" y="108"/>
                    </a:lnTo>
                    <a:lnTo>
                      <a:pt x="441" y="61"/>
                    </a:lnTo>
                    <a:lnTo>
                      <a:pt x="374" y="66"/>
                    </a:lnTo>
                    <a:lnTo>
                      <a:pt x="347" y="28"/>
                    </a:lnTo>
                    <a:lnTo>
                      <a:pt x="285" y="0"/>
                    </a:lnTo>
                    <a:lnTo>
                      <a:pt x="248" y="28"/>
                    </a:lnTo>
                    <a:lnTo>
                      <a:pt x="246" y="82"/>
                    </a:lnTo>
                    <a:lnTo>
                      <a:pt x="100" y="61"/>
                    </a:lnTo>
                    <a:lnTo>
                      <a:pt x="0" y="12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1" name="Freeform 228"/>
              <p:cNvSpPr>
                <a:spLocks noChangeAspect="1"/>
              </p:cNvSpPr>
              <p:nvPr/>
            </p:nvSpPr>
            <p:spPr bwMode="auto">
              <a:xfrm>
                <a:off x="5783649" y="3891392"/>
                <a:ext cx="172602" cy="192354"/>
              </a:xfrm>
              <a:custGeom>
                <a:avLst/>
                <a:gdLst/>
                <a:ahLst/>
                <a:cxnLst>
                  <a:cxn ang="0">
                    <a:pos x="0" y="175"/>
                  </a:cxn>
                  <a:cxn ang="0">
                    <a:pos x="26" y="246"/>
                  </a:cxn>
                  <a:cxn ang="0">
                    <a:pos x="71" y="237"/>
                  </a:cxn>
                  <a:cxn ang="0">
                    <a:pos x="141" y="175"/>
                  </a:cxn>
                  <a:cxn ang="0">
                    <a:pos x="139" y="146"/>
                  </a:cxn>
                  <a:cxn ang="0">
                    <a:pos x="186" y="91"/>
                  </a:cxn>
                  <a:cxn ang="0">
                    <a:pos x="191" y="70"/>
                  </a:cxn>
                  <a:cxn ang="0">
                    <a:pos x="163" y="39"/>
                  </a:cxn>
                  <a:cxn ang="0">
                    <a:pos x="106" y="0"/>
                  </a:cxn>
                  <a:cxn ang="0">
                    <a:pos x="91" y="0"/>
                  </a:cxn>
                  <a:cxn ang="0">
                    <a:pos x="99" y="22"/>
                  </a:cxn>
                  <a:cxn ang="0">
                    <a:pos x="77" y="66"/>
                  </a:cxn>
                  <a:cxn ang="0">
                    <a:pos x="91" y="88"/>
                  </a:cxn>
                  <a:cxn ang="0">
                    <a:pos x="74" y="147"/>
                  </a:cxn>
                  <a:cxn ang="0">
                    <a:pos x="0" y="175"/>
                  </a:cxn>
                </a:cxnLst>
                <a:rect l="0" t="0" r="r" b="b"/>
                <a:pathLst>
                  <a:path w="191" h="246">
                    <a:moveTo>
                      <a:pt x="0" y="175"/>
                    </a:moveTo>
                    <a:lnTo>
                      <a:pt x="26" y="246"/>
                    </a:lnTo>
                    <a:lnTo>
                      <a:pt x="71" y="237"/>
                    </a:lnTo>
                    <a:lnTo>
                      <a:pt x="141" y="175"/>
                    </a:lnTo>
                    <a:lnTo>
                      <a:pt x="139" y="146"/>
                    </a:lnTo>
                    <a:lnTo>
                      <a:pt x="186" y="91"/>
                    </a:lnTo>
                    <a:lnTo>
                      <a:pt x="191" y="70"/>
                    </a:lnTo>
                    <a:lnTo>
                      <a:pt x="163" y="39"/>
                    </a:lnTo>
                    <a:lnTo>
                      <a:pt x="106" y="0"/>
                    </a:lnTo>
                    <a:lnTo>
                      <a:pt x="91" y="0"/>
                    </a:lnTo>
                    <a:lnTo>
                      <a:pt x="99" y="22"/>
                    </a:lnTo>
                    <a:lnTo>
                      <a:pt x="77" y="66"/>
                    </a:lnTo>
                    <a:lnTo>
                      <a:pt x="91" y="88"/>
                    </a:lnTo>
                    <a:lnTo>
                      <a:pt x="74" y="147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2" name="Freeform 229"/>
              <p:cNvSpPr>
                <a:spLocks noChangeAspect="1"/>
              </p:cNvSpPr>
              <p:nvPr/>
            </p:nvSpPr>
            <p:spPr bwMode="auto">
              <a:xfrm>
                <a:off x="6410680" y="3758516"/>
                <a:ext cx="180693" cy="93646"/>
              </a:xfrm>
              <a:custGeom>
                <a:avLst/>
                <a:gdLst/>
                <a:ahLst/>
                <a:cxnLst>
                  <a:cxn ang="0">
                    <a:pos x="0" y="47"/>
                  </a:cxn>
                  <a:cxn ang="0">
                    <a:pos x="24" y="0"/>
                  </a:cxn>
                  <a:cxn ang="0">
                    <a:pos x="101" y="29"/>
                  </a:cxn>
                  <a:cxn ang="0">
                    <a:pos x="142" y="77"/>
                  </a:cxn>
                  <a:cxn ang="0">
                    <a:pos x="198" y="77"/>
                  </a:cxn>
                  <a:cxn ang="0">
                    <a:pos x="194" y="119"/>
                  </a:cxn>
                  <a:cxn ang="0">
                    <a:pos x="67" y="91"/>
                  </a:cxn>
                  <a:cxn ang="0">
                    <a:pos x="0" y="47"/>
                  </a:cxn>
                </a:cxnLst>
                <a:rect l="0" t="0" r="r" b="b"/>
                <a:pathLst>
                  <a:path w="198" h="119">
                    <a:moveTo>
                      <a:pt x="0" y="47"/>
                    </a:moveTo>
                    <a:lnTo>
                      <a:pt x="24" y="0"/>
                    </a:lnTo>
                    <a:lnTo>
                      <a:pt x="101" y="29"/>
                    </a:lnTo>
                    <a:lnTo>
                      <a:pt x="142" y="77"/>
                    </a:lnTo>
                    <a:lnTo>
                      <a:pt x="198" y="77"/>
                    </a:lnTo>
                    <a:lnTo>
                      <a:pt x="194" y="119"/>
                    </a:lnTo>
                    <a:lnTo>
                      <a:pt x="67" y="91"/>
                    </a:lnTo>
                    <a:lnTo>
                      <a:pt x="0" y="4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3" name="Freeform 230"/>
              <p:cNvSpPr>
                <a:spLocks noChangeAspect="1"/>
              </p:cNvSpPr>
              <p:nvPr/>
            </p:nvSpPr>
            <p:spPr bwMode="auto">
              <a:xfrm>
                <a:off x="4700839" y="3133364"/>
                <a:ext cx="78210" cy="77195"/>
              </a:xfrm>
              <a:custGeom>
                <a:avLst/>
                <a:gdLst/>
                <a:ahLst/>
                <a:cxnLst>
                  <a:cxn ang="0">
                    <a:pos x="0" y="72"/>
                  </a:cxn>
                  <a:cxn ang="0">
                    <a:pos x="35" y="60"/>
                  </a:cxn>
                  <a:cxn ang="0">
                    <a:pos x="19" y="50"/>
                  </a:cxn>
                  <a:cxn ang="0">
                    <a:pos x="34" y="14"/>
                  </a:cxn>
                  <a:cxn ang="0">
                    <a:pos x="46" y="38"/>
                  </a:cxn>
                  <a:cxn ang="0">
                    <a:pos x="50" y="0"/>
                  </a:cxn>
                  <a:cxn ang="0">
                    <a:pos x="88" y="0"/>
                  </a:cxn>
                  <a:cxn ang="0">
                    <a:pos x="82" y="38"/>
                  </a:cxn>
                  <a:cxn ang="0">
                    <a:pos x="59" y="52"/>
                  </a:cxn>
                  <a:cxn ang="0">
                    <a:pos x="59" y="99"/>
                  </a:cxn>
                  <a:cxn ang="0">
                    <a:pos x="35" y="69"/>
                  </a:cxn>
                  <a:cxn ang="0">
                    <a:pos x="0" y="72"/>
                  </a:cxn>
                </a:cxnLst>
                <a:rect l="0" t="0" r="r" b="b"/>
                <a:pathLst>
                  <a:path w="88" h="99">
                    <a:moveTo>
                      <a:pt x="0" y="72"/>
                    </a:moveTo>
                    <a:lnTo>
                      <a:pt x="35" y="60"/>
                    </a:lnTo>
                    <a:lnTo>
                      <a:pt x="19" y="50"/>
                    </a:lnTo>
                    <a:lnTo>
                      <a:pt x="34" y="14"/>
                    </a:lnTo>
                    <a:lnTo>
                      <a:pt x="46" y="38"/>
                    </a:lnTo>
                    <a:lnTo>
                      <a:pt x="50" y="0"/>
                    </a:lnTo>
                    <a:lnTo>
                      <a:pt x="88" y="0"/>
                    </a:lnTo>
                    <a:lnTo>
                      <a:pt x="82" y="38"/>
                    </a:lnTo>
                    <a:lnTo>
                      <a:pt x="59" y="52"/>
                    </a:lnTo>
                    <a:lnTo>
                      <a:pt x="59" y="99"/>
                    </a:lnTo>
                    <a:lnTo>
                      <a:pt x="35" y="69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4" name="Freeform 231"/>
              <p:cNvSpPr>
                <a:spLocks noChangeAspect="1"/>
              </p:cNvSpPr>
              <p:nvPr/>
            </p:nvSpPr>
            <p:spPr bwMode="auto">
              <a:xfrm>
                <a:off x="8345713" y="5434023"/>
                <a:ext cx="173950" cy="165779"/>
              </a:xfrm>
              <a:custGeom>
                <a:avLst/>
                <a:gdLst/>
                <a:ahLst/>
                <a:cxnLst>
                  <a:cxn ang="0">
                    <a:pos x="0" y="185"/>
                  </a:cxn>
                  <a:cxn ang="0">
                    <a:pos x="40" y="119"/>
                  </a:cxn>
                  <a:cxn ang="0">
                    <a:pos x="109" y="71"/>
                  </a:cxn>
                  <a:cxn ang="0">
                    <a:pos x="148" y="0"/>
                  </a:cxn>
                  <a:cxn ang="0">
                    <a:pos x="165" y="22"/>
                  </a:cxn>
                  <a:cxn ang="0">
                    <a:pos x="189" y="12"/>
                  </a:cxn>
                  <a:cxn ang="0">
                    <a:pos x="193" y="39"/>
                  </a:cxn>
                  <a:cxn ang="0">
                    <a:pos x="159" y="88"/>
                  </a:cxn>
                  <a:cxn ang="0">
                    <a:pos x="164" y="111"/>
                  </a:cxn>
                  <a:cxn ang="0">
                    <a:pos x="124" y="119"/>
                  </a:cxn>
                  <a:cxn ang="0">
                    <a:pos x="105" y="191"/>
                  </a:cxn>
                  <a:cxn ang="0">
                    <a:pos x="63" y="210"/>
                  </a:cxn>
                  <a:cxn ang="0">
                    <a:pos x="0" y="185"/>
                  </a:cxn>
                </a:cxnLst>
                <a:rect l="0" t="0" r="r" b="b"/>
                <a:pathLst>
                  <a:path w="193" h="210">
                    <a:moveTo>
                      <a:pt x="0" y="185"/>
                    </a:moveTo>
                    <a:lnTo>
                      <a:pt x="40" y="119"/>
                    </a:lnTo>
                    <a:lnTo>
                      <a:pt x="109" y="71"/>
                    </a:lnTo>
                    <a:lnTo>
                      <a:pt x="148" y="0"/>
                    </a:lnTo>
                    <a:lnTo>
                      <a:pt x="165" y="22"/>
                    </a:lnTo>
                    <a:lnTo>
                      <a:pt x="189" y="12"/>
                    </a:lnTo>
                    <a:lnTo>
                      <a:pt x="193" y="39"/>
                    </a:lnTo>
                    <a:lnTo>
                      <a:pt x="159" y="88"/>
                    </a:lnTo>
                    <a:lnTo>
                      <a:pt x="164" y="111"/>
                    </a:lnTo>
                    <a:lnTo>
                      <a:pt x="124" y="119"/>
                    </a:lnTo>
                    <a:lnTo>
                      <a:pt x="105" y="191"/>
                    </a:lnTo>
                    <a:lnTo>
                      <a:pt x="63" y="210"/>
                    </a:lnTo>
                    <a:lnTo>
                      <a:pt x="0" y="18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5" name="Freeform 232"/>
              <p:cNvSpPr>
                <a:spLocks noChangeAspect="1"/>
              </p:cNvSpPr>
              <p:nvPr/>
            </p:nvSpPr>
            <p:spPr bwMode="auto">
              <a:xfrm>
                <a:off x="8484603" y="5273306"/>
                <a:ext cx="130801" cy="1809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" y="27"/>
                  </a:cxn>
                  <a:cxn ang="0">
                    <a:pos x="49" y="77"/>
                  </a:cxn>
                  <a:cxn ang="0">
                    <a:pos x="65" y="91"/>
                  </a:cxn>
                  <a:cxn ang="0">
                    <a:pos x="78" y="69"/>
                  </a:cxn>
                  <a:cxn ang="0">
                    <a:pos x="81" y="103"/>
                  </a:cxn>
                  <a:cxn ang="0">
                    <a:pos x="145" y="103"/>
                  </a:cxn>
                  <a:cxn ang="0">
                    <a:pos x="131" y="154"/>
                  </a:cxn>
                  <a:cxn ang="0">
                    <a:pos x="102" y="162"/>
                  </a:cxn>
                  <a:cxn ang="0">
                    <a:pos x="78" y="229"/>
                  </a:cxn>
                  <a:cxn ang="0">
                    <a:pos x="52" y="229"/>
                  </a:cxn>
                  <a:cxn ang="0">
                    <a:pos x="62" y="205"/>
                  </a:cxn>
                  <a:cxn ang="0">
                    <a:pos x="27" y="157"/>
                  </a:cxn>
                  <a:cxn ang="0">
                    <a:pos x="56" y="114"/>
                  </a:cxn>
                  <a:cxn ang="0">
                    <a:pos x="52" y="80"/>
                  </a:cxn>
                  <a:cxn ang="0">
                    <a:pos x="0" y="0"/>
                  </a:cxn>
                </a:cxnLst>
                <a:rect l="0" t="0" r="r" b="b"/>
                <a:pathLst>
                  <a:path w="145" h="229">
                    <a:moveTo>
                      <a:pt x="0" y="0"/>
                    </a:moveTo>
                    <a:lnTo>
                      <a:pt x="40" y="27"/>
                    </a:lnTo>
                    <a:lnTo>
                      <a:pt x="49" y="77"/>
                    </a:lnTo>
                    <a:lnTo>
                      <a:pt x="65" y="91"/>
                    </a:lnTo>
                    <a:lnTo>
                      <a:pt x="78" y="69"/>
                    </a:lnTo>
                    <a:lnTo>
                      <a:pt x="81" y="103"/>
                    </a:lnTo>
                    <a:lnTo>
                      <a:pt x="145" y="103"/>
                    </a:lnTo>
                    <a:lnTo>
                      <a:pt x="131" y="154"/>
                    </a:lnTo>
                    <a:lnTo>
                      <a:pt x="102" y="162"/>
                    </a:lnTo>
                    <a:lnTo>
                      <a:pt x="78" y="229"/>
                    </a:lnTo>
                    <a:lnTo>
                      <a:pt x="52" y="229"/>
                    </a:lnTo>
                    <a:lnTo>
                      <a:pt x="62" y="205"/>
                    </a:lnTo>
                    <a:lnTo>
                      <a:pt x="27" y="157"/>
                    </a:lnTo>
                    <a:lnTo>
                      <a:pt x="56" y="114"/>
                    </a:lnTo>
                    <a:lnTo>
                      <a:pt x="52" y="8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6" name="Freeform 233"/>
              <p:cNvSpPr>
                <a:spLocks noChangeAspect="1"/>
              </p:cNvSpPr>
              <p:nvPr/>
            </p:nvSpPr>
            <p:spPr bwMode="auto">
              <a:xfrm>
                <a:off x="2663325" y="4121711"/>
                <a:ext cx="87649" cy="96177"/>
              </a:xfrm>
              <a:custGeom>
                <a:avLst/>
                <a:gdLst/>
                <a:ahLst/>
                <a:cxnLst>
                  <a:cxn ang="0">
                    <a:pos x="0" y="58"/>
                  </a:cxn>
                  <a:cxn ang="0">
                    <a:pos x="40" y="114"/>
                  </a:cxn>
                  <a:cxn ang="0">
                    <a:pos x="91" y="121"/>
                  </a:cxn>
                  <a:cxn ang="0">
                    <a:pos x="98" y="0"/>
                  </a:cxn>
                  <a:cxn ang="0">
                    <a:pos x="59" y="5"/>
                  </a:cxn>
                  <a:cxn ang="0">
                    <a:pos x="0" y="58"/>
                  </a:cxn>
                </a:cxnLst>
                <a:rect l="0" t="0" r="r" b="b"/>
                <a:pathLst>
                  <a:path w="98" h="121">
                    <a:moveTo>
                      <a:pt x="0" y="58"/>
                    </a:moveTo>
                    <a:lnTo>
                      <a:pt x="40" y="114"/>
                    </a:lnTo>
                    <a:lnTo>
                      <a:pt x="91" y="121"/>
                    </a:lnTo>
                    <a:lnTo>
                      <a:pt x="98" y="0"/>
                    </a:lnTo>
                    <a:lnTo>
                      <a:pt x="59" y="5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7" name="Freeform 234"/>
              <p:cNvSpPr>
                <a:spLocks noChangeAspect="1"/>
              </p:cNvSpPr>
              <p:nvPr/>
            </p:nvSpPr>
            <p:spPr bwMode="auto">
              <a:xfrm>
                <a:off x="4731854" y="2505682"/>
                <a:ext cx="578487" cy="473293"/>
              </a:xfrm>
              <a:custGeom>
                <a:avLst/>
                <a:gdLst/>
                <a:ahLst/>
                <a:cxnLst>
                  <a:cxn ang="0">
                    <a:pos x="3" y="474"/>
                  </a:cxn>
                  <a:cxn ang="0">
                    <a:pos x="66" y="470"/>
                  </a:cxn>
                  <a:cxn ang="0">
                    <a:pos x="18" y="500"/>
                  </a:cxn>
                  <a:cxn ang="0">
                    <a:pos x="53" y="504"/>
                  </a:cxn>
                  <a:cxn ang="0">
                    <a:pos x="32" y="548"/>
                  </a:cxn>
                  <a:cxn ang="0">
                    <a:pos x="80" y="603"/>
                  </a:cxn>
                  <a:cxn ang="0">
                    <a:pos x="138" y="531"/>
                  </a:cxn>
                  <a:cxn ang="0">
                    <a:pos x="183" y="520"/>
                  </a:cxn>
                  <a:cxn ang="0">
                    <a:pos x="192" y="468"/>
                  </a:cxn>
                  <a:cxn ang="0">
                    <a:pos x="181" y="361"/>
                  </a:cxn>
                  <a:cxn ang="0">
                    <a:pos x="218" y="314"/>
                  </a:cxn>
                  <a:cxn ang="0">
                    <a:pos x="279" y="203"/>
                  </a:cxn>
                  <a:cxn ang="0">
                    <a:pos x="319" y="156"/>
                  </a:cxn>
                  <a:cxn ang="0">
                    <a:pos x="375" y="137"/>
                  </a:cxn>
                  <a:cxn ang="0">
                    <a:pos x="386" y="104"/>
                  </a:cxn>
                  <a:cxn ang="0">
                    <a:pos x="432" y="117"/>
                  </a:cxn>
                  <a:cxn ang="0">
                    <a:pos x="514" y="104"/>
                  </a:cxn>
                  <a:cxn ang="0">
                    <a:pos x="573" y="55"/>
                  </a:cxn>
                  <a:cxn ang="0">
                    <a:pos x="594" y="104"/>
                  </a:cxn>
                  <a:cxn ang="0">
                    <a:pos x="608" y="74"/>
                  </a:cxn>
                  <a:cxn ang="0">
                    <a:pos x="588" y="55"/>
                  </a:cxn>
                  <a:cxn ang="0">
                    <a:pos x="597" y="11"/>
                  </a:cxn>
                  <a:cxn ang="0">
                    <a:pos x="588" y="2"/>
                  </a:cxn>
                  <a:cxn ang="0">
                    <a:pos x="546" y="33"/>
                  </a:cxn>
                  <a:cxn ang="0">
                    <a:pos x="536" y="8"/>
                  </a:cxn>
                  <a:cxn ang="0">
                    <a:pos x="519" y="11"/>
                  </a:cxn>
                  <a:cxn ang="0">
                    <a:pos x="452" y="58"/>
                  </a:cxn>
                  <a:cxn ang="0">
                    <a:pos x="423" y="71"/>
                  </a:cxn>
                  <a:cxn ang="0">
                    <a:pos x="375" y="90"/>
                  </a:cxn>
                  <a:cxn ang="0">
                    <a:pos x="362" y="88"/>
                  </a:cxn>
                  <a:cxn ang="0">
                    <a:pos x="360" y="93"/>
                  </a:cxn>
                  <a:cxn ang="0">
                    <a:pos x="314" y="121"/>
                  </a:cxn>
                  <a:cxn ang="0">
                    <a:pos x="314" y="137"/>
                  </a:cxn>
                  <a:cxn ang="0">
                    <a:pos x="251" y="179"/>
                  </a:cxn>
                  <a:cxn ang="0">
                    <a:pos x="207" y="220"/>
                  </a:cxn>
                  <a:cxn ang="0">
                    <a:pos x="115" y="352"/>
                  </a:cxn>
                  <a:cxn ang="0">
                    <a:pos x="155" y="358"/>
                  </a:cxn>
                  <a:cxn ang="0">
                    <a:pos x="53" y="398"/>
                  </a:cxn>
                  <a:cxn ang="0">
                    <a:pos x="34" y="412"/>
                  </a:cxn>
                  <a:cxn ang="0">
                    <a:pos x="3" y="429"/>
                  </a:cxn>
                  <a:cxn ang="0">
                    <a:pos x="0" y="451"/>
                  </a:cxn>
                </a:cxnLst>
                <a:rect l="0" t="0" r="r" b="b"/>
                <a:pathLst>
                  <a:path w="644" h="603">
                    <a:moveTo>
                      <a:pt x="0" y="451"/>
                    </a:moveTo>
                    <a:lnTo>
                      <a:pt x="3" y="474"/>
                    </a:lnTo>
                    <a:lnTo>
                      <a:pt x="61" y="457"/>
                    </a:lnTo>
                    <a:lnTo>
                      <a:pt x="66" y="470"/>
                    </a:lnTo>
                    <a:lnTo>
                      <a:pt x="0" y="487"/>
                    </a:lnTo>
                    <a:lnTo>
                      <a:pt x="18" y="500"/>
                    </a:lnTo>
                    <a:lnTo>
                      <a:pt x="11" y="526"/>
                    </a:lnTo>
                    <a:lnTo>
                      <a:pt x="53" y="504"/>
                    </a:lnTo>
                    <a:lnTo>
                      <a:pt x="7" y="548"/>
                    </a:lnTo>
                    <a:lnTo>
                      <a:pt x="32" y="548"/>
                    </a:lnTo>
                    <a:lnTo>
                      <a:pt x="18" y="586"/>
                    </a:lnTo>
                    <a:lnTo>
                      <a:pt x="80" y="603"/>
                    </a:lnTo>
                    <a:lnTo>
                      <a:pt x="127" y="564"/>
                    </a:lnTo>
                    <a:lnTo>
                      <a:pt x="138" y="531"/>
                    </a:lnTo>
                    <a:lnTo>
                      <a:pt x="152" y="564"/>
                    </a:lnTo>
                    <a:lnTo>
                      <a:pt x="183" y="520"/>
                    </a:lnTo>
                    <a:lnTo>
                      <a:pt x="178" y="485"/>
                    </a:lnTo>
                    <a:lnTo>
                      <a:pt x="192" y="468"/>
                    </a:lnTo>
                    <a:lnTo>
                      <a:pt x="178" y="445"/>
                    </a:lnTo>
                    <a:lnTo>
                      <a:pt x="181" y="361"/>
                    </a:lnTo>
                    <a:lnTo>
                      <a:pt x="223" y="343"/>
                    </a:lnTo>
                    <a:lnTo>
                      <a:pt x="218" y="314"/>
                    </a:lnTo>
                    <a:lnTo>
                      <a:pt x="237" y="250"/>
                    </a:lnTo>
                    <a:lnTo>
                      <a:pt x="279" y="203"/>
                    </a:lnTo>
                    <a:lnTo>
                      <a:pt x="290" y="162"/>
                    </a:lnTo>
                    <a:lnTo>
                      <a:pt x="319" y="156"/>
                    </a:lnTo>
                    <a:lnTo>
                      <a:pt x="328" y="129"/>
                    </a:lnTo>
                    <a:lnTo>
                      <a:pt x="375" y="137"/>
                    </a:lnTo>
                    <a:lnTo>
                      <a:pt x="375" y="104"/>
                    </a:lnTo>
                    <a:lnTo>
                      <a:pt x="386" y="104"/>
                    </a:lnTo>
                    <a:lnTo>
                      <a:pt x="404" y="90"/>
                    </a:lnTo>
                    <a:lnTo>
                      <a:pt x="432" y="117"/>
                    </a:lnTo>
                    <a:lnTo>
                      <a:pt x="485" y="121"/>
                    </a:lnTo>
                    <a:lnTo>
                      <a:pt x="514" y="104"/>
                    </a:lnTo>
                    <a:lnTo>
                      <a:pt x="522" y="66"/>
                    </a:lnTo>
                    <a:lnTo>
                      <a:pt x="573" y="55"/>
                    </a:lnTo>
                    <a:lnTo>
                      <a:pt x="597" y="71"/>
                    </a:lnTo>
                    <a:lnTo>
                      <a:pt x="594" y="104"/>
                    </a:lnTo>
                    <a:lnTo>
                      <a:pt x="640" y="66"/>
                    </a:lnTo>
                    <a:lnTo>
                      <a:pt x="608" y="74"/>
                    </a:lnTo>
                    <a:lnTo>
                      <a:pt x="618" y="63"/>
                    </a:lnTo>
                    <a:lnTo>
                      <a:pt x="588" y="55"/>
                    </a:lnTo>
                    <a:lnTo>
                      <a:pt x="644" y="33"/>
                    </a:lnTo>
                    <a:lnTo>
                      <a:pt x="597" y="11"/>
                    </a:lnTo>
                    <a:lnTo>
                      <a:pt x="568" y="33"/>
                    </a:lnTo>
                    <a:lnTo>
                      <a:pt x="588" y="2"/>
                    </a:lnTo>
                    <a:lnTo>
                      <a:pt x="559" y="0"/>
                    </a:lnTo>
                    <a:lnTo>
                      <a:pt x="546" y="33"/>
                    </a:lnTo>
                    <a:lnTo>
                      <a:pt x="536" y="36"/>
                    </a:lnTo>
                    <a:lnTo>
                      <a:pt x="536" y="8"/>
                    </a:lnTo>
                    <a:lnTo>
                      <a:pt x="495" y="55"/>
                    </a:lnTo>
                    <a:lnTo>
                      <a:pt x="519" y="11"/>
                    </a:lnTo>
                    <a:lnTo>
                      <a:pt x="495" y="5"/>
                    </a:lnTo>
                    <a:lnTo>
                      <a:pt x="452" y="58"/>
                    </a:lnTo>
                    <a:lnTo>
                      <a:pt x="413" y="41"/>
                    </a:lnTo>
                    <a:lnTo>
                      <a:pt x="423" y="71"/>
                    </a:lnTo>
                    <a:lnTo>
                      <a:pt x="404" y="55"/>
                    </a:lnTo>
                    <a:lnTo>
                      <a:pt x="375" y="90"/>
                    </a:lnTo>
                    <a:lnTo>
                      <a:pt x="376" y="58"/>
                    </a:lnTo>
                    <a:lnTo>
                      <a:pt x="362" y="88"/>
                    </a:lnTo>
                    <a:lnTo>
                      <a:pt x="349" y="69"/>
                    </a:lnTo>
                    <a:lnTo>
                      <a:pt x="360" y="93"/>
                    </a:lnTo>
                    <a:lnTo>
                      <a:pt x="325" y="85"/>
                    </a:lnTo>
                    <a:lnTo>
                      <a:pt x="314" y="121"/>
                    </a:lnTo>
                    <a:lnTo>
                      <a:pt x="288" y="134"/>
                    </a:lnTo>
                    <a:lnTo>
                      <a:pt x="314" y="137"/>
                    </a:lnTo>
                    <a:lnTo>
                      <a:pt x="264" y="153"/>
                    </a:lnTo>
                    <a:lnTo>
                      <a:pt x="251" y="179"/>
                    </a:lnTo>
                    <a:lnTo>
                      <a:pt x="269" y="179"/>
                    </a:lnTo>
                    <a:lnTo>
                      <a:pt x="207" y="220"/>
                    </a:lnTo>
                    <a:lnTo>
                      <a:pt x="184" y="292"/>
                    </a:lnTo>
                    <a:lnTo>
                      <a:pt x="115" y="352"/>
                    </a:lnTo>
                    <a:lnTo>
                      <a:pt x="127" y="366"/>
                    </a:lnTo>
                    <a:lnTo>
                      <a:pt x="155" y="358"/>
                    </a:lnTo>
                    <a:lnTo>
                      <a:pt x="88" y="376"/>
                    </a:lnTo>
                    <a:lnTo>
                      <a:pt x="53" y="398"/>
                    </a:lnTo>
                    <a:lnTo>
                      <a:pt x="61" y="412"/>
                    </a:lnTo>
                    <a:lnTo>
                      <a:pt x="34" y="412"/>
                    </a:lnTo>
                    <a:lnTo>
                      <a:pt x="39" y="429"/>
                    </a:lnTo>
                    <a:lnTo>
                      <a:pt x="3" y="429"/>
                    </a:lnTo>
                    <a:lnTo>
                      <a:pt x="34" y="442"/>
                    </a:lnTo>
                    <a:lnTo>
                      <a:pt x="0" y="451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8" name="Freeform 235"/>
              <p:cNvSpPr>
                <a:spLocks noChangeAspect="1"/>
              </p:cNvSpPr>
              <p:nvPr/>
            </p:nvSpPr>
            <p:spPr bwMode="auto">
              <a:xfrm>
                <a:off x="5983220" y="3588940"/>
                <a:ext cx="372173" cy="330293"/>
              </a:xfrm>
              <a:custGeom>
                <a:avLst/>
                <a:gdLst/>
                <a:ahLst/>
                <a:cxnLst>
                  <a:cxn ang="0">
                    <a:pos x="0" y="231"/>
                  </a:cxn>
                  <a:cxn ang="0">
                    <a:pos x="40" y="244"/>
                  </a:cxn>
                  <a:cxn ang="0">
                    <a:pos x="132" y="231"/>
                  </a:cxn>
                  <a:cxn ang="0">
                    <a:pos x="148" y="189"/>
                  </a:cxn>
                  <a:cxn ang="0">
                    <a:pos x="209" y="164"/>
                  </a:cxn>
                  <a:cxn ang="0">
                    <a:pos x="215" y="129"/>
                  </a:cxn>
                  <a:cxn ang="0">
                    <a:pos x="234" y="120"/>
                  </a:cxn>
                  <a:cxn ang="0">
                    <a:pos x="229" y="99"/>
                  </a:cxn>
                  <a:cxn ang="0">
                    <a:pos x="250" y="96"/>
                  </a:cxn>
                  <a:cxn ang="0">
                    <a:pos x="263" y="63"/>
                  </a:cxn>
                  <a:cxn ang="0">
                    <a:pos x="258" y="24"/>
                  </a:cxn>
                  <a:cxn ang="0">
                    <a:pos x="340" y="0"/>
                  </a:cxn>
                  <a:cxn ang="0">
                    <a:pos x="415" y="54"/>
                  </a:cxn>
                  <a:cxn ang="0">
                    <a:pos x="394" y="77"/>
                  </a:cxn>
                  <a:cxn ang="0">
                    <a:pos x="324" y="77"/>
                  </a:cxn>
                  <a:cxn ang="0">
                    <a:pos x="324" y="121"/>
                  </a:cxn>
                  <a:cxn ang="0">
                    <a:pos x="356" y="153"/>
                  </a:cxn>
                  <a:cxn ang="0">
                    <a:pos x="338" y="167"/>
                  </a:cxn>
                  <a:cxn ang="0">
                    <a:pos x="345" y="195"/>
                  </a:cxn>
                  <a:cxn ang="0">
                    <a:pos x="273" y="292"/>
                  </a:cxn>
                  <a:cxn ang="0">
                    <a:pos x="237" y="289"/>
                  </a:cxn>
                  <a:cxn ang="0">
                    <a:pos x="215" y="313"/>
                  </a:cxn>
                  <a:cxn ang="0">
                    <a:pos x="253" y="401"/>
                  </a:cxn>
                  <a:cxn ang="0">
                    <a:pos x="197" y="401"/>
                  </a:cxn>
                  <a:cxn ang="0">
                    <a:pos x="178" y="421"/>
                  </a:cxn>
                  <a:cxn ang="0">
                    <a:pos x="135" y="366"/>
                  </a:cxn>
                  <a:cxn ang="0">
                    <a:pos x="21" y="377"/>
                  </a:cxn>
                  <a:cxn ang="0">
                    <a:pos x="56" y="314"/>
                  </a:cxn>
                  <a:cxn ang="0">
                    <a:pos x="0" y="231"/>
                  </a:cxn>
                </a:cxnLst>
                <a:rect l="0" t="0" r="r" b="b"/>
                <a:pathLst>
                  <a:path w="415" h="421">
                    <a:moveTo>
                      <a:pt x="0" y="231"/>
                    </a:moveTo>
                    <a:lnTo>
                      <a:pt x="40" y="244"/>
                    </a:lnTo>
                    <a:lnTo>
                      <a:pt x="132" y="231"/>
                    </a:lnTo>
                    <a:lnTo>
                      <a:pt x="148" y="189"/>
                    </a:lnTo>
                    <a:lnTo>
                      <a:pt x="209" y="164"/>
                    </a:lnTo>
                    <a:lnTo>
                      <a:pt x="215" y="129"/>
                    </a:lnTo>
                    <a:lnTo>
                      <a:pt x="234" y="120"/>
                    </a:lnTo>
                    <a:lnTo>
                      <a:pt x="229" y="99"/>
                    </a:lnTo>
                    <a:lnTo>
                      <a:pt x="250" y="96"/>
                    </a:lnTo>
                    <a:lnTo>
                      <a:pt x="263" y="63"/>
                    </a:lnTo>
                    <a:lnTo>
                      <a:pt x="258" y="24"/>
                    </a:lnTo>
                    <a:lnTo>
                      <a:pt x="340" y="0"/>
                    </a:lnTo>
                    <a:lnTo>
                      <a:pt x="415" y="54"/>
                    </a:lnTo>
                    <a:lnTo>
                      <a:pt x="394" y="77"/>
                    </a:lnTo>
                    <a:lnTo>
                      <a:pt x="324" y="77"/>
                    </a:lnTo>
                    <a:lnTo>
                      <a:pt x="324" y="121"/>
                    </a:lnTo>
                    <a:lnTo>
                      <a:pt x="356" y="153"/>
                    </a:lnTo>
                    <a:lnTo>
                      <a:pt x="338" y="167"/>
                    </a:lnTo>
                    <a:lnTo>
                      <a:pt x="345" y="195"/>
                    </a:lnTo>
                    <a:lnTo>
                      <a:pt x="273" y="292"/>
                    </a:lnTo>
                    <a:lnTo>
                      <a:pt x="237" y="289"/>
                    </a:lnTo>
                    <a:lnTo>
                      <a:pt x="215" y="313"/>
                    </a:lnTo>
                    <a:lnTo>
                      <a:pt x="253" y="401"/>
                    </a:lnTo>
                    <a:lnTo>
                      <a:pt x="197" y="401"/>
                    </a:lnTo>
                    <a:lnTo>
                      <a:pt x="178" y="421"/>
                    </a:lnTo>
                    <a:lnTo>
                      <a:pt x="135" y="366"/>
                    </a:lnTo>
                    <a:lnTo>
                      <a:pt x="21" y="377"/>
                    </a:lnTo>
                    <a:lnTo>
                      <a:pt x="56" y="314"/>
                    </a:lnTo>
                    <a:lnTo>
                      <a:pt x="0" y="23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9" name="Freeform 236"/>
              <p:cNvSpPr>
                <a:spLocks noChangeAspect="1"/>
              </p:cNvSpPr>
              <p:nvPr/>
            </p:nvSpPr>
            <p:spPr bwMode="auto">
              <a:xfrm>
                <a:off x="2759065" y="4243198"/>
                <a:ext cx="128104" cy="59478"/>
              </a:xfrm>
              <a:custGeom>
                <a:avLst/>
                <a:gdLst/>
                <a:ahLst/>
                <a:cxnLst>
                  <a:cxn ang="0">
                    <a:pos x="0" y="41"/>
                  </a:cxn>
                  <a:cxn ang="0">
                    <a:pos x="11" y="0"/>
                  </a:cxn>
                  <a:cxn ang="0">
                    <a:pos x="40" y="24"/>
                  </a:cxn>
                  <a:cxn ang="0">
                    <a:pos x="94" y="0"/>
                  </a:cxn>
                  <a:cxn ang="0">
                    <a:pos x="142" y="29"/>
                  </a:cxn>
                  <a:cxn ang="0">
                    <a:pos x="128" y="69"/>
                  </a:cxn>
                  <a:cxn ang="0">
                    <a:pos x="124" y="36"/>
                  </a:cxn>
                  <a:cxn ang="0">
                    <a:pos x="94" y="24"/>
                  </a:cxn>
                  <a:cxn ang="0">
                    <a:pos x="65" y="46"/>
                  </a:cxn>
                  <a:cxn ang="0">
                    <a:pos x="72" y="63"/>
                  </a:cxn>
                  <a:cxn ang="0">
                    <a:pos x="60" y="74"/>
                  </a:cxn>
                  <a:cxn ang="0">
                    <a:pos x="0" y="41"/>
                  </a:cxn>
                </a:cxnLst>
                <a:rect l="0" t="0" r="r" b="b"/>
                <a:pathLst>
                  <a:path w="142" h="74">
                    <a:moveTo>
                      <a:pt x="0" y="41"/>
                    </a:moveTo>
                    <a:lnTo>
                      <a:pt x="11" y="0"/>
                    </a:lnTo>
                    <a:lnTo>
                      <a:pt x="40" y="24"/>
                    </a:lnTo>
                    <a:lnTo>
                      <a:pt x="94" y="0"/>
                    </a:lnTo>
                    <a:lnTo>
                      <a:pt x="142" y="29"/>
                    </a:lnTo>
                    <a:lnTo>
                      <a:pt x="128" y="69"/>
                    </a:lnTo>
                    <a:lnTo>
                      <a:pt x="124" y="36"/>
                    </a:lnTo>
                    <a:lnTo>
                      <a:pt x="94" y="24"/>
                    </a:lnTo>
                    <a:lnTo>
                      <a:pt x="65" y="46"/>
                    </a:lnTo>
                    <a:lnTo>
                      <a:pt x="72" y="63"/>
                    </a:lnTo>
                    <a:lnTo>
                      <a:pt x="60" y="74"/>
                    </a:lnTo>
                    <a:lnTo>
                      <a:pt x="0" y="4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0" name="Freeform 237"/>
              <p:cNvSpPr>
                <a:spLocks noChangeAspect="1"/>
              </p:cNvSpPr>
              <p:nvPr/>
            </p:nvSpPr>
            <p:spPr bwMode="auto">
              <a:xfrm>
                <a:off x="7779362" y="4522871"/>
                <a:ext cx="222495" cy="17590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188"/>
                  </a:cxn>
                  <a:cxn ang="0">
                    <a:pos x="45" y="193"/>
                  </a:cxn>
                  <a:cxn ang="0">
                    <a:pos x="82" y="141"/>
                  </a:cxn>
                  <a:cxn ang="0">
                    <a:pos x="130" y="163"/>
                  </a:cxn>
                  <a:cxn ang="0">
                    <a:pos x="171" y="218"/>
                  </a:cxn>
                  <a:cxn ang="0">
                    <a:pos x="245" y="224"/>
                  </a:cxn>
                  <a:cxn ang="0">
                    <a:pos x="158" y="141"/>
                  </a:cxn>
                  <a:cxn ang="0">
                    <a:pos x="163" y="98"/>
                  </a:cxn>
                  <a:cxn ang="0">
                    <a:pos x="120" y="86"/>
                  </a:cxn>
                  <a:cxn ang="0">
                    <a:pos x="82" y="32"/>
                  </a:cxn>
                  <a:cxn ang="0">
                    <a:pos x="0" y="0"/>
                  </a:cxn>
                </a:cxnLst>
                <a:rect l="0" t="0" r="r" b="b"/>
                <a:pathLst>
                  <a:path w="245" h="224">
                    <a:moveTo>
                      <a:pt x="0" y="0"/>
                    </a:moveTo>
                    <a:lnTo>
                      <a:pt x="6" y="188"/>
                    </a:lnTo>
                    <a:lnTo>
                      <a:pt x="45" y="193"/>
                    </a:lnTo>
                    <a:lnTo>
                      <a:pt x="82" y="141"/>
                    </a:lnTo>
                    <a:lnTo>
                      <a:pt x="130" y="163"/>
                    </a:lnTo>
                    <a:lnTo>
                      <a:pt x="171" y="218"/>
                    </a:lnTo>
                    <a:lnTo>
                      <a:pt x="245" y="224"/>
                    </a:lnTo>
                    <a:lnTo>
                      <a:pt x="158" y="141"/>
                    </a:lnTo>
                    <a:lnTo>
                      <a:pt x="163" y="98"/>
                    </a:lnTo>
                    <a:lnTo>
                      <a:pt x="120" y="86"/>
                    </a:lnTo>
                    <a:lnTo>
                      <a:pt x="82" y="3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1" name="Freeform 238"/>
              <p:cNvSpPr>
                <a:spLocks noChangeAspect="1"/>
              </p:cNvSpPr>
              <p:nvPr/>
            </p:nvSpPr>
            <p:spPr bwMode="auto">
              <a:xfrm>
                <a:off x="7943873" y="4560836"/>
                <a:ext cx="88998" cy="44293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59" y="58"/>
                  </a:cxn>
                  <a:cxn ang="0">
                    <a:pos x="101" y="16"/>
                  </a:cxn>
                  <a:cxn ang="0">
                    <a:pos x="85" y="0"/>
                  </a:cxn>
                  <a:cxn ang="0">
                    <a:pos x="70" y="22"/>
                  </a:cxn>
                  <a:cxn ang="0">
                    <a:pos x="0" y="36"/>
                  </a:cxn>
                </a:cxnLst>
                <a:rect l="0" t="0" r="r" b="b"/>
                <a:pathLst>
                  <a:path w="101" h="58">
                    <a:moveTo>
                      <a:pt x="0" y="36"/>
                    </a:moveTo>
                    <a:lnTo>
                      <a:pt x="59" y="58"/>
                    </a:lnTo>
                    <a:lnTo>
                      <a:pt x="101" y="16"/>
                    </a:lnTo>
                    <a:lnTo>
                      <a:pt x="85" y="0"/>
                    </a:lnTo>
                    <a:lnTo>
                      <a:pt x="70" y="22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2" name="Freeform 239"/>
              <p:cNvSpPr>
                <a:spLocks noChangeAspect="1"/>
              </p:cNvSpPr>
              <p:nvPr/>
            </p:nvSpPr>
            <p:spPr bwMode="auto">
              <a:xfrm>
                <a:off x="8000508" y="4524137"/>
                <a:ext cx="48544" cy="4555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9" y="27"/>
                  </a:cxn>
                  <a:cxn ang="0">
                    <a:pos x="53" y="58"/>
                  </a:cxn>
                  <a:cxn ang="0">
                    <a:pos x="53" y="38"/>
                  </a:cxn>
                  <a:cxn ang="0">
                    <a:pos x="0" y="0"/>
                  </a:cxn>
                </a:cxnLst>
                <a:rect l="0" t="0" r="r" b="b"/>
                <a:pathLst>
                  <a:path w="53" h="58">
                    <a:moveTo>
                      <a:pt x="0" y="0"/>
                    </a:moveTo>
                    <a:lnTo>
                      <a:pt x="39" y="27"/>
                    </a:lnTo>
                    <a:lnTo>
                      <a:pt x="53" y="58"/>
                    </a:lnTo>
                    <a:lnTo>
                      <a:pt x="53" y="3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3" name="Freeform 240"/>
              <p:cNvSpPr>
                <a:spLocks noChangeAspect="1"/>
              </p:cNvSpPr>
              <p:nvPr/>
            </p:nvSpPr>
            <p:spPr bwMode="auto">
              <a:xfrm>
                <a:off x="3218888" y="4903783"/>
                <a:ext cx="179344" cy="191088"/>
              </a:xfrm>
              <a:custGeom>
                <a:avLst/>
                <a:gdLst/>
                <a:ahLst/>
                <a:cxnLst>
                  <a:cxn ang="0">
                    <a:pos x="0" y="88"/>
                  </a:cxn>
                  <a:cxn ang="0">
                    <a:pos x="12" y="11"/>
                  </a:cxn>
                  <a:cxn ang="0">
                    <a:pos x="84" y="0"/>
                  </a:cxn>
                  <a:cxn ang="0">
                    <a:pos x="110" y="24"/>
                  </a:cxn>
                  <a:cxn ang="0">
                    <a:pos x="116" y="85"/>
                  </a:cxn>
                  <a:cxn ang="0">
                    <a:pos x="168" y="91"/>
                  </a:cxn>
                  <a:cxn ang="0">
                    <a:pos x="174" y="134"/>
                  </a:cxn>
                  <a:cxn ang="0">
                    <a:pos x="197" y="140"/>
                  </a:cxn>
                  <a:cxn ang="0">
                    <a:pos x="197" y="192"/>
                  </a:cxn>
                  <a:cxn ang="0">
                    <a:pos x="169" y="244"/>
                  </a:cxn>
                  <a:cxn ang="0">
                    <a:pos x="102" y="242"/>
                  </a:cxn>
                  <a:cxn ang="0">
                    <a:pos x="116" y="184"/>
                  </a:cxn>
                  <a:cxn ang="0">
                    <a:pos x="0" y="88"/>
                  </a:cxn>
                </a:cxnLst>
                <a:rect l="0" t="0" r="r" b="b"/>
                <a:pathLst>
                  <a:path w="197" h="244">
                    <a:moveTo>
                      <a:pt x="0" y="88"/>
                    </a:moveTo>
                    <a:lnTo>
                      <a:pt x="12" y="11"/>
                    </a:lnTo>
                    <a:lnTo>
                      <a:pt x="84" y="0"/>
                    </a:lnTo>
                    <a:lnTo>
                      <a:pt x="110" y="24"/>
                    </a:lnTo>
                    <a:lnTo>
                      <a:pt x="116" y="85"/>
                    </a:lnTo>
                    <a:lnTo>
                      <a:pt x="168" y="91"/>
                    </a:lnTo>
                    <a:lnTo>
                      <a:pt x="174" y="134"/>
                    </a:lnTo>
                    <a:lnTo>
                      <a:pt x="197" y="140"/>
                    </a:lnTo>
                    <a:lnTo>
                      <a:pt x="197" y="192"/>
                    </a:lnTo>
                    <a:lnTo>
                      <a:pt x="169" y="244"/>
                    </a:lnTo>
                    <a:lnTo>
                      <a:pt x="102" y="242"/>
                    </a:lnTo>
                    <a:lnTo>
                      <a:pt x="116" y="184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4" name="Freeform 241"/>
              <p:cNvSpPr>
                <a:spLocks noChangeAspect="1"/>
              </p:cNvSpPr>
              <p:nvPr/>
            </p:nvSpPr>
            <p:spPr bwMode="auto">
              <a:xfrm>
                <a:off x="2795474" y="4470986"/>
                <a:ext cx="283175" cy="404956"/>
              </a:xfrm>
              <a:custGeom>
                <a:avLst/>
                <a:gdLst/>
                <a:ahLst/>
                <a:cxnLst>
                  <a:cxn ang="0">
                    <a:pos x="0" y="119"/>
                  </a:cxn>
                  <a:cxn ang="0">
                    <a:pos x="8" y="162"/>
                  </a:cxn>
                  <a:cxn ang="0">
                    <a:pos x="62" y="236"/>
                  </a:cxn>
                  <a:cxn ang="0">
                    <a:pos x="126" y="405"/>
                  </a:cxn>
                  <a:cxn ang="0">
                    <a:pos x="267" y="518"/>
                  </a:cxn>
                  <a:cxn ang="0">
                    <a:pos x="293" y="501"/>
                  </a:cxn>
                  <a:cxn ang="0">
                    <a:pos x="305" y="463"/>
                  </a:cxn>
                  <a:cxn ang="0">
                    <a:pos x="285" y="449"/>
                  </a:cxn>
                  <a:cxn ang="0">
                    <a:pos x="299" y="441"/>
                  </a:cxn>
                  <a:cxn ang="0">
                    <a:pos x="313" y="352"/>
                  </a:cxn>
                  <a:cxn ang="0">
                    <a:pos x="289" y="309"/>
                  </a:cxn>
                  <a:cxn ang="0">
                    <a:pos x="270" y="309"/>
                  </a:cxn>
                  <a:cxn ang="0">
                    <a:pos x="270" y="262"/>
                  </a:cxn>
                  <a:cxn ang="0">
                    <a:pos x="243" y="286"/>
                  </a:cxn>
                  <a:cxn ang="0">
                    <a:pos x="211" y="265"/>
                  </a:cxn>
                  <a:cxn ang="0">
                    <a:pos x="187" y="209"/>
                  </a:cxn>
                  <a:cxn ang="0">
                    <a:pos x="224" y="144"/>
                  </a:cxn>
                  <a:cxn ang="0">
                    <a:pos x="285" y="115"/>
                  </a:cxn>
                  <a:cxn ang="0">
                    <a:pos x="267" y="100"/>
                  </a:cxn>
                  <a:cxn ang="0">
                    <a:pos x="278" y="68"/>
                  </a:cxn>
                  <a:cxn ang="0">
                    <a:pos x="208" y="64"/>
                  </a:cxn>
                  <a:cxn ang="0">
                    <a:pos x="153" y="0"/>
                  </a:cxn>
                  <a:cxn ang="0">
                    <a:pos x="140" y="44"/>
                  </a:cxn>
                  <a:cxn ang="0">
                    <a:pos x="86" y="85"/>
                  </a:cxn>
                  <a:cxn ang="0">
                    <a:pos x="59" y="135"/>
                  </a:cxn>
                  <a:cxn ang="0">
                    <a:pos x="22" y="126"/>
                  </a:cxn>
                  <a:cxn ang="0">
                    <a:pos x="27" y="96"/>
                  </a:cxn>
                  <a:cxn ang="0">
                    <a:pos x="0" y="119"/>
                  </a:cxn>
                </a:cxnLst>
                <a:rect l="0" t="0" r="r" b="b"/>
                <a:pathLst>
                  <a:path w="313" h="518">
                    <a:moveTo>
                      <a:pt x="0" y="119"/>
                    </a:moveTo>
                    <a:lnTo>
                      <a:pt x="8" y="162"/>
                    </a:lnTo>
                    <a:lnTo>
                      <a:pt x="62" y="236"/>
                    </a:lnTo>
                    <a:lnTo>
                      <a:pt x="126" y="405"/>
                    </a:lnTo>
                    <a:lnTo>
                      <a:pt x="267" y="518"/>
                    </a:lnTo>
                    <a:lnTo>
                      <a:pt x="293" y="501"/>
                    </a:lnTo>
                    <a:lnTo>
                      <a:pt x="305" y="463"/>
                    </a:lnTo>
                    <a:lnTo>
                      <a:pt x="285" y="449"/>
                    </a:lnTo>
                    <a:lnTo>
                      <a:pt x="299" y="441"/>
                    </a:lnTo>
                    <a:lnTo>
                      <a:pt x="313" y="352"/>
                    </a:lnTo>
                    <a:lnTo>
                      <a:pt x="289" y="309"/>
                    </a:lnTo>
                    <a:lnTo>
                      <a:pt x="270" y="309"/>
                    </a:lnTo>
                    <a:lnTo>
                      <a:pt x="270" y="262"/>
                    </a:lnTo>
                    <a:lnTo>
                      <a:pt x="243" y="286"/>
                    </a:lnTo>
                    <a:lnTo>
                      <a:pt x="211" y="265"/>
                    </a:lnTo>
                    <a:lnTo>
                      <a:pt x="187" y="209"/>
                    </a:lnTo>
                    <a:lnTo>
                      <a:pt x="224" y="144"/>
                    </a:lnTo>
                    <a:lnTo>
                      <a:pt x="285" y="115"/>
                    </a:lnTo>
                    <a:lnTo>
                      <a:pt x="267" y="100"/>
                    </a:lnTo>
                    <a:lnTo>
                      <a:pt x="278" y="68"/>
                    </a:lnTo>
                    <a:lnTo>
                      <a:pt x="208" y="64"/>
                    </a:lnTo>
                    <a:lnTo>
                      <a:pt x="153" y="0"/>
                    </a:lnTo>
                    <a:lnTo>
                      <a:pt x="140" y="44"/>
                    </a:lnTo>
                    <a:lnTo>
                      <a:pt x="86" y="85"/>
                    </a:lnTo>
                    <a:lnTo>
                      <a:pt x="59" y="135"/>
                    </a:lnTo>
                    <a:lnTo>
                      <a:pt x="22" y="126"/>
                    </a:lnTo>
                    <a:lnTo>
                      <a:pt x="27" y="96"/>
                    </a:lnTo>
                    <a:lnTo>
                      <a:pt x="0" y="11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5" name="Freeform 242"/>
              <p:cNvSpPr>
                <a:spLocks noChangeAspect="1"/>
              </p:cNvSpPr>
              <p:nvPr/>
            </p:nvSpPr>
            <p:spPr bwMode="auto">
              <a:xfrm>
                <a:off x="7245374" y="4205234"/>
                <a:ext cx="49892" cy="65805"/>
              </a:xfrm>
              <a:custGeom>
                <a:avLst/>
                <a:gdLst/>
                <a:ahLst/>
                <a:cxnLst>
                  <a:cxn ang="0">
                    <a:pos x="0" y="83"/>
                  </a:cxn>
                  <a:cxn ang="0">
                    <a:pos x="38" y="45"/>
                  </a:cxn>
                  <a:cxn ang="0">
                    <a:pos x="54" y="0"/>
                  </a:cxn>
                  <a:cxn ang="0">
                    <a:pos x="0" y="83"/>
                  </a:cxn>
                </a:cxnLst>
                <a:rect l="0" t="0" r="r" b="b"/>
                <a:pathLst>
                  <a:path w="54" h="83">
                    <a:moveTo>
                      <a:pt x="0" y="83"/>
                    </a:moveTo>
                    <a:lnTo>
                      <a:pt x="38" y="45"/>
                    </a:lnTo>
                    <a:lnTo>
                      <a:pt x="54" y="0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6" name="Freeform 243"/>
              <p:cNvSpPr>
                <a:spLocks noChangeAspect="1"/>
              </p:cNvSpPr>
              <p:nvPr/>
            </p:nvSpPr>
            <p:spPr bwMode="auto">
              <a:xfrm>
                <a:off x="7306054" y="4039454"/>
                <a:ext cx="91695" cy="136673"/>
              </a:xfrm>
              <a:custGeom>
                <a:avLst/>
                <a:gdLst/>
                <a:ahLst/>
                <a:cxnLst>
                  <a:cxn ang="0">
                    <a:pos x="0" y="71"/>
                  </a:cxn>
                  <a:cxn ang="0">
                    <a:pos x="19" y="0"/>
                  </a:cxn>
                  <a:cxn ang="0">
                    <a:pos x="55" y="3"/>
                  </a:cxn>
                  <a:cxn ang="0">
                    <a:pos x="64" y="47"/>
                  </a:cxn>
                  <a:cxn ang="0">
                    <a:pos x="39" y="96"/>
                  </a:cxn>
                  <a:cxn ang="0">
                    <a:pos x="42" y="123"/>
                  </a:cxn>
                  <a:cxn ang="0">
                    <a:pos x="96" y="137"/>
                  </a:cxn>
                  <a:cxn ang="0">
                    <a:pos x="101" y="174"/>
                  </a:cxn>
                  <a:cxn ang="0">
                    <a:pos x="69" y="137"/>
                  </a:cxn>
                  <a:cxn ang="0">
                    <a:pos x="69" y="159"/>
                  </a:cxn>
                  <a:cxn ang="0">
                    <a:pos x="19" y="137"/>
                  </a:cxn>
                  <a:cxn ang="0">
                    <a:pos x="0" y="71"/>
                  </a:cxn>
                </a:cxnLst>
                <a:rect l="0" t="0" r="r" b="b"/>
                <a:pathLst>
                  <a:path w="101" h="174">
                    <a:moveTo>
                      <a:pt x="0" y="71"/>
                    </a:moveTo>
                    <a:lnTo>
                      <a:pt x="19" y="0"/>
                    </a:lnTo>
                    <a:lnTo>
                      <a:pt x="55" y="3"/>
                    </a:lnTo>
                    <a:lnTo>
                      <a:pt x="64" y="47"/>
                    </a:lnTo>
                    <a:lnTo>
                      <a:pt x="39" y="96"/>
                    </a:lnTo>
                    <a:lnTo>
                      <a:pt x="42" y="123"/>
                    </a:lnTo>
                    <a:lnTo>
                      <a:pt x="96" y="137"/>
                    </a:lnTo>
                    <a:lnTo>
                      <a:pt x="101" y="174"/>
                    </a:lnTo>
                    <a:lnTo>
                      <a:pt x="69" y="137"/>
                    </a:lnTo>
                    <a:lnTo>
                      <a:pt x="69" y="159"/>
                    </a:lnTo>
                    <a:lnTo>
                      <a:pt x="19" y="137"/>
                    </a:lnTo>
                    <a:lnTo>
                      <a:pt x="0" y="7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7" name="Freeform 244"/>
              <p:cNvSpPr>
                <a:spLocks noChangeAspect="1"/>
              </p:cNvSpPr>
              <p:nvPr/>
            </p:nvSpPr>
            <p:spPr bwMode="auto">
              <a:xfrm>
                <a:off x="7315493" y="4157145"/>
                <a:ext cx="22923" cy="278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0"/>
                  </a:cxn>
                  <a:cxn ang="0">
                    <a:pos x="29" y="8"/>
                  </a:cxn>
                  <a:cxn ang="0">
                    <a:pos x="21" y="34"/>
                  </a:cxn>
                  <a:cxn ang="0">
                    <a:pos x="0" y="0"/>
                  </a:cxn>
                </a:cxnLst>
                <a:rect l="0" t="0" r="r" b="b"/>
                <a:pathLst>
                  <a:path w="29" h="34">
                    <a:moveTo>
                      <a:pt x="0" y="0"/>
                    </a:moveTo>
                    <a:lnTo>
                      <a:pt x="14" y="0"/>
                    </a:lnTo>
                    <a:lnTo>
                      <a:pt x="29" y="8"/>
                    </a:lnTo>
                    <a:lnTo>
                      <a:pt x="21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8" name="Freeform 245"/>
              <p:cNvSpPr>
                <a:spLocks noChangeAspect="1"/>
              </p:cNvSpPr>
              <p:nvPr/>
            </p:nvSpPr>
            <p:spPr bwMode="auto">
              <a:xfrm>
                <a:off x="7349204" y="4192579"/>
                <a:ext cx="22924" cy="3543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44"/>
                  </a:cxn>
                  <a:cxn ang="0">
                    <a:pos x="24" y="25"/>
                  </a:cxn>
                  <a:cxn ang="0">
                    <a:pos x="0" y="0"/>
                  </a:cxn>
                </a:cxnLst>
                <a:rect l="0" t="0" r="r" b="b"/>
                <a:pathLst>
                  <a:path w="24" h="44">
                    <a:moveTo>
                      <a:pt x="0" y="0"/>
                    </a:moveTo>
                    <a:lnTo>
                      <a:pt x="1" y="44"/>
                    </a:lnTo>
                    <a:lnTo>
                      <a:pt x="24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39" name="Freeform 246"/>
              <p:cNvSpPr>
                <a:spLocks noChangeAspect="1"/>
              </p:cNvSpPr>
              <p:nvPr/>
            </p:nvSpPr>
            <p:spPr bwMode="auto">
              <a:xfrm>
                <a:off x="7353250" y="4243198"/>
                <a:ext cx="98437" cy="91115"/>
              </a:xfrm>
              <a:custGeom>
                <a:avLst/>
                <a:gdLst/>
                <a:ahLst/>
                <a:cxnLst>
                  <a:cxn ang="0">
                    <a:pos x="0" y="83"/>
                  </a:cxn>
                  <a:cxn ang="0">
                    <a:pos x="22" y="38"/>
                  </a:cxn>
                  <a:cxn ang="0">
                    <a:pos x="50" y="49"/>
                  </a:cxn>
                  <a:cxn ang="0">
                    <a:pos x="88" y="0"/>
                  </a:cxn>
                  <a:cxn ang="0">
                    <a:pos x="109" y="27"/>
                  </a:cxn>
                  <a:cxn ang="0">
                    <a:pos x="103" y="97"/>
                  </a:cxn>
                  <a:cxn ang="0">
                    <a:pos x="95" y="69"/>
                  </a:cxn>
                  <a:cxn ang="0">
                    <a:pos x="87" y="118"/>
                  </a:cxn>
                  <a:cxn ang="0">
                    <a:pos x="58" y="107"/>
                  </a:cxn>
                  <a:cxn ang="0">
                    <a:pos x="40" y="52"/>
                  </a:cxn>
                  <a:cxn ang="0">
                    <a:pos x="0" y="83"/>
                  </a:cxn>
                </a:cxnLst>
                <a:rect l="0" t="0" r="r" b="b"/>
                <a:pathLst>
                  <a:path w="109" h="118">
                    <a:moveTo>
                      <a:pt x="0" y="83"/>
                    </a:moveTo>
                    <a:lnTo>
                      <a:pt x="22" y="38"/>
                    </a:lnTo>
                    <a:lnTo>
                      <a:pt x="50" y="49"/>
                    </a:lnTo>
                    <a:lnTo>
                      <a:pt x="88" y="0"/>
                    </a:lnTo>
                    <a:lnTo>
                      <a:pt x="109" y="27"/>
                    </a:lnTo>
                    <a:lnTo>
                      <a:pt x="103" y="97"/>
                    </a:lnTo>
                    <a:lnTo>
                      <a:pt x="95" y="69"/>
                    </a:lnTo>
                    <a:lnTo>
                      <a:pt x="87" y="118"/>
                    </a:lnTo>
                    <a:lnTo>
                      <a:pt x="58" y="107"/>
                    </a:lnTo>
                    <a:lnTo>
                      <a:pt x="40" y="52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0" name="Freeform 247"/>
              <p:cNvSpPr>
                <a:spLocks noChangeAspect="1"/>
              </p:cNvSpPr>
              <p:nvPr/>
            </p:nvSpPr>
            <p:spPr bwMode="auto">
              <a:xfrm>
                <a:off x="7364038" y="4217889"/>
                <a:ext cx="20226" cy="41761"/>
              </a:xfrm>
              <a:custGeom>
                <a:avLst/>
                <a:gdLst/>
                <a:ahLst/>
                <a:cxnLst>
                  <a:cxn ang="0">
                    <a:pos x="0" y="33"/>
                  </a:cxn>
                  <a:cxn ang="0">
                    <a:pos x="3" y="23"/>
                  </a:cxn>
                  <a:cxn ang="0">
                    <a:pos x="24" y="0"/>
                  </a:cxn>
                  <a:cxn ang="0">
                    <a:pos x="16" y="52"/>
                  </a:cxn>
                  <a:cxn ang="0">
                    <a:pos x="0" y="33"/>
                  </a:cxn>
                </a:cxnLst>
                <a:rect l="0" t="0" r="r" b="b"/>
                <a:pathLst>
                  <a:path w="24" h="52">
                    <a:moveTo>
                      <a:pt x="0" y="33"/>
                    </a:moveTo>
                    <a:lnTo>
                      <a:pt x="3" y="23"/>
                    </a:lnTo>
                    <a:lnTo>
                      <a:pt x="24" y="0"/>
                    </a:lnTo>
                    <a:lnTo>
                      <a:pt x="16" y="52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1" name="Freeform 248"/>
              <p:cNvSpPr>
                <a:spLocks noChangeAspect="1"/>
              </p:cNvSpPr>
              <p:nvPr/>
            </p:nvSpPr>
            <p:spPr bwMode="auto">
              <a:xfrm>
                <a:off x="4931426" y="3085276"/>
                <a:ext cx="226540" cy="173372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17" y="152"/>
                  </a:cxn>
                  <a:cxn ang="0">
                    <a:pos x="145" y="210"/>
                  </a:cxn>
                  <a:cxn ang="0">
                    <a:pos x="208" y="218"/>
                  </a:cxn>
                  <a:cxn ang="0">
                    <a:pos x="249" y="163"/>
                  </a:cxn>
                  <a:cxn ang="0">
                    <a:pos x="229" y="97"/>
                  </a:cxn>
                  <a:cxn ang="0">
                    <a:pos x="243" y="80"/>
                  </a:cxn>
                  <a:cxn ang="0">
                    <a:pos x="235" y="30"/>
                  </a:cxn>
                  <a:cxn ang="0">
                    <a:pos x="139" y="14"/>
                  </a:cxn>
                  <a:cxn ang="0">
                    <a:pos x="80" y="0"/>
                  </a:cxn>
                  <a:cxn ang="0">
                    <a:pos x="0" y="38"/>
                  </a:cxn>
                </a:cxnLst>
                <a:rect l="0" t="0" r="r" b="b"/>
                <a:pathLst>
                  <a:path w="249" h="218">
                    <a:moveTo>
                      <a:pt x="0" y="38"/>
                    </a:moveTo>
                    <a:lnTo>
                      <a:pt x="17" y="152"/>
                    </a:lnTo>
                    <a:lnTo>
                      <a:pt x="145" y="210"/>
                    </a:lnTo>
                    <a:lnTo>
                      <a:pt x="208" y="218"/>
                    </a:lnTo>
                    <a:lnTo>
                      <a:pt x="249" y="163"/>
                    </a:lnTo>
                    <a:lnTo>
                      <a:pt x="229" y="97"/>
                    </a:lnTo>
                    <a:lnTo>
                      <a:pt x="243" y="80"/>
                    </a:lnTo>
                    <a:lnTo>
                      <a:pt x="235" y="30"/>
                    </a:lnTo>
                    <a:lnTo>
                      <a:pt x="139" y="14"/>
                    </a:lnTo>
                    <a:lnTo>
                      <a:pt x="80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2" name="Freeform 249"/>
              <p:cNvSpPr>
                <a:spLocks noChangeAspect="1"/>
              </p:cNvSpPr>
              <p:nvPr/>
            </p:nvSpPr>
            <p:spPr bwMode="auto">
              <a:xfrm>
                <a:off x="4413619" y="3459860"/>
                <a:ext cx="67423" cy="129080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12" y="0"/>
                  </a:cxn>
                  <a:cxn ang="0">
                    <a:pos x="75" y="8"/>
                  </a:cxn>
                  <a:cxn ang="0">
                    <a:pos x="48" y="77"/>
                  </a:cxn>
                  <a:cxn ang="0">
                    <a:pos x="48" y="157"/>
                  </a:cxn>
                  <a:cxn ang="0">
                    <a:pos x="11" y="163"/>
                  </a:cxn>
                  <a:cxn ang="0">
                    <a:pos x="14" y="113"/>
                  </a:cxn>
                  <a:cxn ang="0">
                    <a:pos x="0" y="105"/>
                  </a:cxn>
                </a:cxnLst>
                <a:rect l="0" t="0" r="r" b="b"/>
                <a:pathLst>
                  <a:path w="75" h="163">
                    <a:moveTo>
                      <a:pt x="0" y="105"/>
                    </a:moveTo>
                    <a:lnTo>
                      <a:pt x="12" y="0"/>
                    </a:lnTo>
                    <a:lnTo>
                      <a:pt x="75" y="8"/>
                    </a:lnTo>
                    <a:lnTo>
                      <a:pt x="48" y="77"/>
                    </a:lnTo>
                    <a:lnTo>
                      <a:pt x="48" y="157"/>
                    </a:lnTo>
                    <a:lnTo>
                      <a:pt x="11" y="163"/>
                    </a:lnTo>
                    <a:lnTo>
                      <a:pt x="14" y="113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3" name="Freeform 250"/>
              <p:cNvSpPr>
                <a:spLocks noChangeAspect="1"/>
              </p:cNvSpPr>
              <p:nvPr/>
            </p:nvSpPr>
            <p:spPr bwMode="auto">
              <a:xfrm>
                <a:off x="5071665" y="3278896"/>
                <a:ext cx="211707" cy="129080"/>
              </a:xfrm>
              <a:custGeom>
                <a:avLst/>
                <a:gdLst>
                  <a:gd name="T0" fmla="*/ 0 w 237"/>
                  <a:gd name="T1" fmla="*/ 35224192 h 163"/>
                  <a:gd name="T2" fmla="*/ 39846332 w 237"/>
                  <a:gd name="T3" fmla="*/ 65933136 h 163"/>
                  <a:gd name="T4" fmla="*/ 127992036 w 237"/>
                  <a:gd name="T5" fmla="*/ 73610201 h 163"/>
                  <a:gd name="T6" fmla="*/ 143085339 w 237"/>
                  <a:gd name="T7" fmla="*/ 46966269 h 163"/>
                  <a:gd name="T8" fmla="*/ 120747250 w 237"/>
                  <a:gd name="T9" fmla="*/ 46966269 h 163"/>
                  <a:gd name="T10" fmla="*/ 118936054 w 237"/>
                  <a:gd name="T11" fmla="*/ 23934391 h 163"/>
                  <a:gd name="T12" fmla="*/ 99012869 w 237"/>
                  <a:gd name="T13" fmla="*/ 0 h 163"/>
                  <a:gd name="T14" fmla="*/ 39846332 w 237"/>
                  <a:gd name="T15" fmla="*/ 5419106 h 163"/>
                  <a:gd name="T16" fmla="*/ 0 w 237"/>
                  <a:gd name="T17" fmla="*/ 35224192 h 16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37"/>
                  <a:gd name="T28" fmla="*/ 0 h 163"/>
                  <a:gd name="T29" fmla="*/ 237 w 237"/>
                  <a:gd name="T30" fmla="*/ 163 h 16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37" h="163">
                    <a:moveTo>
                      <a:pt x="0" y="78"/>
                    </a:moveTo>
                    <a:lnTo>
                      <a:pt x="66" y="146"/>
                    </a:lnTo>
                    <a:lnTo>
                      <a:pt x="212" y="163"/>
                    </a:lnTo>
                    <a:lnTo>
                      <a:pt x="237" y="104"/>
                    </a:lnTo>
                    <a:lnTo>
                      <a:pt x="200" y="104"/>
                    </a:lnTo>
                    <a:lnTo>
                      <a:pt x="197" y="53"/>
                    </a:lnTo>
                    <a:lnTo>
                      <a:pt x="164" y="0"/>
                    </a:lnTo>
                    <a:lnTo>
                      <a:pt x="66" y="12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4" name="Freeform 251"/>
              <p:cNvSpPr>
                <a:spLocks noChangeAspect="1"/>
              </p:cNvSpPr>
              <p:nvPr/>
            </p:nvSpPr>
            <p:spPr bwMode="auto">
              <a:xfrm>
                <a:off x="5395294" y="3710427"/>
                <a:ext cx="469262" cy="396098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6" y="87"/>
                  </a:cxn>
                  <a:cxn ang="0">
                    <a:pos x="34" y="98"/>
                  </a:cxn>
                  <a:cxn ang="0">
                    <a:pos x="67" y="69"/>
                  </a:cxn>
                  <a:cxn ang="0">
                    <a:pos x="82" y="52"/>
                  </a:cxn>
                  <a:cxn ang="0">
                    <a:pos x="56" y="21"/>
                  </a:cxn>
                  <a:cxn ang="0">
                    <a:pos x="110" y="0"/>
                  </a:cxn>
                  <a:cxn ang="0">
                    <a:pos x="221" y="59"/>
                  </a:cxn>
                  <a:cxn ang="0">
                    <a:pos x="224" y="82"/>
                  </a:cxn>
                  <a:cxn ang="0">
                    <a:pos x="251" y="91"/>
                  </a:cxn>
                  <a:cxn ang="0">
                    <a:pos x="270" y="109"/>
                  </a:cxn>
                  <a:cxn ang="0">
                    <a:pos x="294" y="98"/>
                  </a:cxn>
                  <a:cxn ang="0">
                    <a:pos x="339" y="115"/>
                  </a:cxn>
                  <a:cxn ang="0">
                    <a:pos x="400" y="231"/>
                  </a:cxn>
                  <a:cxn ang="0">
                    <a:pos x="405" y="239"/>
                  </a:cxn>
                  <a:cxn ang="0">
                    <a:pos x="431" y="283"/>
                  </a:cxn>
                  <a:cxn ang="0">
                    <a:pos x="507" y="292"/>
                  </a:cxn>
                  <a:cxn ang="0">
                    <a:pos x="522" y="316"/>
                  </a:cxn>
                  <a:cxn ang="0">
                    <a:pos x="504" y="377"/>
                  </a:cxn>
                  <a:cxn ang="0">
                    <a:pos x="431" y="404"/>
                  </a:cxn>
                  <a:cxn ang="0">
                    <a:pos x="349" y="426"/>
                  </a:cxn>
                  <a:cxn ang="0">
                    <a:pos x="290" y="504"/>
                  </a:cxn>
                  <a:cxn ang="0">
                    <a:pos x="290" y="473"/>
                  </a:cxn>
                  <a:cxn ang="0">
                    <a:pos x="245" y="454"/>
                  </a:cxn>
                  <a:cxn ang="0">
                    <a:pos x="197" y="482"/>
                  </a:cxn>
                  <a:cxn ang="0">
                    <a:pos x="154" y="391"/>
                  </a:cxn>
                  <a:cxn ang="0">
                    <a:pos x="117" y="354"/>
                  </a:cxn>
                  <a:cxn ang="0">
                    <a:pos x="93" y="261"/>
                  </a:cxn>
                  <a:cxn ang="0">
                    <a:pos x="0" y="132"/>
                  </a:cxn>
                </a:cxnLst>
                <a:rect l="0" t="0" r="r" b="b"/>
                <a:pathLst>
                  <a:path w="522" h="504">
                    <a:moveTo>
                      <a:pt x="0" y="132"/>
                    </a:moveTo>
                    <a:lnTo>
                      <a:pt x="6" y="87"/>
                    </a:lnTo>
                    <a:lnTo>
                      <a:pt x="34" y="98"/>
                    </a:lnTo>
                    <a:lnTo>
                      <a:pt x="67" y="69"/>
                    </a:lnTo>
                    <a:lnTo>
                      <a:pt x="82" y="52"/>
                    </a:lnTo>
                    <a:lnTo>
                      <a:pt x="56" y="21"/>
                    </a:lnTo>
                    <a:lnTo>
                      <a:pt x="110" y="0"/>
                    </a:lnTo>
                    <a:lnTo>
                      <a:pt x="221" y="59"/>
                    </a:lnTo>
                    <a:lnTo>
                      <a:pt x="224" y="82"/>
                    </a:lnTo>
                    <a:lnTo>
                      <a:pt x="251" y="91"/>
                    </a:lnTo>
                    <a:lnTo>
                      <a:pt x="270" y="109"/>
                    </a:lnTo>
                    <a:lnTo>
                      <a:pt x="294" y="98"/>
                    </a:lnTo>
                    <a:lnTo>
                      <a:pt x="339" y="115"/>
                    </a:lnTo>
                    <a:lnTo>
                      <a:pt x="400" y="231"/>
                    </a:lnTo>
                    <a:lnTo>
                      <a:pt x="405" y="239"/>
                    </a:lnTo>
                    <a:lnTo>
                      <a:pt x="431" y="283"/>
                    </a:lnTo>
                    <a:lnTo>
                      <a:pt x="507" y="292"/>
                    </a:lnTo>
                    <a:lnTo>
                      <a:pt x="522" y="316"/>
                    </a:lnTo>
                    <a:lnTo>
                      <a:pt x="504" y="377"/>
                    </a:lnTo>
                    <a:lnTo>
                      <a:pt x="431" y="404"/>
                    </a:lnTo>
                    <a:lnTo>
                      <a:pt x="349" y="426"/>
                    </a:lnTo>
                    <a:lnTo>
                      <a:pt x="290" y="504"/>
                    </a:lnTo>
                    <a:lnTo>
                      <a:pt x="290" y="473"/>
                    </a:lnTo>
                    <a:lnTo>
                      <a:pt x="245" y="454"/>
                    </a:lnTo>
                    <a:lnTo>
                      <a:pt x="197" y="482"/>
                    </a:lnTo>
                    <a:lnTo>
                      <a:pt x="154" y="391"/>
                    </a:lnTo>
                    <a:lnTo>
                      <a:pt x="117" y="354"/>
                    </a:lnTo>
                    <a:lnTo>
                      <a:pt x="93" y="261"/>
                    </a:lnTo>
                    <a:lnTo>
                      <a:pt x="0" y="1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5" name="Freeform 252"/>
              <p:cNvSpPr>
                <a:spLocks noChangeAspect="1"/>
              </p:cNvSpPr>
              <p:nvPr/>
            </p:nvSpPr>
            <p:spPr bwMode="auto">
              <a:xfrm>
                <a:off x="5055483" y="2209557"/>
                <a:ext cx="3825565" cy="1242710"/>
              </a:xfrm>
              <a:custGeom>
                <a:avLst/>
                <a:gdLst/>
                <a:ahLst/>
                <a:cxnLst>
                  <a:cxn ang="0">
                    <a:pos x="70" y="993"/>
                  </a:cxn>
                  <a:cxn ang="0">
                    <a:pos x="224" y="868"/>
                  </a:cxn>
                  <a:cxn ang="0">
                    <a:pos x="224" y="513"/>
                  </a:cxn>
                  <a:cxn ang="0">
                    <a:pos x="405" y="472"/>
                  </a:cxn>
                  <a:cxn ang="0">
                    <a:pos x="447" y="733"/>
                  </a:cxn>
                  <a:cxn ang="0">
                    <a:pos x="501" y="650"/>
                  </a:cxn>
                  <a:cxn ang="0">
                    <a:pos x="631" y="560"/>
                  </a:cxn>
                  <a:cxn ang="0">
                    <a:pos x="975" y="480"/>
                  </a:cxn>
                  <a:cxn ang="0">
                    <a:pos x="1229" y="493"/>
                  </a:cxn>
                  <a:cxn ang="0">
                    <a:pos x="1233" y="274"/>
                  </a:cxn>
                  <a:cxn ang="0">
                    <a:pos x="1325" y="544"/>
                  </a:cxn>
                  <a:cxn ang="0">
                    <a:pos x="1381" y="493"/>
                  </a:cxn>
                  <a:cxn ang="0">
                    <a:pos x="1441" y="493"/>
                  </a:cxn>
                  <a:cxn ang="0">
                    <a:pos x="1377" y="356"/>
                  </a:cxn>
                  <a:cxn ang="0">
                    <a:pos x="1577" y="350"/>
                  </a:cxn>
                  <a:cxn ang="0">
                    <a:pos x="1663" y="224"/>
                  </a:cxn>
                  <a:cxn ang="0">
                    <a:pos x="1891" y="94"/>
                  </a:cxn>
                  <a:cxn ang="0">
                    <a:pos x="2025" y="42"/>
                  </a:cxn>
                  <a:cxn ang="0">
                    <a:pos x="2336" y="111"/>
                  </a:cxn>
                  <a:cxn ang="0">
                    <a:pos x="2153" y="259"/>
                  </a:cxn>
                  <a:cxn ang="0">
                    <a:pos x="2356" y="265"/>
                  </a:cxn>
                  <a:cxn ang="0">
                    <a:pos x="2572" y="229"/>
                  </a:cxn>
                  <a:cxn ang="0">
                    <a:pos x="2875" y="350"/>
                  </a:cxn>
                  <a:cxn ang="0">
                    <a:pos x="3210" y="343"/>
                  </a:cxn>
                  <a:cxn ang="0">
                    <a:pos x="3543" y="445"/>
                  </a:cxn>
                  <a:cxn ang="0">
                    <a:pos x="3748" y="431"/>
                  </a:cxn>
                  <a:cxn ang="0">
                    <a:pos x="4146" y="588"/>
                  </a:cxn>
                  <a:cxn ang="0">
                    <a:pos x="4125" y="703"/>
                  </a:cxn>
                  <a:cxn ang="0">
                    <a:pos x="3997" y="612"/>
                  </a:cxn>
                  <a:cxn ang="0">
                    <a:pos x="3954" y="796"/>
                  </a:cxn>
                  <a:cxn ang="0">
                    <a:pos x="3632" y="877"/>
                  </a:cxn>
                  <a:cxn ang="0">
                    <a:pos x="3536" y="1051"/>
                  </a:cxn>
                  <a:cxn ang="0">
                    <a:pos x="3407" y="1267"/>
                  </a:cxn>
                  <a:cxn ang="0">
                    <a:pos x="3586" y="803"/>
                  </a:cxn>
                  <a:cxn ang="0">
                    <a:pos x="3339" y="905"/>
                  </a:cxn>
                  <a:cxn ang="0">
                    <a:pos x="3051" y="935"/>
                  </a:cxn>
                  <a:cxn ang="0">
                    <a:pos x="2944" y="1166"/>
                  </a:cxn>
                  <a:cxn ang="0">
                    <a:pos x="2998" y="1274"/>
                  </a:cxn>
                  <a:cxn ang="0">
                    <a:pos x="2769" y="1541"/>
                  </a:cxn>
                  <a:cxn ang="0">
                    <a:pos x="2630" y="1186"/>
                  </a:cxn>
                  <a:cxn ang="0">
                    <a:pos x="2355" y="1293"/>
                  </a:cxn>
                  <a:cxn ang="0">
                    <a:pos x="1939" y="1298"/>
                  </a:cxn>
                  <a:cxn ang="0">
                    <a:pos x="1497" y="1298"/>
                  </a:cxn>
                  <a:cxn ang="0">
                    <a:pos x="1298" y="1182"/>
                  </a:cxn>
                  <a:cxn ang="0">
                    <a:pos x="1053" y="1099"/>
                  </a:cxn>
                  <a:cxn ang="0">
                    <a:pos x="885" y="1133"/>
                  </a:cxn>
                  <a:cxn ang="0">
                    <a:pos x="927" y="1267"/>
                  </a:cxn>
                  <a:cxn ang="0">
                    <a:pos x="810" y="1257"/>
                  </a:cxn>
                  <a:cxn ang="0">
                    <a:pos x="666" y="1287"/>
                  </a:cxn>
                  <a:cxn ang="0">
                    <a:pos x="659" y="1364"/>
                  </a:cxn>
                  <a:cxn ang="0">
                    <a:pos x="693" y="1433"/>
                  </a:cxn>
                  <a:cxn ang="0">
                    <a:pos x="647" y="1554"/>
                  </a:cxn>
                  <a:cxn ang="0">
                    <a:pos x="480" y="1505"/>
                  </a:cxn>
                  <a:cxn ang="0">
                    <a:pos x="488" y="1323"/>
                  </a:cxn>
                  <a:cxn ang="0">
                    <a:pos x="328" y="1212"/>
                  </a:cxn>
                  <a:cxn ang="0">
                    <a:pos x="286" y="1180"/>
                  </a:cxn>
                  <a:cxn ang="0">
                    <a:pos x="174" y="1083"/>
                  </a:cxn>
                  <a:cxn ang="0">
                    <a:pos x="104" y="1163"/>
                  </a:cxn>
                </a:cxnLst>
                <a:rect l="0" t="0" r="r" b="b"/>
                <a:pathLst>
                  <a:path w="4236" h="1582">
                    <a:moveTo>
                      <a:pt x="0" y="1130"/>
                    </a:moveTo>
                    <a:lnTo>
                      <a:pt x="37" y="1088"/>
                    </a:lnTo>
                    <a:lnTo>
                      <a:pt x="26" y="1105"/>
                    </a:lnTo>
                    <a:lnTo>
                      <a:pt x="40" y="1110"/>
                    </a:lnTo>
                    <a:lnTo>
                      <a:pt x="37" y="1034"/>
                    </a:lnTo>
                    <a:lnTo>
                      <a:pt x="51" y="1001"/>
                    </a:lnTo>
                    <a:lnTo>
                      <a:pt x="70" y="993"/>
                    </a:lnTo>
                    <a:lnTo>
                      <a:pt x="110" y="1025"/>
                    </a:lnTo>
                    <a:lnTo>
                      <a:pt x="120" y="962"/>
                    </a:lnTo>
                    <a:lnTo>
                      <a:pt x="102" y="968"/>
                    </a:lnTo>
                    <a:lnTo>
                      <a:pt x="96" y="931"/>
                    </a:lnTo>
                    <a:lnTo>
                      <a:pt x="267" y="901"/>
                    </a:lnTo>
                    <a:lnTo>
                      <a:pt x="224" y="885"/>
                    </a:lnTo>
                    <a:lnTo>
                      <a:pt x="224" y="868"/>
                    </a:lnTo>
                    <a:lnTo>
                      <a:pt x="202" y="876"/>
                    </a:lnTo>
                    <a:lnTo>
                      <a:pt x="296" y="783"/>
                    </a:lnTo>
                    <a:lnTo>
                      <a:pt x="254" y="682"/>
                    </a:lnTo>
                    <a:lnTo>
                      <a:pt x="261" y="637"/>
                    </a:lnTo>
                    <a:lnTo>
                      <a:pt x="238" y="587"/>
                    </a:lnTo>
                    <a:lnTo>
                      <a:pt x="258" y="555"/>
                    </a:lnTo>
                    <a:lnTo>
                      <a:pt x="224" y="513"/>
                    </a:lnTo>
                    <a:lnTo>
                      <a:pt x="232" y="480"/>
                    </a:lnTo>
                    <a:lnTo>
                      <a:pt x="278" y="441"/>
                    </a:lnTo>
                    <a:lnTo>
                      <a:pt x="306" y="433"/>
                    </a:lnTo>
                    <a:lnTo>
                      <a:pt x="336" y="445"/>
                    </a:lnTo>
                    <a:lnTo>
                      <a:pt x="310" y="453"/>
                    </a:lnTo>
                    <a:lnTo>
                      <a:pt x="328" y="466"/>
                    </a:lnTo>
                    <a:lnTo>
                      <a:pt x="405" y="472"/>
                    </a:lnTo>
                    <a:lnTo>
                      <a:pt x="533" y="555"/>
                    </a:lnTo>
                    <a:lnTo>
                      <a:pt x="535" y="591"/>
                    </a:lnTo>
                    <a:lnTo>
                      <a:pt x="480" y="626"/>
                    </a:lnTo>
                    <a:lnTo>
                      <a:pt x="306" y="579"/>
                    </a:lnTo>
                    <a:lnTo>
                      <a:pt x="378" y="637"/>
                    </a:lnTo>
                    <a:lnTo>
                      <a:pt x="376" y="703"/>
                    </a:lnTo>
                    <a:lnTo>
                      <a:pt x="447" y="733"/>
                    </a:lnTo>
                    <a:lnTo>
                      <a:pt x="466" y="726"/>
                    </a:lnTo>
                    <a:lnTo>
                      <a:pt x="451" y="703"/>
                    </a:lnTo>
                    <a:lnTo>
                      <a:pt x="423" y="689"/>
                    </a:lnTo>
                    <a:lnTo>
                      <a:pt x="431" y="668"/>
                    </a:lnTo>
                    <a:lnTo>
                      <a:pt x="463" y="692"/>
                    </a:lnTo>
                    <a:lnTo>
                      <a:pt x="530" y="703"/>
                    </a:lnTo>
                    <a:lnTo>
                      <a:pt x="501" y="650"/>
                    </a:lnTo>
                    <a:lnTo>
                      <a:pt x="565" y="606"/>
                    </a:lnTo>
                    <a:lnTo>
                      <a:pt x="610" y="637"/>
                    </a:lnTo>
                    <a:lnTo>
                      <a:pt x="610" y="514"/>
                    </a:lnTo>
                    <a:lnTo>
                      <a:pt x="589" y="497"/>
                    </a:lnTo>
                    <a:lnTo>
                      <a:pt x="666" y="524"/>
                    </a:lnTo>
                    <a:lnTo>
                      <a:pt x="669" y="541"/>
                    </a:lnTo>
                    <a:lnTo>
                      <a:pt x="631" y="560"/>
                    </a:lnTo>
                    <a:lnTo>
                      <a:pt x="669" y="595"/>
                    </a:lnTo>
                    <a:lnTo>
                      <a:pt x="706" y="555"/>
                    </a:lnTo>
                    <a:lnTo>
                      <a:pt x="847" y="485"/>
                    </a:lnTo>
                    <a:lnTo>
                      <a:pt x="869" y="480"/>
                    </a:lnTo>
                    <a:lnTo>
                      <a:pt x="847" y="493"/>
                    </a:lnTo>
                    <a:lnTo>
                      <a:pt x="871" y="525"/>
                    </a:lnTo>
                    <a:lnTo>
                      <a:pt x="975" y="480"/>
                    </a:lnTo>
                    <a:lnTo>
                      <a:pt x="997" y="513"/>
                    </a:lnTo>
                    <a:lnTo>
                      <a:pt x="1023" y="493"/>
                    </a:lnTo>
                    <a:lnTo>
                      <a:pt x="1010" y="450"/>
                    </a:lnTo>
                    <a:lnTo>
                      <a:pt x="1026" y="439"/>
                    </a:lnTo>
                    <a:lnTo>
                      <a:pt x="1103" y="456"/>
                    </a:lnTo>
                    <a:lnTo>
                      <a:pt x="1210" y="524"/>
                    </a:lnTo>
                    <a:lnTo>
                      <a:pt x="1229" y="493"/>
                    </a:lnTo>
                    <a:lnTo>
                      <a:pt x="1207" y="460"/>
                    </a:lnTo>
                    <a:lnTo>
                      <a:pt x="1173" y="449"/>
                    </a:lnTo>
                    <a:lnTo>
                      <a:pt x="1188" y="398"/>
                    </a:lnTo>
                    <a:lnTo>
                      <a:pt x="1164" y="387"/>
                    </a:lnTo>
                    <a:lnTo>
                      <a:pt x="1172" y="367"/>
                    </a:lnTo>
                    <a:lnTo>
                      <a:pt x="1210" y="340"/>
                    </a:lnTo>
                    <a:lnTo>
                      <a:pt x="1233" y="274"/>
                    </a:lnTo>
                    <a:lnTo>
                      <a:pt x="1289" y="276"/>
                    </a:lnTo>
                    <a:lnTo>
                      <a:pt x="1313" y="287"/>
                    </a:lnTo>
                    <a:lnTo>
                      <a:pt x="1297" y="351"/>
                    </a:lnTo>
                    <a:lnTo>
                      <a:pt x="1317" y="386"/>
                    </a:lnTo>
                    <a:lnTo>
                      <a:pt x="1308" y="480"/>
                    </a:lnTo>
                    <a:lnTo>
                      <a:pt x="1337" y="511"/>
                    </a:lnTo>
                    <a:lnTo>
                      <a:pt x="1325" y="544"/>
                    </a:lnTo>
                    <a:lnTo>
                      <a:pt x="1284" y="571"/>
                    </a:lnTo>
                    <a:lnTo>
                      <a:pt x="1298" y="587"/>
                    </a:lnTo>
                    <a:lnTo>
                      <a:pt x="1244" y="595"/>
                    </a:lnTo>
                    <a:lnTo>
                      <a:pt x="1303" y="620"/>
                    </a:lnTo>
                    <a:lnTo>
                      <a:pt x="1365" y="544"/>
                    </a:lnTo>
                    <a:lnTo>
                      <a:pt x="1361" y="497"/>
                    </a:lnTo>
                    <a:lnTo>
                      <a:pt x="1381" y="493"/>
                    </a:lnTo>
                    <a:lnTo>
                      <a:pt x="1417" y="482"/>
                    </a:lnTo>
                    <a:lnTo>
                      <a:pt x="1431" y="510"/>
                    </a:lnTo>
                    <a:lnTo>
                      <a:pt x="1429" y="544"/>
                    </a:lnTo>
                    <a:lnTo>
                      <a:pt x="1471" y="555"/>
                    </a:lnTo>
                    <a:lnTo>
                      <a:pt x="1437" y="543"/>
                    </a:lnTo>
                    <a:lnTo>
                      <a:pt x="1452" y="524"/>
                    </a:lnTo>
                    <a:lnTo>
                      <a:pt x="1441" y="493"/>
                    </a:lnTo>
                    <a:lnTo>
                      <a:pt x="1345" y="472"/>
                    </a:lnTo>
                    <a:lnTo>
                      <a:pt x="1361" y="400"/>
                    </a:lnTo>
                    <a:lnTo>
                      <a:pt x="1325" y="351"/>
                    </a:lnTo>
                    <a:lnTo>
                      <a:pt x="1375" y="310"/>
                    </a:lnTo>
                    <a:lnTo>
                      <a:pt x="1365" y="285"/>
                    </a:lnTo>
                    <a:lnTo>
                      <a:pt x="1389" y="298"/>
                    </a:lnTo>
                    <a:lnTo>
                      <a:pt x="1377" y="356"/>
                    </a:lnTo>
                    <a:lnTo>
                      <a:pt x="1394" y="367"/>
                    </a:lnTo>
                    <a:lnTo>
                      <a:pt x="1461" y="384"/>
                    </a:lnTo>
                    <a:lnTo>
                      <a:pt x="1399" y="336"/>
                    </a:lnTo>
                    <a:lnTo>
                      <a:pt x="1445" y="337"/>
                    </a:lnTo>
                    <a:lnTo>
                      <a:pt x="1434" y="318"/>
                    </a:lnTo>
                    <a:lnTo>
                      <a:pt x="1461" y="307"/>
                    </a:lnTo>
                    <a:lnTo>
                      <a:pt x="1577" y="350"/>
                    </a:lnTo>
                    <a:lnTo>
                      <a:pt x="1554" y="370"/>
                    </a:lnTo>
                    <a:lnTo>
                      <a:pt x="1554" y="409"/>
                    </a:lnTo>
                    <a:lnTo>
                      <a:pt x="1577" y="431"/>
                    </a:lnTo>
                    <a:lnTo>
                      <a:pt x="1590" y="350"/>
                    </a:lnTo>
                    <a:lnTo>
                      <a:pt x="1524" y="304"/>
                    </a:lnTo>
                    <a:lnTo>
                      <a:pt x="1513" y="243"/>
                    </a:lnTo>
                    <a:lnTo>
                      <a:pt x="1663" y="224"/>
                    </a:lnTo>
                    <a:lnTo>
                      <a:pt x="1642" y="169"/>
                    </a:lnTo>
                    <a:lnTo>
                      <a:pt x="1663" y="180"/>
                    </a:lnTo>
                    <a:lnTo>
                      <a:pt x="1690" y="161"/>
                    </a:lnTo>
                    <a:lnTo>
                      <a:pt x="1670" y="155"/>
                    </a:lnTo>
                    <a:lnTo>
                      <a:pt x="1828" y="111"/>
                    </a:lnTo>
                    <a:lnTo>
                      <a:pt x="1815" y="98"/>
                    </a:lnTo>
                    <a:lnTo>
                      <a:pt x="1891" y="94"/>
                    </a:lnTo>
                    <a:lnTo>
                      <a:pt x="1891" y="111"/>
                    </a:lnTo>
                    <a:lnTo>
                      <a:pt x="1905" y="111"/>
                    </a:lnTo>
                    <a:lnTo>
                      <a:pt x="1961" y="89"/>
                    </a:lnTo>
                    <a:lnTo>
                      <a:pt x="1987" y="98"/>
                    </a:lnTo>
                    <a:lnTo>
                      <a:pt x="1963" y="75"/>
                    </a:lnTo>
                    <a:lnTo>
                      <a:pt x="2022" y="69"/>
                    </a:lnTo>
                    <a:lnTo>
                      <a:pt x="2025" y="42"/>
                    </a:lnTo>
                    <a:lnTo>
                      <a:pt x="2095" y="0"/>
                    </a:lnTo>
                    <a:lnTo>
                      <a:pt x="2145" y="23"/>
                    </a:lnTo>
                    <a:lnTo>
                      <a:pt x="2103" y="47"/>
                    </a:lnTo>
                    <a:lnTo>
                      <a:pt x="2177" y="45"/>
                    </a:lnTo>
                    <a:lnTo>
                      <a:pt x="2148" y="75"/>
                    </a:lnTo>
                    <a:lnTo>
                      <a:pt x="2268" y="58"/>
                    </a:lnTo>
                    <a:lnTo>
                      <a:pt x="2336" y="111"/>
                    </a:lnTo>
                    <a:lnTo>
                      <a:pt x="2328" y="124"/>
                    </a:lnTo>
                    <a:lnTo>
                      <a:pt x="2305" y="113"/>
                    </a:lnTo>
                    <a:lnTo>
                      <a:pt x="2334" y="130"/>
                    </a:lnTo>
                    <a:lnTo>
                      <a:pt x="2316" y="158"/>
                    </a:lnTo>
                    <a:lnTo>
                      <a:pt x="2095" y="298"/>
                    </a:lnTo>
                    <a:lnTo>
                      <a:pt x="2166" y="281"/>
                    </a:lnTo>
                    <a:lnTo>
                      <a:pt x="2153" y="259"/>
                    </a:lnTo>
                    <a:lnTo>
                      <a:pt x="2265" y="235"/>
                    </a:lnTo>
                    <a:lnTo>
                      <a:pt x="2233" y="241"/>
                    </a:lnTo>
                    <a:lnTo>
                      <a:pt x="2243" y="215"/>
                    </a:lnTo>
                    <a:lnTo>
                      <a:pt x="2305" y="235"/>
                    </a:lnTo>
                    <a:lnTo>
                      <a:pt x="2313" y="215"/>
                    </a:lnTo>
                    <a:lnTo>
                      <a:pt x="2328" y="259"/>
                    </a:lnTo>
                    <a:lnTo>
                      <a:pt x="2356" y="265"/>
                    </a:lnTo>
                    <a:lnTo>
                      <a:pt x="2329" y="244"/>
                    </a:lnTo>
                    <a:lnTo>
                      <a:pt x="2390" y="232"/>
                    </a:lnTo>
                    <a:lnTo>
                      <a:pt x="2459" y="243"/>
                    </a:lnTo>
                    <a:lnTo>
                      <a:pt x="2454" y="259"/>
                    </a:lnTo>
                    <a:lnTo>
                      <a:pt x="2516" y="274"/>
                    </a:lnTo>
                    <a:lnTo>
                      <a:pt x="2571" y="273"/>
                    </a:lnTo>
                    <a:lnTo>
                      <a:pt x="2572" y="229"/>
                    </a:lnTo>
                    <a:lnTo>
                      <a:pt x="2588" y="224"/>
                    </a:lnTo>
                    <a:lnTo>
                      <a:pt x="2726" y="273"/>
                    </a:lnTo>
                    <a:lnTo>
                      <a:pt x="2707" y="350"/>
                    </a:lnTo>
                    <a:lnTo>
                      <a:pt x="2773" y="398"/>
                    </a:lnTo>
                    <a:lnTo>
                      <a:pt x="2806" y="325"/>
                    </a:lnTo>
                    <a:lnTo>
                      <a:pt x="2830" y="356"/>
                    </a:lnTo>
                    <a:lnTo>
                      <a:pt x="2875" y="350"/>
                    </a:lnTo>
                    <a:lnTo>
                      <a:pt x="2936" y="370"/>
                    </a:lnTo>
                    <a:lnTo>
                      <a:pt x="2987" y="354"/>
                    </a:lnTo>
                    <a:lnTo>
                      <a:pt x="2982" y="325"/>
                    </a:lnTo>
                    <a:lnTo>
                      <a:pt x="3016" y="281"/>
                    </a:lnTo>
                    <a:lnTo>
                      <a:pt x="3221" y="312"/>
                    </a:lnTo>
                    <a:lnTo>
                      <a:pt x="3235" y="336"/>
                    </a:lnTo>
                    <a:lnTo>
                      <a:pt x="3210" y="343"/>
                    </a:lnTo>
                    <a:lnTo>
                      <a:pt x="3275" y="354"/>
                    </a:lnTo>
                    <a:lnTo>
                      <a:pt x="3301" y="387"/>
                    </a:lnTo>
                    <a:lnTo>
                      <a:pt x="3456" y="384"/>
                    </a:lnTo>
                    <a:lnTo>
                      <a:pt x="3485" y="409"/>
                    </a:lnTo>
                    <a:lnTo>
                      <a:pt x="3474" y="441"/>
                    </a:lnTo>
                    <a:lnTo>
                      <a:pt x="3519" y="466"/>
                    </a:lnTo>
                    <a:lnTo>
                      <a:pt x="3543" y="445"/>
                    </a:lnTo>
                    <a:lnTo>
                      <a:pt x="3651" y="460"/>
                    </a:lnTo>
                    <a:lnTo>
                      <a:pt x="3679" y="441"/>
                    </a:lnTo>
                    <a:lnTo>
                      <a:pt x="3690" y="467"/>
                    </a:lnTo>
                    <a:lnTo>
                      <a:pt x="3733" y="493"/>
                    </a:lnTo>
                    <a:lnTo>
                      <a:pt x="3756" y="477"/>
                    </a:lnTo>
                    <a:lnTo>
                      <a:pt x="3733" y="450"/>
                    </a:lnTo>
                    <a:lnTo>
                      <a:pt x="3748" y="431"/>
                    </a:lnTo>
                    <a:lnTo>
                      <a:pt x="3941" y="466"/>
                    </a:lnTo>
                    <a:lnTo>
                      <a:pt x="4068" y="547"/>
                    </a:lnTo>
                    <a:lnTo>
                      <a:pt x="4095" y="547"/>
                    </a:lnTo>
                    <a:lnTo>
                      <a:pt x="4125" y="612"/>
                    </a:lnTo>
                    <a:lnTo>
                      <a:pt x="4113" y="579"/>
                    </a:lnTo>
                    <a:lnTo>
                      <a:pt x="4133" y="574"/>
                    </a:lnTo>
                    <a:lnTo>
                      <a:pt x="4146" y="588"/>
                    </a:lnTo>
                    <a:lnTo>
                      <a:pt x="4185" y="587"/>
                    </a:lnTo>
                    <a:lnTo>
                      <a:pt x="4236" y="623"/>
                    </a:lnTo>
                    <a:lnTo>
                      <a:pt x="4161" y="668"/>
                    </a:lnTo>
                    <a:lnTo>
                      <a:pt x="4177" y="675"/>
                    </a:lnTo>
                    <a:lnTo>
                      <a:pt x="4148" y="686"/>
                    </a:lnTo>
                    <a:lnTo>
                      <a:pt x="4172" y="703"/>
                    </a:lnTo>
                    <a:lnTo>
                      <a:pt x="4125" y="703"/>
                    </a:lnTo>
                    <a:lnTo>
                      <a:pt x="4111" y="675"/>
                    </a:lnTo>
                    <a:lnTo>
                      <a:pt x="4095" y="687"/>
                    </a:lnTo>
                    <a:lnTo>
                      <a:pt x="4068" y="650"/>
                    </a:lnTo>
                    <a:lnTo>
                      <a:pt x="4015" y="650"/>
                    </a:lnTo>
                    <a:lnTo>
                      <a:pt x="4000" y="626"/>
                    </a:lnTo>
                    <a:lnTo>
                      <a:pt x="4015" y="612"/>
                    </a:lnTo>
                    <a:lnTo>
                      <a:pt x="3997" y="612"/>
                    </a:lnTo>
                    <a:lnTo>
                      <a:pt x="3978" y="623"/>
                    </a:lnTo>
                    <a:lnTo>
                      <a:pt x="3997" y="651"/>
                    </a:lnTo>
                    <a:lnTo>
                      <a:pt x="3986" y="668"/>
                    </a:lnTo>
                    <a:lnTo>
                      <a:pt x="3943" y="693"/>
                    </a:lnTo>
                    <a:lnTo>
                      <a:pt x="3916" y="687"/>
                    </a:lnTo>
                    <a:lnTo>
                      <a:pt x="3960" y="766"/>
                    </a:lnTo>
                    <a:lnTo>
                      <a:pt x="3954" y="796"/>
                    </a:lnTo>
                    <a:lnTo>
                      <a:pt x="3904" y="772"/>
                    </a:lnTo>
                    <a:lnTo>
                      <a:pt x="3904" y="786"/>
                    </a:lnTo>
                    <a:lnTo>
                      <a:pt x="3818" y="825"/>
                    </a:lnTo>
                    <a:lnTo>
                      <a:pt x="3738" y="901"/>
                    </a:lnTo>
                    <a:lnTo>
                      <a:pt x="3683" y="876"/>
                    </a:lnTo>
                    <a:lnTo>
                      <a:pt x="3632" y="905"/>
                    </a:lnTo>
                    <a:lnTo>
                      <a:pt x="3632" y="877"/>
                    </a:lnTo>
                    <a:lnTo>
                      <a:pt x="3605" y="905"/>
                    </a:lnTo>
                    <a:lnTo>
                      <a:pt x="3571" y="905"/>
                    </a:lnTo>
                    <a:lnTo>
                      <a:pt x="3533" y="979"/>
                    </a:lnTo>
                    <a:lnTo>
                      <a:pt x="3562" y="993"/>
                    </a:lnTo>
                    <a:lnTo>
                      <a:pt x="3551" y="1020"/>
                    </a:lnTo>
                    <a:lnTo>
                      <a:pt x="3563" y="1058"/>
                    </a:lnTo>
                    <a:lnTo>
                      <a:pt x="3536" y="1051"/>
                    </a:lnTo>
                    <a:lnTo>
                      <a:pt x="3527" y="1086"/>
                    </a:lnTo>
                    <a:lnTo>
                      <a:pt x="3533" y="1117"/>
                    </a:lnTo>
                    <a:lnTo>
                      <a:pt x="3480" y="1144"/>
                    </a:lnTo>
                    <a:lnTo>
                      <a:pt x="3485" y="1180"/>
                    </a:lnTo>
                    <a:lnTo>
                      <a:pt x="3450" y="1186"/>
                    </a:lnTo>
                    <a:lnTo>
                      <a:pt x="3437" y="1227"/>
                    </a:lnTo>
                    <a:lnTo>
                      <a:pt x="3407" y="1267"/>
                    </a:lnTo>
                    <a:lnTo>
                      <a:pt x="3379" y="1117"/>
                    </a:lnTo>
                    <a:lnTo>
                      <a:pt x="3381" y="1037"/>
                    </a:lnTo>
                    <a:lnTo>
                      <a:pt x="3407" y="990"/>
                    </a:lnTo>
                    <a:lnTo>
                      <a:pt x="3443" y="979"/>
                    </a:lnTo>
                    <a:lnTo>
                      <a:pt x="3531" y="880"/>
                    </a:lnTo>
                    <a:lnTo>
                      <a:pt x="3573" y="861"/>
                    </a:lnTo>
                    <a:lnTo>
                      <a:pt x="3586" y="803"/>
                    </a:lnTo>
                    <a:lnTo>
                      <a:pt x="3605" y="789"/>
                    </a:lnTo>
                    <a:lnTo>
                      <a:pt x="3571" y="786"/>
                    </a:lnTo>
                    <a:lnTo>
                      <a:pt x="3562" y="832"/>
                    </a:lnTo>
                    <a:lnTo>
                      <a:pt x="3488" y="876"/>
                    </a:lnTo>
                    <a:lnTo>
                      <a:pt x="3493" y="816"/>
                    </a:lnTo>
                    <a:lnTo>
                      <a:pt x="3411" y="827"/>
                    </a:lnTo>
                    <a:lnTo>
                      <a:pt x="3339" y="905"/>
                    </a:lnTo>
                    <a:lnTo>
                      <a:pt x="3354" y="935"/>
                    </a:lnTo>
                    <a:lnTo>
                      <a:pt x="3274" y="946"/>
                    </a:lnTo>
                    <a:lnTo>
                      <a:pt x="3262" y="938"/>
                    </a:lnTo>
                    <a:lnTo>
                      <a:pt x="3290" y="931"/>
                    </a:lnTo>
                    <a:lnTo>
                      <a:pt x="3221" y="912"/>
                    </a:lnTo>
                    <a:lnTo>
                      <a:pt x="3205" y="931"/>
                    </a:lnTo>
                    <a:lnTo>
                      <a:pt x="3051" y="935"/>
                    </a:lnTo>
                    <a:lnTo>
                      <a:pt x="2873" y="1114"/>
                    </a:lnTo>
                    <a:lnTo>
                      <a:pt x="2907" y="1122"/>
                    </a:lnTo>
                    <a:lnTo>
                      <a:pt x="2907" y="1157"/>
                    </a:lnTo>
                    <a:lnTo>
                      <a:pt x="2929" y="1136"/>
                    </a:lnTo>
                    <a:lnTo>
                      <a:pt x="2921" y="1163"/>
                    </a:lnTo>
                    <a:lnTo>
                      <a:pt x="2949" y="1146"/>
                    </a:lnTo>
                    <a:lnTo>
                      <a:pt x="2944" y="1166"/>
                    </a:lnTo>
                    <a:lnTo>
                      <a:pt x="2955" y="1136"/>
                    </a:lnTo>
                    <a:lnTo>
                      <a:pt x="2982" y="1136"/>
                    </a:lnTo>
                    <a:lnTo>
                      <a:pt x="3022" y="1175"/>
                    </a:lnTo>
                    <a:lnTo>
                      <a:pt x="2984" y="1177"/>
                    </a:lnTo>
                    <a:lnTo>
                      <a:pt x="3016" y="1191"/>
                    </a:lnTo>
                    <a:lnTo>
                      <a:pt x="3022" y="1216"/>
                    </a:lnTo>
                    <a:lnTo>
                      <a:pt x="2998" y="1274"/>
                    </a:lnTo>
                    <a:lnTo>
                      <a:pt x="2995" y="1358"/>
                    </a:lnTo>
                    <a:lnTo>
                      <a:pt x="2869" y="1541"/>
                    </a:lnTo>
                    <a:lnTo>
                      <a:pt x="2821" y="1565"/>
                    </a:lnTo>
                    <a:lnTo>
                      <a:pt x="2787" y="1541"/>
                    </a:lnTo>
                    <a:lnTo>
                      <a:pt x="2753" y="1574"/>
                    </a:lnTo>
                    <a:lnTo>
                      <a:pt x="2752" y="1566"/>
                    </a:lnTo>
                    <a:lnTo>
                      <a:pt x="2769" y="1541"/>
                    </a:lnTo>
                    <a:lnTo>
                      <a:pt x="2763" y="1494"/>
                    </a:lnTo>
                    <a:lnTo>
                      <a:pt x="2819" y="1474"/>
                    </a:lnTo>
                    <a:lnTo>
                      <a:pt x="2861" y="1356"/>
                    </a:lnTo>
                    <a:lnTo>
                      <a:pt x="2766" y="1386"/>
                    </a:lnTo>
                    <a:lnTo>
                      <a:pt x="2752" y="1340"/>
                    </a:lnTo>
                    <a:lnTo>
                      <a:pt x="2677" y="1312"/>
                    </a:lnTo>
                    <a:lnTo>
                      <a:pt x="2630" y="1186"/>
                    </a:lnTo>
                    <a:lnTo>
                      <a:pt x="2580" y="1166"/>
                    </a:lnTo>
                    <a:lnTo>
                      <a:pt x="2491" y="1199"/>
                    </a:lnTo>
                    <a:lnTo>
                      <a:pt x="2508" y="1226"/>
                    </a:lnTo>
                    <a:lnTo>
                      <a:pt x="2473" y="1298"/>
                    </a:lnTo>
                    <a:lnTo>
                      <a:pt x="2435" y="1318"/>
                    </a:lnTo>
                    <a:lnTo>
                      <a:pt x="2398" y="1300"/>
                    </a:lnTo>
                    <a:lnTo>
                      <a:pt x="2355" y="1293"/>
                    </a:lnTo>
                    <a:lnTo>
                      <a:pt x="2233" y="1325"/>
                    </a:lnTo>
                    <a:lnTo>
                      <a:pt x="2135" y="1276"/>
                    </a:lnTo>
                    <a:lnTo>
                      <a:pt x="2067" y="1282"/>
                    </a:lnTo>
                    <a:lnTo>
                      <a:pt x="2041" y="1246"/>
                    </a:lnTo>
                    <a:lnTo>
                      <a:pt x="1979" y="1216"/>
                    </a:lnTo>
                    <a:lnTo>
                      <a:pt x="1940" y="1246"/>
                    </a:lnTo>
                    <a:lnTo>
                      <a:pt x="1939" y="1298"/>
                    </a:lnTo>
                    <a:lnTo>
                      <a:pt x="1793" y="1276"/>
                    </a:lnTo>
                    <a:lnTo>
                      <a:pt x="1713" y="1325"/>
                    </a:lnTo>
                    <a:lnTo>
                      <a:pt x="1670" y="1347"/>
                    </a:lnTo>
                    <a:lnTo>
                      <a:pt x="1620" y="1309"/>
                    </a:lnTo>
                    <a:lnTo>
                      <a:pt x="1583" y="1326"/>
                    </a:lnTo>
                    <a:lnTo>
                      <a:pt x="1521" y="1300"/>
                    </a:lnTo>
                    <a:lnTo>
                      <a:pt x="1497" y="1298"/>
                    </a:lnTo>
                    <a:lnTo>
                      <a:pt x="1476" y="1257"/>
                    </a:lnTo>
                    <a:lnTo>
                      <a:pt x="1445" y="1257"/>
                    </a:lnTo>
                    <a:lnTo>
                      <a:pt x="1431" y="1262"/>
                    </a:lnTo>
                    <a:lnTo>
                      <a:pt x="1404" y="1230"/>
                    </a:lnTo>
                    <a:lnTo>
                      <a:pt x="1385" y="1241"/>
                    </a:lnTo>
                    <a:lnTo>
                      <a:pt x="1370" y="1249"/>
                    </a:lnTo>
                    <a:lnTo>
                      <a:pt x="1298" y="1182"/>
                    </a:lnTo>
                    <a:lnTo>
                      <a:pt x="1277" y="1175"/>
                    </a:lnTo>
                    <a:lnTo>
                      <a:pt x="1229" y="1124"/>
                    </a:lnTo>
                    <a:lnTo>
                      <a:pt x="1188" y="1157"/>
                    </a:lnTo>
                    <a:lnTo>
                      <a:pt x="1181" y="1133"/>
                    </a:lnTo>
                    <a:lnTo>
                      <a:pt x="1114" y="1132"/>
                    </a:lnTo>
                    <a:lnTo>
                      <a:pt x="1090" y="1092"/>
                    </a:lnTo>
                    <a:lnTo>
                      <a:pt x="1053" y="1099"/>
                    </a:lnTo>
                    <a:lnTo>
                      <a:pt x="1042" y="1114"/>
                    </a:lnTo>
                    <a:lnTo>
                      <a:pt x="997" y="1122"/>
                    </a:lnTo>
                    <a:lnTo>
                      <a:pt x="984" y="1114"/>
                    </a:lnTo>
                    <a:lnTo>
                      <a:pt x="968" y="1141"/>
                    </a:lnTo>
                    <a:lnTo>
                      <a:pt x="957" y="1133"/>
                    </a:lnTo>
                    <a:lnTo>
                      <a:pt x="906" y="1141"/>
                    </a:lnTo>
                    <a:lnTo>
                      <a:pt x="885" y="1133"/>
                    </a:lnTo>
                    <a:lnTo>
                      <a:pt x="882" y="1141"/>
                    </a:lnTo>
                    <a:lnTo>
                      <a:pt x="908" y="1175"/>
                    </a:lnTo>
                    <a:lnTo>
                      <a:pt x="888" y="1197"/>
                    </a:lnTo>
                    <a:lnTo>
                      <a:pt x="890" y="1219"/>
                    </a:lnTo>
                    <a:lnTo>
                      <a:pt x="919" y="1226"/>
                    </a:lnTo>
                    <a:lnTo>
                      <a:pt x="932" y="1249"/>
                    </a:lnTo>
                    <a:lnTo>
                      <a:pt x="927" y="1267"/>
                    </a:lnTo>
                    <a:lnTo>
                      <a:pt x="906" y="1257"/>
                    </a:lnTo>
                    <a:lnTo>
                      <a:pt x="885" y="1267"/>
                    </a:lnTo>
                    <a:lnTo>
                      <a:pt x="871" y="1257"/>
                    </a:lnTo>
                    <a:lnTo>
                      <a:pt x="863" y="1241"/>
                    </a:lnTo>
                    <a:lnTo>
                      <a:pt x="842" y="1249"/>
                    </a:lnTo>
                    <a:lnTo>
                      <a:pt x="828" y="1241"/>
                    </a:lnTo>
                    <a:lnTo>
                      <a:pt x="810" y="1257"/>
                    </a:lnTo>
                    <a:lnTo>
                      <a:pt x="788" y="1262"/>
                    </a:lnTo>
                    <a:lnTo>
                      <a:pt x="773" y="1241"/>
                    </a:lnTo>
                    <a:lnTo>
                      <a:pt x="693" y="1230"/>
                    </a:lnTo>
                    <a:lnTo>
                      <a:pt x="683" y="1246"/>
                    </a:lnTo>
                    <a:lnTo>
                      <a:pt x="677" y="1243"/>
                    </a:lnTo>
                    <a:lnTo>
                      <a:pt x="663" y="1262"/>
                    </a:lnTo>
                    <a:lnTo>
                      <a:pt x="666" y="1287"/>
                    </a:lnTo>
                    <a:lnTo>
                      <a:pt x="655" y="1287"/>
                    </a:lnTo>
                    <a:lnTo>
                      <a:pt x="650" y="1267"/>
                    </a:lnTo>
                    <a:lnTo>
                      <a:pt x="637" y="1271"/>
                    </a:lnTo>
                    <a:lnTo>
                      <a:pt x="637" y="1332"/>
                    </a:lnTo>
                    <a:lnTo>
                      <a:pt x="647" y="1353"/>
                    </a:lnTo>
                    <a:lnTo>
                      <a:pt x="647" y="1369"/>
                    </a:lnTo>
                    <a:lnTo>
                      <a:pt x="659" y="1364"/>
                    </a:lnTo>
                    <a:lnTo>
                      <a:pt x="677" y="1356"/>
                    </a:lnTo>
                    <a:lnTo>
                      <a:pt x="691" y="1386"/>
                    </a:lnTo>
                    <a:lnTo>
                      <a:pt x="704" y="1405"/>
                    </a:lnTo>
                    <a:lnTo>
                      <a:pt x="714" y="1424"/>
                    </a:lnTo>
                    <a:lnTo>
                      <a:pt x="733" y="1433"/>
                    </a:lnTo>
                    <a:lnTo>
                      <a:pt x="709" y="1450"/>
                    </a:lnTo>
                    <a:lnTo>
                      <a:pt x="693" y="1433"/>
                    </a:lnTo>
                    <a:lnTo>
                      <a:pt x="677" y="1500"/>
                    </a:lnTo>
                    <a:lnTo>
                      <a:pt x="695" y="1521"/>
                    </a:lnTo>
                    <a:lnTo>
                      <a:pt x="714" y="1582"/>
                    </a:lnTo>
                    <a:lnTo>
                      <a:pt x="695" y="1574"/>
                    </a:lnTo>
                    <a:lnTo>
                      <a:pt x="680" y="1566"/>
                    </a:lnTo>
                    <a:lnTo>
                      <a:pt x="659" y="1565"/>
                    </a:lnTo>
                    <a:lnTo>
                      <a:pt x="647" y="1554"/>
                    </a:lnTo>
                    <a:lnTo>
                      <a:pt x="635" y="1554"/>
                    </a:lnTo>
                    <a:lnTo>
                      <a:pt x="623" y="1530"/>
                    </a:lnTo>
                    <a:lnTo>
                      <a:pt x="597" y="1544"/>
                    </a:lnTo>
                    <a:lnTo>
                      <a:pt x="571" y="1544"/>
                    </a:lnTo>
                    <a:lnTo>
                      <a:pt x="559" y="1522"/>
                    </a:lnTo>
                    <a:lnTo>
                      <a:pt x="519" y="1504"/>
                    </a:lnTo>
                    <a:lnTo>
                      <a:pt x="480" y="1505"/>
                    </a:lnTo>
                    <a:lnTo>
                      <a:pt x="437" y="1472"/>
                    </a:lnTo>
                    <a:lnTo>
                      <a:pt x="469" y="1441"/>
                    </a:lnTo>
                    <a:lnTo>
                      <a:pt x="474" y="1416"/>
                    </a:lnTo>
                    <a:lnTo>
                      <a:pt x="474" y="1391"/>
                    </a:lnTo>
                    <a:lnTo>
                      <a:pt x="475" y="1372"/>
                    </a:lnTo>
                    <a:lnTo>
                      <a:pt x="499" y="1361"/>
                    </a:lnTo>
                    <a:lnTo>
                      <a:pt x="488" y="1323"/>
                    </a:lnTo>
                    <a:lnTo>
                      <a:pt x="461" y="1312"/>
                    </a:lnTo>
                    <a:lnTo>
                      <a:pt x="448" y="1306"/>
                    </a:lnTo>
                    <a:lnTo>
                      <a:pt x="432" y="1311"/>
                    </a:lnTo>
                    <a:lnTo>
                      <a:pt x="392" y="1298"/>
                    </a:lnTo>
                    <a:lnTo>
                      <a:pt x="365" y="1262"/>
                    </a:lnTo>
                    <a:lnTo>
                      <a:pt x="341" y="1248"/>
                    </a:lnTo>
                    <a:lnTo>
                      <a:pt x="328" y="1212"/>
                    </a:lnTo>
                    <a:lnTo>
                      <a:pt x="310" y="1208"/>
                    </a:lnTo>
                    <a:lnTo>
                      <a:pt x="288" y="1218"/>
                    </a:lnTo>
                    <a:lnTo>
                      <a:pt x="274" y="1227"/>
                    </a:lnTo>
                    <a:lnTo>
                      <a:pt x="269" y="1212"/>
                    </a:lnTo>
                    <a:lnTo>
                      <a:pt x="259" y="1194"/>
                    </a:lnTo>
                    <a:lnTo>
                      <a:pt x="288" y="1191"/>
                    </a:lnTo>
                    <a:lnTo>
                      <a:pt x="286" y="1180"/>
                    </a:lnTo>
                    <a:lnTo>
                      <a:pt x="278" y="1172"/>
                    </a:lnTo>
                    <a:lnTo>
                      <a:pt x="269" y="1166"/>
                    </a:lnTo>
                    <a:lnTo>
                      <a:pt x="254" y="1122"/>
                    </a:lnTo>
                    <a:lnTo>
                      <a:pt x="232" y="1102"/>
                    </a:lnTo>
                    <a:lnTo>
                      <a:pt x="213" y="1099"/>
                    </a:lnTo>
                    <a:lnTo>
                      <a:pt x="189" y="1099"/>
                    </a:lnTo>
                    <a:lnTo>
                      <a:pt x="174" y="1083"/>
                    </a:lnTo>
                    <a:lnTo>
                      <a:pt x="158" y="1083"/>
                    </a:lnTo>
                    <a:lnTo>
                      <a:pt x="146" y="1083"/>
                    </a:lnTo>
                    <a:lnTo>
                      <a:pt x="138" y="1092"/>
                    </a:lnTo>
                    <a:lnTo>
                      <a:pt x="123" y="1114"/>
                    </a:lnTo>
                    <a:lnTo>
                      <a:pt x="120" y="1130"/>
                    </a:lnTo>
                    <a:lnTo>
                      <a:pt x="115" y="1133"/>
                    </a:lnTo>
                    <a:lnTo>
                      <a:pt x="104" y="1163"/>
                    </a:lnTo>
                    <a:lnTo>
                      <a:pt x="98" y="1152"/>
                    </a:lnTo>
                    <a:lnTo>
                      <a:pt x="96" y="1144"/>
                    </a:lnTo>
                    <a:lnTo>
                      <a:pt x="0" y="113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6" name="Freeform 254"/>
              <p:cNvSpPr>
                <a:spLocks noChangeAspect="1"/>
              </p:cNvSpPr>
              <p:nvPr/>
            </p:nvSpPr>
            <p:spPr bwMode="auto">
              <a:xfrm>
                <a:off x="5698696" y="2571487"/>
                <a:ext cx="43151" cy="25310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13" y="0"/>
                  </a:cxn>
                  <a:cxn ang="0">
                    <a:pos x="50" y="17"/>
                  </a:cxn>
                  <a:cxn ang="0">
                    <a:pos x="0" y="32"/>
                  </a:cxn>
                </a:cxnLst>
                <a:rect l="0" t="0" r="r" b="b"/>
                <a:pathLst>
                  <a:path w="50" h="32">
                    <a:moveTo>
                      <a:pt x="0" y="32"/>
                    </a:moveTo>
                    <a:lnTo>
                      <a:pt x="13" y="0"/>
                    </a:lnTo>
                    <a:lnTo>
                      <a:pt x="50" y="17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7" name="Freeform 255"/>
              <p:cNvSpPr>
                <a:spLocks noChangeAspect="1"/>
              </p:cNvSpPr>
              <p:nvPr/>
            </p:nvSpPr>
            <p:spPr bwMode="auto">
              <a:xfrm>
                <a:off x="5772861" y="2412036"/>
                <a:ext cx="137542" cy="10883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13" y="94"/>
                  </a:cxn>
                  <a:cxn ang="0">
                    <a:pos x="28" y="91"/>
                  </a:cxn>
                  <a:cxn ang="0">
                    <a:pos x="48" y="108"/>
                  </a:cxn>
                  <a:cxn ang="0">
                    <a:pos x="63" y="94"/>
                  </a:cxn>
                  <a:cxn ang="0">
                    <a:pos x="56" y="128"/>
                  </a:cxn>
                  <a:cxn ang="0">
                    <a:pos x="152" y="136"/>
                  </a:cxn>
                  <a:cxn ang="0">
                    <a:pos x="116" y="111"/>
                  </a:cxn>
                  <a:cxn ang="0">
                    <a:pos x="96" y="70"/>
                  </a:cxn>
                  <a:cxn ang="0">
                    <a:pos x="98" y="26"/>
                  </a:cxn>
                  <a:cxn ang="0">
                    <a:pos x="120" y="0"/>
                  </a:cxn>
                  <a:cxn ang="0">
                    <a:pos x="40" y="11"/>
                  </a:cxn>
                  <a:cxn ang="0">
                    <a:pos x="18" y="64"/>
                  </a:cxn>
                  <a:cxn ang="0">
                    <a:pos x="0" y="64"/>
                  </a:cxn>
                </a:cxnLst>
                <a:rect l="0" t="0" r="r" b="b"/>
                <a:pathLst>
                  <a:path w="152" h="136">
                    <a:moveTo>
                      <a:pt x="0" y="64"/>
                    </a:moveTo>
                    <a:lnTo>
                      <a:pt x="13" y="94"/>
                    </a:lnTo>
                    <a:lnTo>
                      <a:pt x="28" y="91"/>
                    </a:lnTo>
                    <a:lnTo>
                      <a:pt x="48" y="108"/>
                    </a:lnTo>
                    <a:lnTo>
                      <a:pt x="63" y="94"/>
                    </a:lnTo>
                    <a:lnTo>
                      <a:pt x="56" y="128"/>
                    </a:lnTo>
                    <a:lnTo>
                      <a:pt x="152" y="136"/>
                    </a:lnTo>
                    <a:lnTo>
                      <a:pt x="116" y="111"/>
                    </a:lnTo>
                    <a:lnTo>
                      <a:pt x="96" y="70"/>
                    </a:lnTo>
                    <a:lnTo>
                      <a:pt x="98" y="26"/>
                    </a:lnTo>
                    <a:lnTo>
                      <a:pt x="120" y="0"/>
                    </a:lnTo>
                    <a:lnTo>
                      <a:pt x="40" y="11"/>
                    </a:lnTo>
                    <a:lnTo>
                      <a:pt x="18" y="6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8" name="Freeform 264"/>
              <p:cNvSpPr>
                <a:spLocks noChangeAspect="1"/>
              </p:cNvSpPr>
              <p:nvPr/>
            </p:nvSpPr>
            <p:spPr bwMode="auto">
              <a:xfrm>
                <a:off x="7791497" y="3102993"/>
                <a:ext cx="71469" cy="245505"/>
              </a:xfrm>
              <a:custGeom>
                <a:avLst/>
                <a:gdLst/>
                <a:ahLst/>
                <a:cxnLst>
                  <a:cxn ang="0">
                    <a:pos x="0" y="79"/>
                  </a:cxn>
                  <a:cxn ang="0">
                    <a:pos x="13" y="118"/>
                  </a:cxn>
                  <a:cxn ang="0">
                    <a:pos x="13" y="314"/>
                  </a:cxn>
                  <a:cxn ang="0">
                    <a:pos x="27" y="289"/>
                  </a:cxn>
                  <a:cxn ang="0">
                    <a:pos x="48" y="306"/>
                  </a:cxn>
                  <a:cxn ang="0">
                    <a:pos x="25" y="251"/>
                  </a:cxn>
                  <a:cxn ang="0">
                    <a:pos x="37" y="195"/>
                  </a:cxn>
                  <a:cxn ang="0">
                    <a:pos x="78" y="212"/>
                  </a:cxn>
                  <a:cxn ang="0">
                    <a:pos x="38" y="112"/>
                  </a:cxn>
                  <a:cxn ang="0">
                    <a:pos x="27" y="0"/>
                  </a:cxn>
                  <a:cxn ang="0">
                    <a:pos x="0" y="79"/>
                  </a:cxn>
                </a:cxnLst>
                <a:rect l="0" t="0" r="r" b="b"/>
                <a:pathLst>
                  <a:path w="78" h="314">
                    <a:moveTo>
                      <a:pt x="0" y="79"/>
                    </a:moveTo>
                    <a:lnTo>
                      <a:pt x="13" y="118"/>
                    </a:lnTo>
                    <a:lnTo>
                      <a:pt x="13" y="314"/>
                    </a:lnTo>
                    <a:lnTo>
                      <a:pt x="27" y="289"/>
                    </a:lnTo>
                    <a:lnTo>
                      <a:pt x="48" y="306"/>
                    </a:lnTo>
                    <a:lnTo>
                      <a:pt x="25" y="251"/>
                    </a:lnTo>
                    <a:lnTo>
                      <a:pt x="37" y="195"/>
                    </a:lnTo>
                    <a:lnTo>
                      <a:pt x="78" y="212"/>
                    </a:lnTo>
                    <a:lnTo>
                      <a:pt x="38" y="112"/>
                    </a:lnTo>
                    <a:lnTo>
                      <a:pt x="27" y="0"/>
                    </a:lnTo>
                    <a:lnTo>
                      <a:pt x="0" y="79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49" name="Freeform 266"/>
              <p:cNvSpPr>
                <a:spLocks noChangeAspect="1"/>
              </p:cNvSpPr>
              <p:nvPr/>
            </p:nvSpPr>
            <p:spPr bwMode="auto">
              <a:xfrm>
                <a:off x="4416316" y="3411772"/>
                <a:ext cx="277782" cy="199947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10" y="63"/>
                  </a:cxn>
                  <a:cxn ang="0">
                    <a:pos x="75" y="71"/>
                  </a:cxn>
                  <a:cxn ang="0">
                    <a:pos x="48" y="138"/>
                  </a:cxn>
                  <a:cxn ang="0">
                    <a:pos x="48" y="218"/>
                  </a:cxn>
                  <a:cxn ang="0">
                    <a:pos x="95" y="256"/>
                  </a:cxn>
                  <a:cxn ang="0">
                    <a:pos x="183" y="229"/>
                  </a:cxn>
                  <a:cxn ang="0">
                    <a:pos x="231" y="173"/>
                  </a:cxn>
                  <a:cxn ang="0">
                    <a:pos x="219" y="144"/>
                  </a:cxn>
                  <a:cxn ang="0">
                    <a:pos x="247" y="99"/>
                  </a:cxn>
                  <a:cxn ang="0">
                    <a:pos x="304" y="64"/>
                  </a:cxn>
                  <a:cxn ang="0">
                    <a:pos x="307" y="44"/>
                  </a:cxn>
                  <a:cxn ang="0">
                    <a:pos x="271" y="38"/>
                  </a:cxn>
                  <a:cxn ang="0">
                    <a:pos x="259" y="36"/>
                  </a:cxn>
                  <a:cxn ang="0">
                    <a:pos x="183" y="9"/>
                  </a:cxn>
                  <a:cxn ang="0">
                    <a:pos x="27" y="0"/>
                  </a:cxn>
                  <a:cxn ang="0">
                    <a:pos x="0" y="22"/>
                  </a:cxn>
                </a:cxnLst>
                <a:rect l="0" t="0" r="r" b="b"/>
                <a:pathLst>
                  <a:path w="307" h="256">
                    <a:moveTo>
                      <a:pt x="0" y="22"/>
                    </a:moveTo>
                    <a:lnTo>
                      <a:pt x="10" y="63"/>
                    </a:lnTo>
                    <a:lnTo>
                      <a:pt x="75" y="71"/>
                    </a:lnTo>
                    <a:lnTo>
                      <a:pt x="48" y="138"/>
                    </a:lnTo>
                    <a:lnTo>
                      <a:pt x="48" y="218"/>
                    </a:lnTo>
                    <a:lnTo>
                      <a:pt x="95" y="256"/>
                    </a:lnTo>
                    <a:lnTo>
                      <a:pt x="183" y="229"/>
                    </a:lnTo>
                    <a:lnTo>
                      <a:pt x="231" y="173"/>
                    </a:lnTo>
                    <a:lnTo>
                      <a:pt x="219" y="144"/>
                    </a:lnTo>
                    <a:lnTo>
                      <a:pt x="247" y="99"/>
                    </a:lnTo>
                    <a:lnTo>
                      <a:pt x="304" y="64"/>
                    </a:lnTo>
                    <a:lnTo>
                      <a:pt x="307" y="44"/>
                    </a:lnTo>
                    <a:lnTo>
                      <a:pt x="271" y="38"/>
                    </a:lnTo>
                    <a:lnTo>
                      <a:pt x="259" y="36"/>
                    </a:lnTo>
                    <a:lnTo>
                      <a:pt x="183" y="9"/>
                    </a:lnTo>
                    <a:lnTo>
                      <a:pt x="27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0" name="Freeform 267"/>
              <p:cNvSpPr>
                <a:spLocks noChangeAspect="1"/>
              </p:cNvSpPr>
              <p:nvPr/>
            </p:nvSpPr>
            <p:spPr bwMode="auto">
              <a:xfrm>
                <a:off x="3320022" y="4334314"/>
                <a:ext cx="90347" cy="86053"/>
              </a:xfrm>
              <a:custGeom>
                <a:avLst/>
                <a:gdLst/>
                <a:ahLst/>
                <a:cxnLst>
                  <a:cxn ang="0">
                    <a:pos x="0" y="51"/>
                  </a:cxn>
                  <a:cxn ang="0">
                    <a:pos x="27" y="0"/>
                  </a:cxn>
                  <a:cxn ang="0">
                    <a:pos x="101" y="8"/>
                  </a:cxn>
                  <a:cxn ang="0">
                    <a:pos x="90" y="104"/>
                  </a:cxn>
                  <a:cxn ang="0">
                    <a:pos x="42" y="112"/>
                  </a:cxn>
                  <a:cxn ang="0">
                    <a:pos x="0" y="51"/>
                  </a:cxn>
                </a:cxnLst>
                <a:rect l="0" t="0" r="r" b="b"/>
                <a:pathLst>
                  <a:path w="101" h="112">
                    <a:moveTo>
                      <a:pt x="0" y="51"/>
                    </a:moveTo>
                    <a:lnTo>
                      <a:pt x="27" y="0"/>
                    </a:lnTo>
                    <a:lnTo>
                      <a:pt x="101" y="8"/>
                    </a:lnTo>
                    <a:lnTo>
                      <a:pt x="90" y="104"/>
                    </a:lnTo>
                    <a:lnTo>
                      <a:pt x="42" y="112"/>
                    </a:lnTo>
                    <a:lnTo>
                      <a:pt x="0" y="5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1" name="Freeform 271"/>
              <p:cNvSpPr>
                <a:spLocks noChangeAspect="1"/>
              </p:cNvSpPr>
              <p:nvPr/>
            </p:nvSpPr>
            <p:spPr bwMode="auto">
              <a:xfrm>
                <a:off x="4869397" y="2584142"/>
                <a:ext cx="288569" cy="479621"/>
              </a:xfrm>
              <a:custGeom>
                <a:avLst/>
                <a:gdLst/>
                <a:ahLst/>
                <a:cxnLst>
                  <a:cxn ang="0">
                    <a:pos x="0" y="460"/>
                  </a:cxn>
                  <a:cxn ang="0">
                    <a:pos x="14" y="529"/>
                  </a:cxn>
                  <a:cxn ang="0">
                    <a:pos x="43" y="562"/>
                  </a:cxn>
                  <a:cxn ang="0">
                    <a:pos x="38" y="609"/>
                  </a:cxn>
                  <a:cxn ang="0">
                    <a:pos x="113" y="576"/>
                  </a:cxn>
                  <a:cxn ang="0">
                    <a:pos x="136" y="484"/>
                  </a:cxn>
                  <a:cxn ang="0">
                    <a:pos x="123" y="479"/>
                  </a:cxn>
                  <a:cxn ang="0">
                    <a:pos x="179" y="449"/>
                  </a:cxn>
                  <a:cxn ang="0">
                    <a:pos x="123" y="443"/>
                  </a:cxn>
                  <a:cxn ang="0">
                    <a:pos x="165" y="449"/>
                  </a:cxn>
                  <a:cxn ang="0">
                    <a:pos x="189" y="422"/>
                  </a:cxn>
                  <a:cxn ang="0">
                    <a:pos x="153" y="394"/>
                  </a:cxn>
                  <a:cxn ang="0">
                    <a:pos x="123" y="413"/>
                  </a:cxn>
                  <a:cxn ang="0">
                    <a:pos x="149" y="396"/>
                  </a:cxn>
                  <a:cxn ang="0">
                    <a:pos x="149" y="306"/>
                  </a:cxn>
                  <a:cxn ang="0">
                    <a:pos x="259" y="223"/>
                  </a:cxn>
                  <a:cxn ang="0">
                    <a:pos x="248" y="206"/>
                  </a:cxn>
                  <a:cxn ang="0">
                    <a:pos x="267" y="165"/>
                  </a:cxn>
                  <a:cxn ang="0">
                    <a:pos x="318" y="149"/>
                  </a:cxn>
                  <a:cxn ang="0">
                    <a:pos x="306" y="52"/>
                  </a:cxn>
                  <a:cxn ang="0">
                    <a:pos x="234" y="0"/>
                  </a:cxn>
                  <a:cxn ang="0">
                    <a:pos x="221" y="0"/>
                  </a:cxn>
                  <a:cxn ang="0">
                    <a:pos x="221" y="31"/>
                  </a:cxn>
                  <a:cxn ang="0">
                    <a:pos x="176" y="25"/>
                  </a:cxn>
                  <a:cxn ang="0">
                    <a:pos x="165" y="52"/>
                  </a:cxn>
                  <a:cxn ang="0">
                    <a:pos x="136" y="58"/>
                  </a:cxn>
                  <a:cxn ang="0">
                    <a:pos x="126" y="99"/>
                  </a:cxn>
                  <a:cxn ang="0">
                    <a:pos x="85" y="144"/>
                  </a:cxn>
                  <a:cxn ang="0">
                    <a:pos x="64" y="210"/>
                  </a:cxn>
                  <a:cxn ang="0">
                    <a:pos x="69" y="237"/>
                  </a:cxn>
                  <a:cxn ang="0">
                    <a:pos x="27" y="256"/>
                  </a:cxn>
                  <a:cxn ang="0">
                    <a:pos x="24" y="341"/>
                  </a:cxn>
                  <a:cxn ang="0">
                    <a:pos x="38" y="363"/>
                  </a:cxn>
                  <a:cxn ang="0">
                    <a:pos x="24" y="380"/>
                  </a:cxn>
                  <a:cxn ang="0">
                    <a:pos x="27" y="416"/>
                  </a:cxn>
                  <a:cxn ang="0">
                    <a:pos x="0" y="460"/>
                  </a:cxn>
                </a:cxnLst>
                <a:rect l="0" t="0" r="r" b="b"/>
                <a:pathLst>
                  <a:path w="318" h="609">
                    <a:moveTo>
                      <a:pt x="0" y="460"/>
                    </a:moveTo>
                    <a:lnTo>
                      <a:pt x="14" y="529"/>
                    </a:lnTo>
                    <a:lnTo>
                      <a:pt x="43" y="562"/>
                    </a:lnTo>
                    <a:lnTo>
                      <a:pt x="38" y="609"/>
                    </a:lnTo>
                    <a:lnTo>
                      <a:pt x="113" y="576"/>
                    </a:lnTo>
                    <a:lnTo>
                      <a:pt x="136" y="484"/>
                    </a:lnTo>
                    <a:lnTo>
                      <a:pt x="123" y="479"/>
                    </a:lnTo>
                    <a:lnTo>
                      <a:pt x="179" y="449"/>
                    </a:lnTo>
                    <a:lnTo>
                      <a:pt x="123" y="443"/>
                    </a:lnTo>
                    <a:lnTo>
                      <a:pt x="165" y="449"/>
                    </a:lnTo>
                    <a:lnTo>
                      <a:pt x="189" y="422"/>
                    </a:lnTo>
                    <a:lnTo>
                      <a:pt x="153" y="394"/>
                    </a:lnTo>
                    <a:lnTo>
                      <a:pt x="123" y="413"/>
                    </a:lnTo>
                    <a:lnTo>
                      <a:pt x="149" y="396"/>
                    </a:lnTo>
                    <a:lnTo>
                      <a:pt x="149" y="306"/>
                    </a:lnTo>
                    <a:lnTo>
                      <a:pt x="259" y="223"/>
                    </a:lnTo>
                    <a:lnTo>
                      <a:pt x="248" y="206"/>
                    </a:lnTo>
                    <a:lnTo>
                      <a:pt x="267" y="165"/>
                    </a:lnTo>
                    <a:lnTo>
                      <a:pt x="318" y="149"/>
                    </a:lnTo>
                    <a:lnTo>
                      <a:pt x="306" y="52"/>
                    </a:lnTo>
                    <a:lnTo>
                      <a:pt x="234" y="0"/>
                    </a:lnTo>
                    <a:lnTo>
                      <a:pt x="221" y="0"/>
                    </a:lnTo>
                    <a:lnTo>
                      <a:pt x="221" y="31"/>
                    </a:lnTo>
                    <a:lnTo>
                      <a:pt x="176" y="25"/>
                    </a:lnTo>
                    <a:lnTo>
                      <a:pt x="165" y="52"/>
                    </a:lnTo>
                    <a:lnTo>
                      <a:pt x="136" y="58"/>
                    </a:lnTo>
                    <a:lnTo>
                      <a:pt x="126" y="99"/>
                    </a:lnTo>
                    <a:lnTo>
                      <a:pt x="85" y="144"/>
                    </a:lnTo>
                    <a:lnTo>
                      <a:pt x="64" y="210"/>
                    </a:lnTo>
                    <a:lnTo>
                      <a:pt x="69" y="237"/>
                    </a:lnTo>
                    <a:lnTo>
                      <a:pt x="27" y="256"/>
                    </a:lnTo>
                    <a:lnTo>
                      <a:pt x="24" y="341"/>
                    </a:lnTo>
                    <a:lnTo>
                      <a:pt x="38" y="363"/>
                    </a:lnTo>
                    <a:lnTo>
                      <a:pt x="24" y="380"/>
                    </a:lnTo>
                    <a:lnTo>
                      <a:pt x="27" y="416"/>
                    </a:lnTo>
                    <a:lnTo>
                      <a:pt x="0" y="460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2" name="Freeform 272"/>
              <p:cNvSpPr>
                <a:spLocks noChangeAspect="1"/>
              </p:cNvSpPr>
              <p:nvPr/>
            </p:nvSpPr>
            <p:spPr bwMode="auto">
              <a:xfrm>
                <a:off x="4752081" y="3297878"/>
                <a:ext cx="102483" cy="50620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23" y="65"/>
                  </a:cxn>
                  <a:cxn ang="0">
                    <a:pos x="61" y="48"/>
                  </a:cxn>
                  <a:cxn ang="0">
                    <a:pos x="75" y="62"/>
                  </a:cxn>
                  <a:cxn ang="0">
                    <a:pos x="112" y="26"/>
                  </a:cxn>
                  <a:cxn ang="0">
                    <a:pos x="88" y="22"/>
                  </a:cxn>
                  <a:cxn ang="0">
                    <a:pos x="88" y="8"/>
                  </a:cxn>
                  <a:cxn ang="0">
                    <a:pos x="87" y="7"/>
                  </a:cxn>
                  <a:cxn ang="0">
                    <a:pos x="39" y="0"/>
                  </a:cxn>
                  <a:cxn ang="0">
                    <a:pos x="0" y="43"/>
                  </a:cxn>
                </a:cxnLst>
                <a:rect l="0" t="0" r="r" b="b"/>
                <a:pathLst>
                  <a:path w="112" h="65">
                    <a:moveTo>
                      <a:pt x="0" y="43"/>
                    </a:moveTo>
                    <a:lnTo>
                      <a:pt x="23" y="65"/>
                    </a:lnTo>
                    <a:lnTo>
                      <a:pt x="61" y="48"/>
                    </a:lnTo>
                    <a:lnTo>
                      <a:pt x="75" y="62"/>
                    </a:lnTo>
                    <a:lnTo>
                      <a:pt x="112" y="26"/>
                    </a:lnTo>
                    <a:lnTo>
                      <a:pt x="88" y="22"/>
                    </a:lnTo>
                    <a:lnTo>
                      <a:pt x="88" y="8"/>
                    </a:lnTo>
                    <a:lnTo>
                      <a:pt x="87" y="7"/>
                    </a:lnTo>
                    <a:lnTo>
                      <a:pt x="39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3" name="Freeform 273"/>
              <p:cNvSpPr>
                <a:spLocks noChangeAspect="1"/>
              </p:cNvSpPr>
              <p:nvPr/>
            </p:nvSpPr>
            <p:spPr bwMode="auto">
              <a:xfrm>
                <a:off x="5411475" y="3583878"/>
                <a:ext cx="160466" cy="122753"/>
              </a:xfrm>
              <a:custGeom>
                <a:avLst/>
                <a:gdLst/>
                <a:ahLst/>
                <a:cxnLst>
                  <a:cxn ang="0">
                    <a:pos x="0" y="149"/>
                  </a:cxn>
                  <a:cxn ang="0">
                    <a:pos x="3" y="127"/>
                  </a:cxn>
                  <a:cxn ang="0">
                    <a:pos x="29" y="100"/>
                  </a:cxn>
                  <a:cxn ang="0">
                    <a:pos x="15" y="83"/>
                  </a:cxn>
                  <a:cxn ang="0">
                    <a:pos x="15" y="42"/>
                  </a:cxn>
                  <a:cxn ang="0">
                    <a:pos x="29" y="11"/>
                  </a:cxn>
                  <a:cxn ang="0">
                    <a:pos x="176" y="0"/>
                  </a:cxn>
                  <a:cxn ang="0">
                    <a:pos x="151" y="25"/>
                  </a:cxn>
                  <a:cxn ang="0">
                    <a:pos x="141" y="87"/>
                  </a:cxn>
                  <a:cxn ang="0">
                    <a:pos x="80" y="127"/>
                  </a:cxn>
                  <a:cxn ang="0">
                    <a:pos x="26" y="158"/>
                  </a:cxn>
                  <a:cxn ang="0">
                    <a:pos x="0" y="149"/>
                  </a:cxn>
                </a:cxnLst>
                <a:rect l="0" t="0" r="r" b="b"/>
                <a:pathLst>
                  <a:path w="176" h="158">
                    <a:moveTo>
                      <a:pt x="0" y="149"/>
                    </a:moveTo>
                    <a:lnTo>
                      <a:pt x="3" y="127"/>
                    </a:lnTo>
                    <a:lnTo>
                      <a:pt x="29" y="100"/>
                    </a:lnTo>
                    <a:lnTo>
                      <a:pt x="15" y="83"/>
                    </a:lnTo>
                    <a:lnTo>
                      <a:pt x="15" y="42"/>
                    </a:lnTo>
                    <a:lnTo>
                      <a:pt x="29" y="11"/>
                    </a:lnTo>
                    <a:lnTo>
                      <a:pt x="176" y="0"/>
                    </a:lnTo>
                    <a:lnTo>
                      <a:pt x="151" y="25"/>
                    </a:lnTo>
                    <a:lnTo>
                      <a:pt x="141" y="87"/>
                    </a:lnTo>
                    <a:lnTo>
                      <a:pt x="80" y="127"/>
                    </a:lnTo>
                    <a:lnTo>
                      <a:pt x="26" y="158"/>
                    </a:lnTo>
                    <a:lnTo>
                      <a:pt x="0" y="14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4" name="Freeform 274"/>
              <p:cNvSpPr>
                <a:spLocks noChangeAspect="1"/>
              </p:cNvSpPr>
              <p:nvPr/>
            </p:nvSpPr>
            <p:spPr bwMode="auto">
              <a:xfrm>
                <a:off x="6807126" y="3986304"/>
                <a:ext cx="175299" cy="348010"/>
              </a:xfrm>
              <a:custGeom>
                <a:avLst/>
                <a:gdLst/>
                <a:ahLst/>
                <a:cxnLst>
                  <a:cxn ang="0">
                    <a:pos x="0" y="70"/>
                  </a:cxn>
                  <a:cxn ang="0">
                    <a:pos x="13" y="36"/>
                  </a:cxn>
                  <a:cxn ang="0">
                    <a:pos x="66" y="0"/>
                  </a:cxn>
                  <a:cxn ang="0">
                    <a:pos x="88" y="36"/>
                  </a:cxn>
                  <a:cxn ang="0">
                    <a:pos x="82" y="97"/>
                  </a:cxn>
                  <a:cxn ang="0">
                    <a:pos x="144" y="70"/>
                  </a:cxn>
                  <a:cxn ang="0">
                    <a:pos x="171" y="97"/>
                  </a:cxn>
                  <a:cxn ang="0">
                    <a:pos x="195" y="152"/>
                  </a:cxn>
                  <a:cxn ang="0">
                    <a:pos x="186" y="188"/>
                  </a:cxn>
                  <a:cxn ang="0">
                    <a:pos x="139" y="188"/>
                  </a:cxn>
                  <a:cxn ang="0">
                    <a:pos x="122" y="202"/>
                  </a:cxn>
                  <a:cxn ang="0">
                    <a:pos x="130" y="265"/>
                  </a:cxn>
                  <a:cxn ang="0">
                    <a:pos x="66" y="212"/>
                  </a:cxn>
                  <a:cxn ang="0">
                    <a:pos x="38" y="309"/>
                  </a:cxn>
                  <a:cxn ang="0">
                    <a:pos x="70" y="394"/>
                  </a:cxn>
                  <a:cxn ang="0">
                    <a:pos x="115" y="424"/>
                  </a:cxn>
                  <a:cxn ang="0">
                    <a:pos x="91" y="441"/>
                  </a:cxn>
                  <a:cxn ang="0">
                    <a:pos x="83" y="417"/>
                  </a:cxn>
                  <a:cxn ang="0">
                    <a:pos x="66" y="417"/>
                  </a:cxn>
                  <a:cxn ang="0">
                    <a:pos x="18" y="369"/>
                  </a:cxn>
                  <a:cxn ang="0">
                    <a:pos x="26" y="312"/>
                  </a:cxn>
                  <a:cxn ang="0">
                    <a:pos x="50" y="260"/>
                  </a:cxn>
                  <a:cxn ang="0">
                    <a:pos x="14" y="174"/>
                  </a:cxn>
                  <a:cxn ang="0">
                    <a:pos x="27" y="136"/>
                  </a:cxn>
                  <a:cxn ang="0">
                    <a:pos x="0" y="70"/>
                  </a:cxn>
                </a:cxnLst>
                <a:rect l="0" t="0" r="r" b="b"/>
                <a:pathLst>
                  <a:path w="195" h="441">
                    <a:moveTo>
                      <a:pt x="0" y="70"/>
                    </a:moveTo>
                    <a:lnTo>
                      <a:pt x="13" y="36"/>
                    </a:lnTo>
                    <a:lnTo>
                      <a:pt x="66" y="0"/>
                    </a:lnTo>
                    <a:lnTo>
                      <a:pt x="88" y="36"/>
                    </a:lnTo>
                    <a:lnTo>
                      <a:pt x="82" y="97"/>
                    </a:lnTo>
                    <a:lnTo>
                      <a:pt x="144" y="70"/>
                    </a:lnTo>
                    <a:lnTo>
                      <a:pt x="171" y="97"/>
                    </a:lnTo>
                    <a:lnTo>
                      <a:pt x="195" y="152"/>
                    </a:lnTo>
                    <a:lnTo>
                      <a:pt x="186" y="188"/>
                    </a:lnTo>
                    <a:lnTo>
                      <a:pt x="139" y="188"/>
                    </a:lnTo>
                    <a:lnTo>
                      <a:pt x="122" y="202"/>
                    </a:lnTo>
                    <a:lnTo>
                      <a:pt x="130" y="265"/>
                    </a:lnTo>
                    <a:lnTo>
                      <a:pt x="66" y="212"/>
                    </a:lnTo>
                    <a:lnTo>
                      <a:pt x="38" y="309"/>
                    </a:lnTo>
                    <a:lnTo>
                      <a:pt x="70" y="394"/>
                    </a:lnTo>
                    <a:lnTo>
                      <a:pt x="115" y="424"/>
                    </a:lnTo>
                    <a:lnTo>
                      <a:pt x="91" y="441"/>
                    </a:lnTo>
                    <a:lnTo>
                      <a:pt x="83" y="417"/>
                    </a:lnTo>
                    <a:lnTo>
                      <a:pt x="66" y="417"/>
                    </a:lnTo>
                    <a:lnTo>
                      <a:pt x="18" y="369"/>
                    </a:lnTo>
                    <a:lnTo>
                      <a:pt x="26" y="312"/>
                    </a:lnTo>
                    <a:lnTo>
                      <a:pt x="50" y="260"/>
                    </a:lnTo>
                    <a:lnTo>
                      <a:pt x="14" y="174"/>
                    </a:lnTo>
                    <a:lnTo>
                      <a:pt x="27" y="136"/>
                    </a:lnTo>
                    <a:lnTo>
                      <a:pt x="0" y="7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5" name="Freeform 275"/>
              <p:cNvSpPr>
                <a:spLocks noChangeAspect="1"/>
              </p:cNvSpPr>
              <p:nvPr/>
            </p:nvSpPr>
            <p:spPr bwMode="auto">
              <a:xfrm>
                <a:off x="3229676" y="4220420"/>
                <a:ext cx="20226" cy="16451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24" y="17"/>
                  </a:cxn>
                  <a:cxn ang="0">
                    <a:pos x="24" y="0"/>
                  </a:cxn>
                  <a:cxn ang="0">
                    <a:pos x="0" y="20"/>
                  </a:cxn>
                </a:cxnLst>
                <a:rect l="0" t="0" r="r" b="b"/>
                <a:pathLst>
                  <a:path w="24" h="20">
                    <a:moveTo>
                      <a:pt x="0" y="20"/>
                    </a:moveTo>
                    <a:lnTo>
                      <a:pt x="24" y="17"/>
                    </a:lnTo>
                    <a:lnTo>
                      <a:pt x="24" y="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6" name="Freeform 276"/>
              <p:cNvSpPr>
                <a:spLocks noChangeAspect="1"/>
              </p:cNvSpPr>
              <p:nvPr/>
            </p:nvSpPr>
            <p:spPr bwMode="auto">
              <a:xfrm>
                <a:off x="5763422" y="3858490"/>
                <a:ext cx="117316" cy="83522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8" y="48"/>
                  </a:cxn>
                  <a:cxn ang="0">
                    <a:pos x="19" y="63"/>
                  </a:cxn>
                  <a:cxn ang="0">
                    <a:pos x="74" y="63"/>
                  </a:cxn>
                  <a:cxn ang="0">
                    <a:pos x="123" y="0"/>
                  </a:cxn>
                  <a:cxn ang="0">
                    <a:pos x="130" y="41"/>
                  </a:cxn>
                  <a:cxn ang="0">
                    <a:pos x="117" y="41"/>
                  </a:cxn>
                  <a:cxn ang="0">
                    <a:pos x="123" y="63"/>
                  </a:cxn>
                  <a:cxn ang="0">
                    <a:pos x="101" y="105"/>
                  </a:cxn>
                  <a:cxn ang="0">
                    <a:pos x="26" y="94"/>
                  </a:cxn>
                  <a:cxn ang="0">
                    <a:pos x="0" y="50"/>
                  </a:cxn>
                </a:cxnLst>
                <a:rect l="0" t="0" r="r" b="b"/>
                <a:pathLst>
                  <a:path w="130" h="105">
                    <a:moveTo>
                      <a:pt x="0" y="50"/>
                    </a:moveTo>
                    <a:lnTo>
                      <a:pt x="8" y="48"/>
                    </a:lnTo>
                    <a:lnTo>
                      <a:pt x="19" y="63"/>
                    </a:lnTo>
                    <a:lnTo>
                      <a:pt x="74" y="63"/>
                    </a:lnTo>
                    <a:lnTo>
                      <a:pt x="123" y="0"/>
                    </a:lnTo>
                    <a:lnTo>
                      <a:pt x="130" y="41"/>
                    </a:lnTo>
                    <a:lnTo>
                      <a:pt x="117" y="41"/>
                    </a:lnTo>
                    <a:lnTo>
                      <a:pt x="123" y="63"/>
                    </a:lnTo>
                    <a:lnTo>
                      <a:pt x="101" y="105"/>
                    </a:lnTo>
                    <a:lnTo>
                      <a:pt x="26" y="94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7" name="Freeform 277"/>
              <p:cNvSpPr>
                <a:spLocks noChangeAspect="1"/>
              </p:cNvSpPr>
              <p:nvPr/>
            </p:nvSpPr>
            <p:spPr bwMode="auto">
              <a:xfrm>
                <a:off x="4784444" y="3588940"/>
                <a:ext cx="87650" cy="168310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23" y="80"/>
                  </a:cxn>
                  <a:cxn ang="0">
                    <a:pos x="31" y="4"/>
                  </a:cxn>
                  <a:cxn ang="0">
                    <a:pos x="92" y="0"/>
                  </a:cxn>
                  <a:cxn ang="0">
                    <a:pos x="77" y="26"/>
                  </a:cxn>
                  <a:cxn ang="0">
                    <a:pos x="95" y="59"/>
                  </a:cxn>
                  <a:cxn ang="0">
                    <a:pos x="60" y="99"/>
                  </a:cxn>
                  <a:cxn ang="0">
                    <a:pos x="98" y="126"/>
                  </a:cxn>
                  <a:cxn ang="0">
                    <a:pos x="50" y="217"/>
                  </a:cxn>
                  <a:cxn ang="0">
                    <a:pos x="42" y="161"/>
                  </a:cxn>
                  <a:cxn ang="0">
                    <a:pos x="0" y="99"/>
                  </a:cxn>
                </a:cxnLst>
                <a:rect l="0" t="0" r="r" b="b"/>
                <a:pathLst>
                  <a:path w="98" h="217">
                    <a:moveTo>
                      <a:pt x="0" y="99"/>
                    </a:moveTo>
                    <a:lnTo>
                      <a:pt x="23" y="80"/>
                    </a:lnTo>
                    <a:lnTo>
                      <a:pt x="31" y="4"/>
                    </a:lnTo>
                    <a:lnTo>
                      <a:pt x="92" y="0"/>
                    </a:lnTo>
                    <a:lnTo>
                      <a:pt x="77" y="26"/>
                    </a:lnTo>
                    <a:lnTo>
                      <a:pt x="95" y="59"/>
                    </a:lnTo>
                    <a:lnTo>
                      <a:pt x="60" y="99"/>
                    </a:lnTo>
                    <a:lnTo>
                      <a:pt x="98" y="126"/>
                    </a:lnTo>
                    <a:lnTo>
                      <a:pt x="50" y="217"/>
                    </a:lnTo>
                    <a:lnTo>
                      <a:pt x="42" y="161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8" name="Freeform 278"/>
              <p:cNvSpPr>
                <a:spLocks noChangeAspect="1"/>
              </p:cNvSpPr>
              <p:nvPr/>
            </p:nvSpPr>
            <p:spPr bwMode="auto">
              <a:xfrm>
                <a:off x="5203813" y="3456064"/>
                <a:ext cx="63377" cy="49354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8" y="3"/>
                  </a:cxn>
                  <a:cxn ang="0">
                    <a:pos x="49" y="0"/>
                  </a:cxn>
                  <a:cxn ang="0">
                    <a:pos x="68" y="30"/>
                  </a:cxn>
                  <a:cxn ang="0">
                    <a:pos x="40" y="30"/>
                  </a:cxn>
                  <a:cxn ang="0">
                    <a:pos x="3" y="61"/>
                  </a:cxn>
                  <a:cxn ang="0">
                    <a:pos x="16" y="44"/>
                  </a:cxn>
                  <a:cxn ang="0">
                    <a:pos x="0" y="42"/>
                  </a:cxn>
                </a:cxnLst>
                <a:rect l="0" t="0" r="r" b="b"/>
                <a:pathLst>
                  <a:path w="68" h="61">
                    <a:moveTo>
                      <a:pt x="0" y="42"/>
                    </a:moveTo>
                    <a:lnTo>
                      <a:pt x="8" y="3"/>
                    </a:lnTo>
                    <a:lnTo>
                      <a:pt x="49" y="0"/>
                    </a:lnTo>
                    <a:lnTo>
                      <a:pt x="68" y="30"/>
                    </a:lnTo>
                    <a:lnTo>
                      <a:pt x="40" y="30"/>
                    </a:lnTo>
                    <a:lnTo>
                      <a:pt x="3" y="61"/>
                    </a:lnTo>
                    <a:lnTo>
                      <a:pt x="16" y="44"/>
                    </a:lnTo>
                    <a:lnTo>
                      <a:pt x="0" y="4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59" name="Freeform 279"/>
              <p:cNvSpPr>
                <a:spLocks noChangeAspect="1"/>
              </p:cNvSpPr>
              <p:nvPr/>
            </p:nvSpPr>
            <p:spPr bwMode="auto">
              <a:xfrm>
                <a:off x="5211904" y="3452267"/>
                <a:ext cx="409930" cy="163248"/>
              </a:xfrm>
              <a:custGeom>
                <a:avLst/>
                <a:gdLst/>
                <a:ahLst/>
                <a:cxnLst>
                  <a:cxn ang="0">
                    <a:pos x="0" y="67"/>
                  </a:cxn>
                  <a:cxn ang="0">
                    <a:pos x="18" y="124"/>
                  </a:cxn>
                  <a:cxn ang="0">
                    <a:pos x="0" y="128"/>
                  </a:cxn>
                  <a:cxn ang="0">
                    <a:pos x="18" y="138"/>
                  </a:cxn>
                  <a:cxn ang="0">
                    <a:pos x="26" y="172"/>
                  </a:cxn>
                  <a:cxn ang="0">
                    <a:pos x="50" y="169"/>
                  </a:cxn>
                  <a:cxn ang="0">
                    <a:pos x="26" y="179"/>
                  </a:cxn>
                  <a:cxn ang="0">
                    <a:pos x="55" y="176"/>
                  </a:cxn>
                  <a:cxn ang="0">
                    <a:pos x="85" y="196"/>
                  </a:cxn>
                  <a:cxn ang="0">
                    <a:pos x="114" y="176"/>
                  </a:cxn>
                  <a:cxn ang="0">
                    <a:pos x="157" y="204"/>
                  </a:cxn>
                  <a:cxn ang="0">
                    <a:pos x="239" y="176"/>
                  </a:cxn>
                  <a:cxn ang="0">
                    <a:pos x="237" y="209"/>
                  </a:cxn>
                  <a:cxn ang="0">
                    <a:pos x="252" y="176"/>
                  </a:cxn>
                  <a:cxn ang="0">
                    <a:pos x="399" y="165"/>
                  </a:cxn>
                  <a:cxn ang="0">
                    <a:pos x="455" y="161"/>
                  </a:cxn>
                  <a:cxn ang="0">
                    <a:pos x="440" y="91"/>
                  </a:cxn>
                  <a:cxn ang="0">
                    <a:pos x="450" y="75"/>
                  </a:cxn>
                  <a:cxn ang="0">
                    <a:pos x="402" y="15"/>
                  </a:cxn>
                  <a:cxn ang="0">
                    <a:pos x="373" y="15"/>
                  </a:cxn>
                  <a:cxn ang="0">
                    <a:pos x="290" y="42"/>
                  </a:cxn>
                  <a:cxn ang="0">
                    <a:pos x="221" y="0"/>
                  </a:cxn>
                  <a:cxn ang="0">
                    <a:pos x="171" y="0"/>
                  </a:cxn>
                  <a:cxn ang="0">
                    <a:pos x="115" y="37"/>
                  </a:cxn>
                  <a:cxn ang="0">
                    <a:pos x="71" y="30"/>
                  </a:cxn>
                  <a:cxn ang="0">
                    <a:pos x="83" y="47"/>
                  </a:cxn>
                  <a:cxn ang="0">
                    <a:pos x="0" y="67"/>
                  </a:cxn>
                </a:cxnLst>
                <a:rect l="0" t="0" r="r" b="b"/>
                <a:pathLst>
                  <a:path w="455" h="209">
                    <a:moveTo>
                      <a:pt x="0" y="67"/>
                    </a:moveTo>
                    <a:lnTo>
                      <a:pt x="18" y="124"/>
                    </a:lnTo>
                    <a:lnTo>
                      <a:pt x="0" y="128"/>
                    </a:lnTo>
                    <a:lnTo>
                      <a:pt x="18" y="138"/>
                    </a:lnTo>
                    <a:lnTo>
                      <a:pt x="26" y="172"/>
                    </a:lnTo>
                    <a:lnTo>
                      <a:pt x="50" y="169"/>
                    </a:lnTo>
                    <a:lnTo>
                      <a:pt x="26" y="179"/>
                    </a:lnTo>
                    <a:lnTo>
                      <a:pt x="55" y="176"/>
                    </a:lnTo>
                    <a:lnTo>
                      <a:pt x="85" y="196"/>
                    </a:lnTo>
                    <a:lnTo>
                      <a:pt x="114" y="176"/>
                    </a:lnTo>
                    <a:lnTo>
                      <a:pt x="157" y="204"/>
                    </a:lnTo>
                    <a:lnTo>
                      <a:pt x="239" y="176"/>
                    </a:lnTo>
                    <a:lnTo>
                      <a:pt x="237" y="209"/>
                    </a:lnTo>
                    <a:lnTo>
                      <a:pt x="252" y="176"/>
                    </a:lnTo>
                    <a:lnTo>
                      <a:pt x="399" y="165"/>
                    </a:lnTo>
                    <a:lnTo>
                      <a:pt x="455" y="161"/>
                    </a:lnTo>
                    <a:lnTo>
                      <a:pt x="440" y="91"/>
                    </a:lnTo>
                    <a:lnTo>
                      <a:pt x="450" y="75"/>
                    </a:lnTo>
                    <a:lnTo>
                      <a:pt x="402" y="15"/>
                    </a:lnTo>
                    <a:lnTo>
                      <a:pt x="373" y="15"/>
                    </a:lnTo>
                    <a:lnTo>
                      <a:pt x="290" y="42"/>
                    </a:lnTo>
                    <a:lnTo>
                      <a:pt x="221" y="0"/>
                    </a:lnTo>
                    <a:lnTo>
                      <a:pt x="171" y="0"/>
                    </a:lnTo>
                    <a:lnTo>
                      <a:pt x="115" y="37"/>
                    </a:lnTo>
                    <a:lnTo>
                      <a:pt x="71" y="30"/>
                    </a:lnTo>
                    <a:lnTo>
                      <a:pt x="83" y="47"/>
                    </a:lnTo>
                    <a:lnTo>
                      <a:pt x="0" y="6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0" name="Freeform 280"/>
              <p:cNvSpPr>
                <a:spLocks noChangeAspect="1"/>
              </p:cNvSpPr>
              <p:nvPr/>
            </p:nvSpPr>
            <p:spPr bwMode="auto">
              <a:xfrm>
                <a:off x="4390695" y="3077683"/>
                <a:ext cx="93044" cy="107567"/>
              </a:xfrm>
              <a:custGeom>
                <a:avLst/>
                <a:gdLst/>
                <a:ahLst/>
                <a:cxnLst>
                  <a:cxn ang="0">
                    <a:pos x="0" y="113"/>
                  </a:cxn>
                  <a:cxn ang="0">
                    <a:pos x="13" y="127"/>
                  </a:cxn>
                  <a:cxn ang="0">
                    <a:pos x="6" y="138"/>
                  </a:cxn>
                  <a:cxn ang="0">
                    <a:pos x="96" y="113"/>
                  </a:cxn>
                  <a:cxn ang="0">
                    <a:pos x="102" y="42"/>
                  </a:cxn>
                  <a:cxn ang="0">
                    <a:pos x="90" y="27"/>
                  </a:cxn>
                  <a:cxn ang="0">
                    <a:pos x="62" y="34"/>
                  </a:cxn>
                  <a:cxn ang="0">
                    <a:pos x="54" y="27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43" y="33"/>
                  </a:cxn>
                  <a:cxn ang="0">
                    <a:pos x="6" y="42"/>
                  </a:cxn>
                  <a:cxn ang="0">
                    <a:pos x="18" y="50"/>
                  </a:cxn>
                  <a:cxn ang="0">
                    <a:pos x="8" y="69"/>
                  </a:cxn>
                  <a:cxn ang="0">
                    <a:pos x="34" y="75"/>
                  </a:cxn>
                  <a:cxn ang="0">
                    <a:pos x="11" y="100"/>
                  </a:cxn>
                  <a:cxn ang="0">
                    <a:pos x="37" y="96"/>
                  </a:cxn>
                  <a:cxn ang="0">
                    <a:pos x="0" y="113"/>
                  </a:cxn>
                </a:cxnLst>
                <a:rect l="0" t="0" r="r" b="b"/>
                <a:pathLst>
                  <a:path w="102" h="138">
                    <a:moveTo>
                      <a:pt x="0" y="113"/>
                    </a:moveTo>
                    <a:lnTo>
                      <a:pt x="13" y="127"/>
                    </a:lnTo>
                    <a:lnTo>
                      <a:pt x="6" y="138"/>
                    </a:lnTo>
                    <a:lnTo>
                      <a:pt x="96" y="113"/>
                    </a:lnTo>
                    <a:lnTo>
                      <a:pt x="102" y="42"/>
                    </a:lnTo>
                    <a:lnTo>
                      <a:pt x="90" y="27"/>
                    </a:lnTo>
                    <a:lnTo>
                      <a:pt x="62" y="34"/>
                    </a:lnTo>
                    <a:lnTo>
                      <a:pt x="54" y="27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43" y="33"/>
                    </a:lnTo>
                    <a:lnTo>
                      <a:pt x="6" y="42"/>
                    </a:lnTo>
                    <a:lnTo>
                      <a:pt x="18" y="50"/>
                    </a:lnTo>
                    <a:lnTo>
                      <a:pt x="8" y="69"/>
                    </a:lnTo>
                    <a:lnTo>
                      <a:pt x="34" y="75"/>
                    </a:lnTo>
                    <a:lnTo>
                      <a:pt x="11" y="100"/>
                    </a:lnTo>
                    <a:lnTo>
                      <a:pt x="37" y="96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1" name="Freeform 281"/>
              <p:cNvSpPr>
                <a:spLocks noChangeAspect="1"/>
              </p:cNvSpPr>
              <p:nvPr/>
            </p:nvSpPr>
            <p:spPr bwMode="auto">
              <a:xfrm>
                <a:off x="4439239" y="3067559"/>
                <a:ext cx="59332" cy="43027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8" y="47"/>
                  </a:cxn>
                  <a:cxn ang="0">
                    <a:pos x="36" y="38"/>
                  </a:cxn>
                  <a:cxn ang="0">
                    <a:pos x="48" y="55"/>
                  </a:cxn>
                  <a:cxn ang="0">
                    <a:pos x="64" y="38"/>
                  </a:cxn>
                  <a:cxn ang="0">
                    <a:pos x="48" y="11"/>
                  </a:cxn>
                  <a:cxn ang="0">
                    <a:pos x="18" y="0"/>
                  </a:cxn>
                  <a:cxn ang="0">
                    <a:pos x="10" y="19"/>
                  </a:cxn>
                  <a:cxn ang="0">
                    <a:pos x="0" y="38"/>
                  </a:cxn>
                </a:cxnLst>
                <a:rect l="0" t="0" r="r" b="b"/>
                <a:pathLst>
                  <a:path w="64" h="55">
                    <a:moveTo>
                      <a:pt x="0" y="38"/>
                    </a:moveTo>
                    <a:lnTo>
                      <a:pt x="8" y="47"/>
                    </a:lnTo>
                    <a:lnTo>
                      <a:pt x="36" y="38"/>
                    </a:lnTo>
                    <a:lnTo>
                      <a:pt x="48" y="55"/>
                    </a:lnTo>
                    <a:lnTo>
                      <a:pt x="64" y="38"/>
                    </a:lnTo>
                    <a:lnTo>
                      <a:pt x="48" y="11"/>
                    </a:lnTo>
                    <a:lnTo>
                      <a:pt x="18" y="0"/>
                    </a:lnTo>
                    <a:lnTo>
                      <a:pt x="10" y="19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2" name="Freeform 282"/>
              <p:cNvSpPr>
                <a:spLocks noChangeAspect="1"/>
              </p:cNvSpPr>
              <p:nvPr/>
            </p:nvSpPr>
            <p:spPr bwMode="auto">
              <a:xfrm>
                <a:off x="4467557" y="2972648"/>
                <a:ext cx="12136" cy="16451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0" y="3"/>
                  </a:cxn>
                  <a:cxn ang="0">
                    <a:pos x="16" y="0"/>
                  </a:cxn>
                  <a:cxn ang="0">
                    <a:pos x="0" y="22"/>
                  </a:cxn>
                </a:cxnLst>
                <a:rect l="0" t="0" r="r" b="b"/>
                <a:pathLst>
                  <a:path w="16" h="22">
                    <a:moveTo>
                      <a:pt x="0" y="22"/>
                    </a:moveTo>
                    <a:lnTo>
                      <a:pt x="0" y="3"/>
                    </a:lnTo>
                    <a:lnTo>
                      <a:pt x="16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3" name="Freeform 283"/>
              <p:cNvSpPr>
                <a:spLocks noChangeAspect="1"/>
              </p:cNvSpPr>
              <p:nvPr/>
            </p:nvSpPr>
            <p:spPr bwMode="auto">
              <a:xfrm>
                <a:off x="4472951" y="2992895"/>
                <a:ext cx="12136" cy="11389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6" y="0"/>
                  </a:cxn>
                  <a:cxn ang="0">
                    <a:pos x="16" y="15"/>
                  </a:cxn>
                  <a:cxn ang="0">
                    <a:pos x="0" y="12"/>
                  </a:cxn>
                </a:cxnLst>
                <a:rect l="0" t="0" r="r" b="b"/>
                <a:pathLst>
                  <a:path w="16" h="15">
                    <a:moveTo>
                      <a:pt x="0" y="12"/>
                    </a:moveTo>
                    <a:lnTo>
                      <a:pt x="6" y="0"/>
                    </a:lnTo>
                    <a:lnTo>
                      <a:pt x="16" y="15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4" name="Freeform 284"/>
              <p:cNvSpPr>
                <a:spLocks noChangeAspect="1"/>
              </p:cNvSpPr>
              <p:nvPr/>
            </p:nvSpPr>
            <p:spPr bwMode="auto">
              <a:xfrm>
                <a:off x="4485087" y="2965055"/>
                <a:ext cx="173951" cy="265753"/>
              </a:xfrm>
              <a:custGeom>
                <a:avLst/>
                <a:gdLst/>
                <a:ahLst/>
                <a:cxnLst>
                  <a:cxn ang="0">
                    <a:pos x="0" y="80"/>
                  </a:cxn>
                  <a:cxn ang="0">
                    <a:pos x="6" y="35"/>
                  </a:cxn>
                  <a:cxn ang="0">
                    <a:pos x="27" y="0"/>
                  </a:cxn>
                  <a:cxn ang="0">
                    <a:pos x="70" y="0"/>
                  </a:cxn>
                  <a:cxn ang="0">
                    <a:pos x="44" y="43"/>
                  </a:cxn>
                  <a:cxn ang="0">
                    <a:pos x="105" y="49"/>
                  </a:cxn>
                  <a:cxn ang="0">
                    <a:pos x="67" y="107"/>
                  </a:cxn>
                  <a:cxn ang="0">
                    <a:pos x="110" y="124"/>
                  </a:cxn>
                  <a:cxn ang="0">
                    <a:pos x="152" y="195"/>
                  </a:cxn>
                  <a:cxn ang="0">
                    <a:pos x="140" y="203"/>
                  </a:cxn>
                  <a:cxn ang="0">
                    <a:pos x="161" y="217"/>
                  </a:cxn>
                  <a:cxn ang="0">
                    <a:pos x="148" y="236"/>
                  </a:cxn>
                  <a:cxn ang="0">
                    <a:pos x="192" y="241"/>
                  </a:cxn>
                  <a:cxn ang="0">
                    <a:pos x="166" y="286"/>
                  </a:cxn>
                  <a:cxn ang="0">
                    <a:pos x="180" y="299"/>
                  </a:cxn>
                  <a:cxn ang="0">
                    <a:pos x="9" y="341"/>
                  </a:cxn>
                  <a:cxn ang="0">
                    <a:pos x="84" y="277"/>
                  </a:cxn>
                  <a:cxn ang="0">
                    <a:pos x="64" y="289"/>
                  </a:cxn>
                  <a:cxn ang="0">
                    <a:pos x="20" y="272"/>
                  </a:cxn>
                  <a:cxn ang="0">
                    <a:pos x="52" y="245"/>
                  </a:cxn>
                  <a:cxn ang="0">
                    <a:pos x="30" y="236"/>
                  </a:cxn>
                  <a:cxn ang="0">
                    <a:pos x="76" y="209"/>
                  </a:cxn>
                  <a:cxn ang="0">
                    <a:pos x="81" y="179"/>
                  </a:cxn>
                  <a:cxn ang="0">
                    <a:pos x="59" y="170"/>
                  </a:cxn>
                  <a:cxn ang="0">
                    <a:pos x="70" y="150"/>
                  </a:cxn>
                  <a:cxn ang="0">
                    <a:pos x="25" y="159"/>
                  </a:cxn>
                  <a:cxn ang="0">
                    <a:pos x="27" y="110"/>
                  </a:cxn>
                  <a:cxn ang="0">
                    <a:pos x="6" y="131"/>
                  </a:cxn>
                  <a:cxn ang="0">
                    <a:pos x="17" y="84"/>
                  </a:cxn>
                  <a:cxn ang="0">
                    <a:pos x="0" y="80"/>
                  </a:cxn>
                </a:cxnLst>
                <a:rect l="0" t="0" r="r" b="b"/>
                <a:pathLst>
                  <a:path w="192" h="341">
                    <a:moveTo>
                      <a:pt x="0" y="80"/>
                    </a:moveTo>
                    <a:lnTo>
                      <a:pt x="6" y="35"/>
                    </a:lnTo>
                    <a:lnTo>
                      <a:pt x="27" y="0"/>
                    </a:lnTo>
                    <a:lnTo>
                      <a:pt x="70" y="0"/>
                    </a:lnTo>
                    <a:lnTo>
                      <a:pt x="44" y="43"/>
                    </a:lnTo>
                    <a:lnTo>
                      <a:pt x="105" y="49"/>
                    </a:lnTo>
                    <a:lnTo>
                      <a:pt x="67" y="107"/>
                    </a:lnTo>
                    <a:lnTo>
                      <a:pt x="110" y="124"/>
                    </a:lnTo>
                    <a:lnTo>
                      <a:pt x="152" y="195"/>
                    </a:lnTo>
                    <a:lnTo>
                      <a:pt x="140" y="203"/>
                    </a:lnTo>
                    <a:lnTo>
                      <a:pt x="161" y="217"/>
                    </a:lnTo>
                    <a:lnTo>
                      <a:pt x="148" y="236"/>
                    </a:lnTo>
                    <a:lnTo>
                      <a:pt x="192" y="241"/>
                    </a:lnTo>
                    <a:lnTo>
                      <a:pt x="166" y="286"/>
                    </a:lnTo>
                    <a:lnTo>
                      <a:pt x="180" y="299"/>
                    </a:lnTo>
                    <a:lnTo>
                      <a:pt x="9" y="341"/>
                    </a:lnTo>
                    <a:lnTo>
                      <a:pt x="84" y="277"/>
                    </a:lnTo>
                    <a:lnTo>
                      <a:pt x="64" y="289"/>
                    </a:lnTo>
                    <a:lnTo>
                      <a:pt x="20" y="272"/>
                    </a:lnTo>
                    <a:lnTo>
                      <a:pt x="52" y="245"/>
                    </a:lnTo>
                    <a:lnTo>
                      <a:pt x="30" y="236"/>
                    </a:lnTo>
                    <a:lnTo>
                      <a:pt x="76" y="209"/>
                    </a:lnTo>
                    <a:lnTo>
                      <a:pt x="81" y="179"/>
                    </a:lnTo>
                    <a:lnTo>
                      <a:pt x="59" y="170"/>
                    </a:lnTo>
                    <a:lnTo>
                      <a:pt x="70" y="150"/>
                    </a:lnTo>
                    <a:lnTo>
                      <a:pt x="25" y="159"/>
                    </a:lnTo>
                    <a:lnTo>
                      <a:pt x="27" y="110"/>
                    </a:lnTo>
                    <a:lnTo>
                      <a:pt x="6" y="131"/>
                    </a:lnTo>
                    <a:lnTo>
                      <a:pt x="17" y="84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5" name="Freeform 285"/>
              <p:cNvSpPr>
                <a:spLocks noChangeAspect="1"/>
              </p:cNvSpPr>
              <p:nvPr/>
            </p:nvSpPr>
            <p:spPr bwMode="auto">
              <a:xfrm>
                <a:off x="855047" y="2494293"/>
                <a:ext cx="668833" cy="590983"/>
              </a:xfrm>
              <a:custGeom>
                <a:avLst/>
                <a:gdLst/>
                <a:ahLst/>
                <a:cxnLst>
                  <a:cxn ang="0">
                    <a:pos x="47" y="300"/>
                  </a:cxn>
                  <a:cxn ang="0">
                    <a:pos x="47" y="333"/>
                  </a:cxn>
                  <a:cxn ang="0">
                    <a:pos x="133" y="349"/>
                  </a:cxn>
                  <a:cxn ang="0">
                    <a:pos x="165" y="339"/>
                  </a:cxn>
                  <a:cxn ang="0">
                    <a:pos x="72" y="424"/>
                  </a:cxn>
                  <a:cxn ang="0">
                    <a:pos x="71" y="467"/>
                  </a:cxn>
                  <a:cxn ang="0">
                    <a:pos x="71" y="496"/>
                  </a:cxn>
                  <a:cxn ang="0">
                    <a:pos x="85" y="523"/>
                  </a:cxn>
                  <a:cxn ang="0">
                    <a:pos x="122" y="553"/>
                  </a:cxn>
                  <a:cxn ang="0">
                    <a:pos x="138" y="523"/>
                  </a:cxn>
                  <a:cxn ang="0">
                    <a:pos x="144" y="597"/>
                  </a:cxn>
                  <a:cxn ang="0">
                    <a:pos x="224" y="602"/>
                  </a:cxn>
                  <a:cxn ang="0">
                    <a:pos x="245" y="597"/>
                  </a:cxn>
                  <a:cxn ang="0">
                    <a:pos x="232" y="672"/>
                  </a:cxn>
                  <a:cxn ang="0">
                    <a:pos x="196" y="711"/>
                  </a:cxn>
                  <a:cxn ang="0">
                    <a:pos x="117" y="754"/>
                  </a:cxn>
                  <a:cxn ang="0">
                    <a:pos x="208" y="722"/>
                  </a:cxn>
                  <a:cxn ang="0">
                    <a:pos x="223" y="682"/>
                  </a:cxn>
                  <a:cxn ang="0">
                    <a:pos x="344" y="614"/>
                  </a:cxn>
                  <a:cxn ang="0">
                    <a:pos x="344" y="567"/>
                  </a:cxn>
                  <a:cxn ang="0">
                    <a:pos x="439" y="438"/>
                  </a:cxn>
                  <a:cxn ang="0">
                    <a:pos x="463" y="471"/>
                  </a:cxn>
                  <a:cxn ang="0">
                    <a:pos x="472" y="501"/>
                  </a:cxn>
                  <a:cxn ang="0">
                    <a:pos x="402" y="547"/>
                  </a:cxn>
                  <a:cxn ang="0">
                    <a:pos x="404" y="576"/>
                  </a:cxn>
                  <a:cxn ang="0">
                    <a:pos x="493" y="517"/>
                  </a:cxn>
                  <a:cxn ang="0">
                    <a:pos x="498" y="484"/>
                  </a:cxn>
                  <a:cxn ang="0">
                    <a:pos x="538" y="488"/>
                  </a:cxn>
                  <a:cxn ang="0">
                    <a:pos x="593" y="537"/>
                  </a:cxn>
                  <a:cxn ang="0">
                    <a:pos x="705" y="534"/>
                  </a:cxn>
                  <a:cxn ang="0">
                    <a:pos x="701" y="561"/>
                  </a:cxn>
                  <a:cxn ang="0">
                    <a:pos x="741" y="562"/>
                  </a:cxn>
                  <a:cxn ang="0">
                    <a:pos x="668" y="523"/>
                  </a:cxn>
                  <a:cxn ang="0">
                    <a:pos x="405" y="47"/>
                  </a:cxn>
                  <a:cxn ang="0">
                    <a:pos x="319" y="13"/>
                  </a:cxn>
                  <a:cxn ang="0">
                    <a:pos x="293" y="25"/>
                  </a:cxn>
                  <a:cxn ang="0">
                    <a:pos x="280" y="0"/>
                  </a:cxn>
                  <a:cxn ang="0">
                    <a:pos x="202" y="32"/>
                  </a:cxn>
                  <a:cxn ang="0">
                    <a:pos x="196" y="43"/>
                  </a:cxn>
                  <a:cxn ang="0">
                    <a:pos x="159" y="72"/>
                  </a:cxn>
                  <a:cxn ang="0">
                    <a:pos x="109" y="112"/>
                  </a:cxn>
                  <a:cxn ang="0">
                    <a:pos x="47" y="148"/>
                  </a:cxn>
                  <a:cxn ang="0">
                    <a:pos x="109" y="215"/>
                  </a:cxn>
                  <a:cxn ang="0">
                    <a:pos x="144" y="234"/>
                  </a:cxn>
                  <a:cxn ang="0">
                    <a:pos x="175" y="251"/>
                  </a:cxn>
                  <a:cxn ang="0">
                    <a:pos x="109" y="264"/>
                  </a:cxn>
                  <a:cxn ang="0">
                    <a:pos x="85" y="244"/>
                  </a:cxn>
                </a:cxnLst>
                <a:rect l="0" t="0" r="r" b="b"/>
                <a:pathLst>
                  <a:path w="741" h="754">
                    <a:moveTo>
                      <a:pt x="0" y="284"/>
                    </a:moveTo>
                    <a:lnTo>
                      <a:pt x="47" y="300"/>
                    </a:lnTo>
                    <a:lnTo>
                      <a:pt x="29" y="308"/>
                    </a:lnTo>
                    <a:lnTo>
                      <a:pt x="47" y="333"/>
                    </a:lnTo>
                    <a:lnTo>
                      <a:pt x="122" y="331"/>
                    </a:lnTo>
                    <a:lnTo>
                      <a:pt x="133" y="349"/>
                    </a:lnTo>
                    <a:lnTo>
                      <a:pt x="179" y="327"/>
                    </a:lnTo>
                    <a:lnTo>
                      <a:pt x="165" y="339"/>
                    </a:lnTo>
                    <a:lnTo>
                      <a:pt x="173" y="385"/>
                    </a:lnTo>
                    <a:lnTo>
                      <a:pt x="72" y="424"/>
                    </a:lnTo>
                    <a:lnTo>
                      <a:pt x="45" y="474"/>
                    </a:lnTo>
                    <a:lnTo>
                      <a:pt x="71" y="467"/>
                    </a:lnTo>
                    <a:lnTo>
                      <a:pt x="50" y="482"/>
                    </a:lnTo>
                    <a:lnTo>
                      <a:pt x="71" y="496"/>
                    </a:lnTo>
                    <a:lnTo>
                      <a:pt x="106" y="501"/>
                    </a:lnTo>
                    <a:lnTo>
                      <a:pt x="85" y="523"/>
                    </a:lnTo>
                    <a:lnTo>
                      <a:pt x="101" y="551"/>
                    </a:lnTo>
                    <a:lnTo>
                      <a:pt x="122" y="553"/>
                    </a:lnTo>
                    <a:lnTo>
                      <a:pt x="163" y="501"/>
                    </a:lnTo>
                    <a:lnTo>
                      <a:pt x="138" y="523"/>
                    </a:lnTo>
                    <a:lnTo>
                      <a:pt x="159" y="576"/>
                    </a:lnTo>
                    <a:lnTo>
                      <a:pt x="144" y="597"/>
                    </a:lnTo>
                    <a:lnTo>
                      <a:pt x="196" y="567"/>
                    </a:lnTo>
                    <a:lnTo>
                      <a:pt x="224" y="602"/>
                    </a:lnTo>
                    <a:lnTo>
                      <a:pt x="236" y="583"/>
                    </a:lnTo>
                    <a:lnTo>
                      <a:pt x="245" y="597"/>
                    </a:lnTo>
                    <a:lnTo>
                      <a:pt x="280" y="578"/>
                    </a:lnTo>
                    <a:lnTo>
                      <a:pt x="232" y="672"/>
                    </a:lnTo>
                    <a:lnTo>
                      <a:pt x="196" y="691"/>
                    </a:lnTo>
                    <a:lnTo>
                      <a:pt x="196" y="711"/>
                    </a:lnTo>
                    <a:lnTo>
                      <a:pt x="144" y="713"/>
                    </a:lnTo>
                    <a:lnTo>
                      <a:pt x="117" y="754"/>
                    </a:lnTo>
                    <a:lnTo>
                      <a:pt x="159" y="722"/>
                    </a:lnTo>
                    <a:lnTo>
                      <a:pt x="208" y="722"/>
                    </a:lnTo>
                    <a:lnTo>
                      <a:pt x="234" y="697"/>
                    </a:lnTo>
                    <a:lnTo>
                      <a:pt x="223" y="682"/>
                    </a:lnTo>
                    <a:lnTo>
                      <a:pt x="248" y="683"/>
                    </a:lnTo>
                    <a:lnTo>
                      <a:pt x="344" y="614"/>
                    </a:lnTo>
                    <a:lnTo>
                      <a:pt x="364" y="587"/>
                    </a:lnTo>
                    <a:lnTo>
                      <a:pt x="344" y="567"/>
                    </a:lnTo>
                    <a:lnTo>
                      <a:pt x="429" y="484"/>
                    </a:lnTo>
                    <a:lnTo>
                      <a:pt x="439" y="438"/>
                    </a:lnTo>
                    <a:lnTo>
                      <a:pt x="429" y="484"/>
                    </a:lnTo>
                    <a:lnTo>
                      <a:pt x="463" y="471"/>
                    </a:lnTo>
                    <a:lnTo>
                      <a:pt x="444" y="488"/>
                    </a:lnTo>
                    <a:lnTo>
                      <a:pt x="472" y="501"/>
                    </a:lnTo>
                    <a:lnTo>
                      <a:pt x="413" y="504"/>
                    </a:lnTo>
                    <a:lnTo>
                      <a:pt x="402" y="547"/>
                    </a:lnTo>
                    <a:lnTo>
                      <a:pt x="421" y="545"/>
                    </a:lnTo>
                    <a:lnTo>
                      <a:pt x="404" y="576"/>
                    </a:lnTo>
                    <a:lnTo>
                      <a:pt x="482" y="537"/>
                    </a:lnTo>
                    <a:lnTo>
                      <a:pt x="493" y="517"/>
                    </a:lnTo>
                    <a:lnTo>
                      <a:pt x="482" y="503"/>
                    </a:lnTo>
                    <a:lnTo>
                      <a:pt x="498" y="484"/>
                    </a:lnTo>
                    <a:lnTo>
                      <a:pt x="496" y="501"/>
                    </a:lnTo>
                    <a:lnTo>
                      <a:pt x="538" y="488"/>
                    </a:lnTo>
                    <a:lnTo>
                      <a:pt x="527" y="507"/>
                    </a:lnTo>
                    <a:lnTo>
                      <a:pt x="593" y="537"/>
                    </a:lnTo>
                    <a:lnTo>
                      <a:pt x="689" y="551"/>
                    </a:lnTo>
                    <a:lnTo>
                      <a:pt x="705" y="534"/>
                    </a:lnTo>
                    <a:lnTo>
                      <a:pt x="716" y="545"/>
                    </a:lnTo>
                    <a:lnTo>
                      <a:pt x="701" y="561"/>
                    </a:lnTo>
                    <a:lnTo>
                      <a:pt x="729" y="576"/>
                    </a:lnTo>
                    <a:lnTo>
                      <a:pt x="741" y="562"/>
                    </a:lnTo>
                    <a:lnTo>
                      <a:pt x="716" y="523"/>
                    </a:lnTo>
                    <a:lnTo>
                      <a:pt x="668" y="523"/>
                    </a:lnTo>
                    <a:lnTo>
                      <a:pt x="668" y="85"/>
                    </a:lnTo>
                    <a:lnTo>
                      <a:pt x="405" y="47"/>
                    </a:lnTo>
                    <a:lnTo>
                      <a:pt x="394" y="27"/>
                    </a:lnTo>
                    <a:lnTo>
                      <a:pt x="319" y="13"/>
                    </a:lnTo>
                    <a:lnTo>
                      <a:pt x="312" y="32"/>
                    </a:lnTo>
                    <a:lnTo>
                      <a:pt x="293" y="25"/>
                    </a:lnTo>
                    <a:lnTo>
                      <a:pt x="312" y="10"/>
                    </a:lnTo>
                    <a:lnTo>
                      <a:pt x="280" y="0"/>
                    </a:lnTo>
                    <a:lnTo>
                      <a:pt x="252" y="27"/>
                    </a:lnTo>
                    <a:lnTo>
                      <a:pt x="202" y="32"/>
                    </a:lnTo>
                    <a:lnTo>
                      <a:pt x="199" y="57"/>
                    </a:lnTo>
                    <a:lnTo>
                      <a:pt x="196" y="43"/>
                    </a:lnTo>
                    <a:lnTo>
                      <a:pt x="151" y="57"/>
                    </a:lnTo>
                    <a:lnTo>
                      <a:pt x="159" y="72"/>
                    </a:lnTo>
                    <a:lnTo>
                      <a:pt x="138" y="71"/>
                    </a:lnTo>
                    <a:lnTo>
                      <a:pt x="109" y="112"/>
                    </a:lnTo>
                    <a:lnTo>
                      <a:pt x="45" y="132"/>
                    </a:lnTo>
                    <a:lnTo>
                      <a:pt x="47" y="148"/>
                    </a:lnTo>
                    <a:lnTo>
                      <a:pt x="29" y="152"/>
                    </a:lnTo>
                    <a:lnTo>
                      <a:pt x="109" y="215"/>
                    </a:lnTo>
                    <a:lnTo>
                      <a:pt x="212" y="245"/>
                    </a:lnTo>
                    <a:lnTo>
                      <a:pt x="144" y="234"/>
                    </a:lnTo>
                    <a:lnTo>
                      <a:pt x="151" y="251"/>
                    </a:lnTo>
                    <a:lnTo>
                      <a:pt x="175" y="251"/>
                    </a:lnTo>
                    <a:lnTo>
                      <a:pt x="155" y="267"/>
                    </a:lnTo>
                    <a:lnTo>
                      <a:pt x="109" y="264"/>
                    </a:lnTo>
                    <a:lnTo>
                      <a:pt x="109" y="237"/>
                    </a:lnTo>
                    <a:lnTo>
                      <a:pt x="85" y="244"/>
                    </a:lnTo>
                    <a:lnTo>
                      <a:pt x="0" y="28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6" name="Freeform 287"/>
              <p:cNvSpPr>
                <a:spLocks noChangeAspect="1"/>
              </p:cNvSpPr>
              <p:nvPr/>
            </p:nvSpPr>
            <p:spPr bwMode="auto">
              <a:xfrm>
                <a:off x="1149010" y="2985302"/>
                <a:ext cx="57984" cy="35434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16" y="46"/>
                  </a:cxn>
                  <a:cxn ang="0">
                    <a:pos x="64" y="7"/>
                  </a:cxn>
                  <a:cxn ang="0">
                    <a:pos x="22" y="0"/>
                  </a:cxn>
                  <a:cxn ang="0">
                    <a:pos x="27" y="19"/>
                  </a:cxn>
                  <a:cxn ang="0">
                    <a:pos x="0" y="19"/>
                  </a:cxn>
                </a:cxnLst>
                <a:rect l="0" t="0" r="r" b="b"/>
                <a:pathLst>
                  <a:path w="64" h="46">
                    <a:moveTo>
                      <a:pt x="0" y="19"/>
                    </a:moveTo>
                    <a:lnTo>
                      <a:pt x="16" y="46"/>
                    </a:lnTo>
                    <a:lnTo>
                      <a:pt x="64" y="7"/>
                    </a:lnTo>
                    <a:lnTo>
                      <a:pt x="22" y="0"/>
                    </a:lnTo>
                    <a:lnTo>
                      <a:pt x="27" y="19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7" name="Freeform 288"/>
              <p:cNvSpPr>
                <a:spLocks noChangeAspect="1"/>
              </p:cNvSpPr>
              <p:nvPr/>
            </p:nvSpPr>
            <p:spPr bwMode="auto">
              <a:xfrm>
                <a:off x="1525229" y="2924559"/>
                <a:ext cx="177996" cy="160717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8" y="51"/>
                  </a:cxn>
                  <a:cxn ang="0">
                    <a:pos x="34" y="62"/>
                  </a:cxn>
                  <a:cxn ang="0">
                    <a:pos x="46" y="55"/>
                  </a:cxn>
                  <a:cxn ang="0">
                    <a:pos x="24" y="37"/>
                  </a:cxn>
                  <a:cxn ang="0">
                    <a:pos x="46" y="37"/>
                  </a:cxn>
                  <a:cxn ang="0">
                    <a:pos x="69" y="64"/>
                  </a:cxn>
                  <a:cxn ang="0">
                    <a:pos x="61" y="18"/>
                  </a:cxn>
                  <a:cxn ang="0">
                    <a:pos x="80" y="55"/>
                  </a:cxn>
                  <a:cxn ang="0">
                    <a:pos x="123" y="81"/>
                  </a:cxn>
                  <a:cxn ang="0">
                    <a:pos x="114" y="113"/>
                  </a:cxn>
                  <a:cxn ang="0">
                    <a:pos x="162" y="144"/>
                  </a:cxn>
                  <a:cxn ang="0">
                    <a:pos x="149" y="174"/>
                  </a:cxn>
                  <a:cxn ang="0">
                    <a:pos x="171" y="150"/>
                  </a:cxn>
                  <a:cxn ang="0">
                    <a:pos x="178" y="207"/>
                  </a:cxn>
                  <a:cxn ang="0">
                    <a:pos x="197" y="197"/>
                  </a:cxn>
                  <a:cxn ang="0">
                    <a:pos x="197" y="157"/>
                  </a:cxn>
                  <a:cxn ang="0">
                    <a:pos x="150" y="131"/>
                  </a:cxn>
                  <a:cxn ang="0">
                    <a:pos x="62" y="0"/>
                  </a:cxn>
                  <a:cxn ang="0">
                    <a:pos x="14" y="37"/>
                  </a:cxn>
                  <a:cxn ang="0">
                    <a:pos x="0" y="22"/>
                  </a:cxn>
                </a:cxnLst>
                <a:rect l="0" t="0" r="r" b="b"/>
                <a:pathLst>
                  <a:path w="197" h="207">
                    <a:moveTo>
                      <a:pt x="0" y="22"/>
                    </a:moveTo>
                    <a:lnTo>
                      <a:pt x="8" y="51"/>
                    </a:lnTo>
                    <a:lnTo>
                      <a:pt x="34" y="62"/>
                    </a:lnTo>
                    <a:lnTo>
                      <a:pt x="46" y="55"/>
                    </a:lnTo>
                    <a:lnTo>
                      <a:pt x="24" y="37"/>
                    </a:lnTo>
                    <a:lnTo>
                      <a:pt x="46" y="37"/>
                    </a:lnTo>
                    <a:lnTo>
                      <a:pt x="69" y="64"/>
                    </a:lnTo>
                    <a:lnTo>
                      <a:pt x="61" y="18"/>
                    </a:lnTo>
                    <a:lnTo>
                      <a:pt x="80" y="55"/>
                    </a:lnTo>
                    <a:lnTo>
                      <a:pt x="123" y="81"/>
                    </a:lnTo>
                    <a:lnTo>
                      <a:pt x="114" y="113"/>
                    </a:lnTo>
                    <a:lnTo>
                      <a:pt x="162" y="144"/>
                    </a:lnTo>
                    <a:lnTo>
                      <a:pt x="149" y="174"/>
                    </a:lnTo>
                    <a:lnTo>
                      <a:pt x="171" y="150"/>
                    </a:lnTo>
                    <a:lnTo>
                      <a:pt x="178" y="207"/>
                    </a:lnTo>
                    <a:lnTo>
                      <a:pt x="197" y="197"/>
                    </a:lnTo>
                    <a:lnTo>
                      <a:pt x="197" y="157"/>
                    </a:lnTo>
                    <a:lnTo>
                      <a:pt x="150" y="131"/>
                    </a:lnTo>
                    <a:lnTo>
                      <a:pt x="62" y="0"/>
                    </a:lnTo>
                    <a:lnTo>
                      <a:pt x="14" y="37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8" name="Freeform 289"/>
              <p:cNvSpPr>
                <a:spLocks noChangeAspect="1"/>
              </p:cNvSpPr>
              <p:nvPr/>
            </p:nvSpPr>
            <p:spPr bwMode="auto">
              <a:xfrm>
                <a:off x="1565683" y="2975179"/>
                <a:ext cx="26969" cy="253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32"/>
                  </a:cxn>
                  <a:cxn ang="0">
                    <a:pos x="13" y="15"/>
                  </a:cxn>
                  <a:cxn ang="0">
                    <a:pos x="34" y="31"/>
                  </a:cxn>
                  <a:cxn ang="0">
                    <a:pos x="15" y="15"/>
                  </a:cxn>
                  <a:cxn ang="0">
                    <a:pos x="31" y="4"/>
                  </a:cxn>
                  <a:cxn ang="0">
                    <a:pos x="0" y="0"/>
                  </a:cxn>
                </a:cxnLst>
                <a:rect l="0" t="0" r="r" b="b"/>
                <a:pathLst>
                  <a:path w="34" h="32">
                    <a:moveTo>
                      <a:pt x="0" y="0"/>
                    </a:moveTo>
                    <a:lnTo>
                      <a:pt x="11" y="32"/>
                    </a:lnTo>
                    <a:lnTo>
                      <a:pt x="13" y="15"/>
                    </a:lnTo>
                    <a:lnTo>
                      <a:pt x="34" y="31"/>
                    </a:lnTo>
                    <a:lnTo>
                      <a:pt x="15" y="15"/>
                    </a:lnTo>
                    <a:lnTo>
                      <a:pt x="31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9" name="Freeform 290"/>
              <p:cNvSpPr>
                <a:spLocks noChangeAspect="1"/>
              </p:cNvSpPr>
              <p:nvPr/>
            </p:nvSpPr>
            <p:spPr bwMode="auto">
              <a:xfrm>
                <a:off x="1580516" y="2999222"/>
                <a:ext cx="17530" cy="36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7"/>
                  </a:cxn>
                  <a:cxn ang="0">
                    <a:pos x="21" y="49"/>
                  </a:cxn>
                  <a:cxn ang="0">
                    <a:pos x="0" y="0"/>
                  </a:cxn>
                </a:cxnLst>
                <a:rect l="0" t="0" r="r" b="b"/>
                <a:pathLst>
                  <a:path w="21" h="49">
                    <a:moveTo>
                      <a:pt x="0" y="0"/>
                    </a:moveTo>
                    <a:lnTo>
                      <a:pt x="17" y="7"/>
                    </a:lnTo>
                    <a:lnTo>
                      <a:pt x="21" y="4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0" name="Freeform 291"/>
              <p:cNvSpPr>
                <a:spLocks noChangeAspect="1"/>
              </p:cNvSpPr>
              <p:nvPr/>
            </p:nvSpPr>
            <p:spPr bwMode="auto">
              <a:xfrm>
                <a:off x="1602091" y="2976444"/>
                <a:ext cx="21575" cy="240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31"/>
                  </a:cxn>
                  <a:cxn ang="0">
                    <a:pos x="19" y="31"/>
                  </a:cxn>
                  <a:cxn ang="0">
                    <a:pos x="13" y="3"/>
                  </a:cxn>
                  <a:cxn ang="0">
                    <a:pos x="26" y="25"/>
                  </a:cxn>
                  <a:cxn ang="0">
                    <a:pos x="13" y="0"/>
                  </a:cxn>
                  <a:cxn ang="0">
                    <a:pos x="0" y="0"/>
                  </a:cxn>
                </a:cxnLst>
                <a:rect l="0" t="0" r="r" b="b"/>
                <a:pathLst>
                  <a:path w="26" h="31">
                    <a:moveTo>
                      <a:pt x="0" y="0"/>
                    </a:moveTo>
                    <a:lnTo>
                      <a:pt x="3" y="31"/>
                    </a:lnTo>
                    <a:lnTo>
                      <a:pt x="19" y="31"/>
                    </a:lnTo>
                    <a:lnTo>
                      <a:pt x="13" y="3"/>
                    </a:lnTo>
                    <a:lnTo>
                      <a:pt x="26" y="25"/>
                    </a:lnTo>
                    <a:lnTo>
                      <a:pt x="1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1" name="Freeform 292"/>
              <p:cNvSpPr>
                <a:spLocks noChangeAspect="1"/>
              </p:cNvSpPr>
              <p:nvPr/>
            </p:nvSpPr>
            <p:spPr bwMode="auto">
              <a:xfrm>
                <a:off x="1618272" y="3015674"/>
                <a:ext cx="18878" cy="151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19"/>
                  </a:cxn>
                  <a:cxn ang="0">
                    <a:pos x="21" y="0"/>
                  </a:cxn>
                  <a:cxn ang="0">
                    <a:pos x="0" y="0"/>
                  </a:cxn>
                </a:cxnLst>
                <a:rect l="0" t="0" r="r" b="b"/>
                <a:pathLst>
                  <a:path w="21" h="19">
                    <a:moveTo>
                      <a:pt x="0" y="0"/>
                    </a:moveTo>
                    <a:lnTo>
                      <a:pt x="21" y="19"/>
                    </a:lnTo>
                    <a:lnTo>
                      <a:pt x="21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2" name="Freeform 293"/>
              <p:cNvSpPr>
                <a:spLocks noChangeAspect="1"/>
              </p:cNvSpPr>
              <p:nvPr/>
            </p:nvSpPr>
            <p:spPr bwMode="auto">
              <a:xfrm>
                <a:off x="1626363" y="3035922"/>
                <a:ext cx="25621" cy="430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" y="19"/>
                  </a:cxn>
                  <a:cxn ang="0">
                    <a:pos x="31" y="55"/>
                  </a:cxn>
                  <a:cxn ang="0">
                    <a:pos x="0" y="0"/>
                  </a:cxn>
                </a:cxnLst>
                <a:rect l="0" t="0" r="r" b="b"/>
                <a:pathLst>
                  <a:path w="31" h="55">
                    <a:moveTo>
                      <a:pt x="0" y="0"/>
                    </a:moveTo>
                    <a:lnTo>
                      <a:pt x="28" y="19"/>
                    </a:lnTo>
                    <a:lnTo>
                      <a:pt x="31" y="5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3" name="Freeform 294"/>
              <p:cNvSpPr>
                <a:spLocks noChangeAspect="1"/>
              </p:cNvSpPr>
              <p:nvPr/>
            </p:nvSpPr>
            <p:spPr bwMode="auto">
              <a:xfrm>
                <a:off x="1673559" y="3049842"/>
                <a:ext cx="12136" cy="24045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6" y="0"/>
                  </a:cxn>
                  <a:cxn ang="0">
                    <a:pos x="16" y="32"/>
                  </a:cxn>
                  <a:cxn ang="0">
                    <a:pos x="0" y="18"/>
                  </a:cxn>
                </a:cxnLst>
                <a:rect l="0" t="0" r="r" b="b"/>
                <a:pathLst>
                  <a:path w="16" h="32">
                    <a:moveTo>
                      <a:pt x="0" y="18"/>
                    </a:moveTo>
                    <a:lnTo>
                      <a:pt x="6" y="0"/>
                    </a:lnTo>
                    <a:lnTo>
                      <a:pt x="16" y="32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4" name="Freeform 295"/>
              <p:cNvSpPr>
                <a:spLocks noChangeAspect="1"/>
              </p:cNvSpPr>
              <p:nvPr/>
            </p:nvSpPr>
            <p:spPr bwMode="auto">
              <a:xfrm>
                <a:off x="1824586" y="3245993"/>
                <a:ext cx="1290471" cy="636540"/>
              </a:xfrm>
              <a:custGeom>
                <a:avLst/>
                <a:gdLst>
                  <a:gd name="T0" fmla="*/ 2147483647 w 1426"/>
                  <a:gd name="T1" fmla="*/ 2147483647 h 810"/>
                  <a:gd name="T2" fmla="*/ 2147483647 w 1426"/>
                  <a:gd name="T3" fmla="*/ 2147483647 h 810"/>
                  <a:gd name="T4" fmla="*/ 2147483647 w 1426"/>
                  <a:gd name="T5" fmla="*/ 2147483647 h 810"/>
                  <a:gd name="T6" fmla="*/ 2147483647 w 1426"/>
                  <a:gd name="T7" fmla="*/ 2147483647 h 810"/>
                  <a:gd name="T8" fmla="*/ 2147483647 w 1426"/>
                  <a:gd name="T9" fmla="*/ 2147483647 h 810"/>
                  <a:gd name="T10" fmla="*/ 2147483647 w 1426"/>
                  <a:gd name="T11" fmla="*/ 2147483647 h 810"/>
                  <a:gd name="T12" fmla="*/ 2147483647 w 1426"/>
                  <a:gd name="T13" fmla="*/ 2147483647 h 810"/>
                  <a:gd name="T14" fmla="*/ 2147483647 w 1426"/>
                  <a:gd name="T15" fmla="*/ 2147483647 h 810"/>
                  <a:gd name="T16" fmla="*/ 2147483647 w 1426"/>
                  <a:gd name="T17" fmla="*/ 2147483647 h 810"/>
                  <a:gd name="T18" fmla="*/ 2147483647 w 1426"/>
                  <a:gd name="T19" fmla="*/ 2147483647 h 810"/>
                  <a:gd name="T20" fmla="*/ 2147483647 w 1426"/>
                  <a:gd name="T21" fmla="*/ 2147483647 h 810"/>
                  <a:gd name="T22" fmla="*/ 2147483647 w 1426"/>
                  <a:gd name="T23" fmla="*/ 2147483647 h 810"/>
                  <a:gd name="T24" fmla="*/ 2147483647 w 1426"/>
                  <a:gd name="T25" fmla="*/ 2147483647 h 810"/>
                  <a:gd name="T26" fmla="*/ 2147483647 w 1426"/>
                  <a:gd name="T27" fmla="*/ 2147483647 h 810"/>
                  <a:gd name="T28" fmla="*/ 2147483647 w 1426"/>
                  <a:gd name="T29" fmla="*/ 2147483647 h 810"/>
                  <a:gd name="T30" fmla="*/ 2147483647 w 1426"/>
                  <a:gd name="T31" fmla="*/ 2147483647 h 810"/>
                  <a:gd name="T32" fmla="*/ 2147483647 w 1426"/>
                  <a:gd name="T33" fmla="*/ 2147483647 h 810"/>
                  <a:gd name="T34" fmla="*/ 2147483647 w 1426"/>
                  <a:gd name="T35" fmla="*/ 2147483647 h 810"/>
                  <a:gd name="T36" fmla="*/ 2147483647 w 1426"/>
                  <a:gd name="T37" fmla="*/ 2147483647 h 810"/>
                  <a:gd name="T38" fmla="*/ 2147483647 w 1426"/>
                  <a:gd name="T39" fmla="*/ 2147483647 h 810"/>
                  <a:gd name="T40" fmla="*/ 2147483647 w 1426"/>
                  <a:gd name="T41" fmla="*/ 2147483647 h 810"/>
                  <a:gd name="T42" fmla="*/ 2147483647 w 1426"/>
                  <a:gd name="T43" fmla="*/ 2147483647 h 810"/>
                  <a:gd name="T44" fmla="*/ 2147483647 w 1426"/>
                  <a:gd name="T45" fmla="*/ 2147483647 h 810"/>
                  <a:gd name="T46" fmla="*/ 2147483647 w 1426"/>
                  <a:gd name="T47" fmla="*/ 2147483647 h 810"/>
                  <a:gd name="T48" fmla="*/ 2147483647 w 1426"/>
                  <a:gd name="T49" fmla="*/ 2147483647 h 810"/>
                  <a:gd name="T50" fmla="*/ 2147483647 w 1426"/>
                  <a:gd name="T51" fmla="*/ 2147483647 h 810"/>
                  <a:gd name="T52" fmla="*/ 2147483647 w 1426"/>
                  <a:gd name="T53" fmla="*/ 2147483647 h 810"/>
                  <a:gd name="T54" fmla="*/ 2147483647 w 1426"/>
                  <a:gd name="T55" fmla="*/ 2147483647 h 810"/>
                  <a:gd name="T56" fmla="*/ 2147483647 w 1426"/>
                  <a:gd name="T57" fmla="*/ 2147483647 h 810"/>
                  <a:gd name="T58" fmla="*/ 2147483647 w 1426"/>
                  <a:gd name="T59" fmla="*/ 2147483647 h 810"/>
                  <a:gd name="T60" fmla="*/ 2147483647 w 1426"/>
                  <a:gd name="T61" fmla="*/ 2147483647 h 810"/>
                  <a:gd name="T62" fmla="*/ 2147483647 w 1426"/>
                  <a:gd name="T63" fmla="*/ 2147483647 h 810"/>
                  <a:gd name="T64" fmla="*/ 2147483647 w 1426"/>
                  <a:gd name="T65" fmla="*/ 2147483647 h 810"/>
                  <a:gd name="T66" fmla="*/ 2147483647 w 1426"/>
                  <a:gd name="T67" fmla="*/ 2147483647 h 810"/>
                  <a:gd name="T68" fmla="*/ 2147483647 w 1426"/>
                  <a:gd name="T69" fmla="*/ 2147483647 h 810"/>
                  <a:gd name="T70" fmla="*/ 2147483647 w 1426"/>
                  <a:gd name="T71" fmla="*/ 2147483647 h 810"/>
                  <a:gd name="T72" fmla="*/ 2147483647 w 1426"/>
                  <a:gd name="T73" fmla="*/ 2147483647 h 810"/>
                  <a:gd name="T74" fmla="*/ 2147483647 w 1426"/>
                  <a:gd name="T75" fmla="*/ 2147483647 h 810"/>
                  <a:gd name="T76" fmla="*/ 2147483647 w 1426"/>
                  <a:gd name="T77" fmla="*/ 2147483647 h 810"/>
                  <a:gd name="T78" fmla="*/ 2147483647 w 1426"/>
                  <a:gd name="T79" fmla="*/ 2147483647 h 810"/>
                  <a:gd name="T80" fmla="*/ 2147483647 w 1426"/>
                  <a:gd name="T81" fmla="*/ 2147483647 h 810"/>
                  <a:gd name="T82" fmla="*/ 2147483647 w 1426"/>
                  <a:gd name="T83" fmla="*/ 2147483647 h 810"/>
                  <a:gd name="T84" fmla="*/ 2147483647 w 1426"/>
                  <a:gd name="T85" fmla="*/ 2147483647 h 810"/>
                  <a:gd name="T86" fmla="*/ 2147483647 w 1426"/>
                  <a:gd name="T87" fmla="*/ 2147483647 h 810"/>
                  <a:gd name="T88" fmla="*/ 2147483647 w 1426"/>
                  <a:gd name="T89" fmla="*/ 0 h 810"/>
                  <a:gd name="T90" fmla="*/ 2147483647 w 1426"/>
                  <a:gd name="T91" fmla="*/ 2147483647 h 810"/>
                  <a:gd name="T92" fmla="*/ 2147483647 w 1426"/>
                  <a:gd name="T93" fmla="*/ 2147483647 h 810"/>
                  <a:gd name="T94" fmla="*/ 0 w 1426"/>
                  <a:gd name="T95" fmla="*/ 2147483647 h 8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426"/>
                  <a:gd name="T145" fmla="*/ 0 h 810"/>
                  <a:gd name="T146" fmla="*/ 1426 w 1426"/>
                  <a:gd name="T147" fmla="*/ 810 h 810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426" h="810">
                    <a:moveTo>
                      <a:pt x="0" y="48"/>
                    </a:moveTo>
                    <a:lnTo>
                      <a:pt x="13" y="113"/>
                    </a:lnTo>
                    <a:lnTo>
                      <a:pt x="37" y="120"/>
                    </a:lnTo>
                    <a:lnTo>
                      <a:pt x="21" y="120"/>
                    </a:lnTo>
                    <a:lnTo>
                      <a:pt x="8" y="323"/>
                    </a:lnTo>
                    <a:lnTo>
                      <a:pt x="43" y="401"/>
                    </a:lnTo>
                    <a:lnTo>
                      <a:pt x="66" y="401"/>
                    </a:lnTo>
                    <a:lnTo>
                      <a:pt x="56" y="431"/>
                    </a:lnTo>
                    <a:lnTo>
                      <a:pt x="104" y="513"/>
                    </a:lnTo>
                    <a:lnTo>
                      <a:pt x="150" y="533"/>
                    </a:lnTo>
                    <a:lnTo>
                      <a:pt x="189" y="584"/>
                    </a:lnTo>
                    <a:lnTo>
                      <a:pt x="247" y="577"/>
                    </a:lnTo>
                    <a:lnTo>
                      <a:pt x="339" y="621"/>
                    </a:lnTo>
                    <a:lnTo>
                      <a:pt x="451" y="604"/>
                    </a:lnTo>
                    <a:lnTo>
                      <a:pt x="519" y="690"/>
                    </a:lnTo>
                    <a:lnTo>
                      <a:pt x="573" y="665"/>
                    </a:lnTo>
                    <a:lnTo>
                      <a:pt x="637" y="770"/>
                    </a:lnTo>
                    <a:lnTo>
                      <a:pt x="684" y="791"/>
                    </a:lnTo>
                    <a:lnTo>
                      <a:pt x="680" y="731"/>
                    </a:lnTo>
                    <a:lnTo>
                      <a:pt x="732" y="693"/>
                    </a:lnTo>
                    <a:lnTo>
                      <a:pt x="736" y="668"/>
                    </a:lnTo>
                    <a:lnTo>
                      <a:pt x="807" y="665"/>
                    </a:lnTo>
                    <a:lnTo>
                      <a:pt x="872" y="690"/>
                    </a:lnTo>
                    <a:lnTo>
                      <a:pt x="876" y="656"/>
                    </a:lnTo>
                    <a:lnTo>
                      <a:pt x="847" y="648"/>
                    </a:lnTo>
                    <a:lnTo>
                      <a:pt x="904" y="648"/>
                    </a:lnTo>
                    <a:lnTo>
                      <a:pt x="906" y="632"/>
                    </a:lnTo>
                    <a:lnTo>
                      <a:pt x="911" y="651"/>
                    </a:lnTo>
                    <a:lnTo>
                      <a:pt x="1010" y="660"/>
                    </a:lnTo>
                    <a:lnTo>
                      <a:pt x="1037" y="690"/>
                    </a:lnTo>
                    <a:lnTo>
                      <a:pt x="1041" y="741"/>
                    </a:lnTo>
                    <a:lnTo>
                      <a:pt x="1076" y="810"/>
                    </a:lnTo>
                    <a:lnTo>
                      <a:pt x="1095" y="810"/>
                    </a:lnTo>
                    <a:lnTo>
                      <a:pt x="1103" y="755"/>
                    </a:lnTo>
                    <a:lnTo>
                      <a:pt x="1068" y="632"/>
                    </a:lnTo>
                    <a:lnTo>
                      <a:pt x="1089" y="582"/>
                    </a:lnTo>
                    <a:lnTo>
                      <a:pt x="1215" y="482"/>
                    </a:lnTo>
                    <a:lnTo>
                      <a:pt x="1189" y="471"/>
                    </a:lnTo>
                    <a:lnTo>
                      <a:pt x="1213" y="466"/>
                    </a:lnTo>
                    <a:lnTo>
                      <a:pt x="1196" y="434"/>
                    </a:lnTo>
                    <a:lnTo>
                      <a:pt x="1197" y="405"/>
                    </a:lnTo>
                    <a:lnTo>
                      <a:pt x="1173" y="381"/>
                    </a:lnTo>
                    <a:lnTo>
                      <a:pt x="1197" y="397"/>
                    </a:lnTo>
                    <a:lnTo>
                      <a:pt x="1189" y="362"/>
                    </a:lnTo>
                    <a:lnTo>
                      <a:pt x="1210" y="353"/>
                    </a:lnTo>
                    <a:lnTo>
                      <a:pt x="1213" y="431"/>
                    </a:lnTo>
                    <a:lnTo>
                      <a:pt x="1231" y="384"/>
                    </a:lnTo>
                    <a:lnTo>
                      <a:pt x="1218" y="348"/>
                    </a:lnTo>
                    <a:lnTo>
                      <a:pt x="1231" y="368"/>
                    </a:lnTo>
                    <a:lnTo>
                      <a:pt x="1258" y="307"/>
                    </a:lnTo>
                    <a:lnTo>
                      <a:pt x="1359" y="277"/>
                    </a:lnTo>
                    <a:lnTo>
                      <a:pt x="1332" y="260"/>
                    </a:lnTo>
                    <a:lnTo>
                      <a:pt x="1350" y="210"/>
                    </a:lnTo>
                    <a:lnTo>
                      <a:pt x="1425" y="174"/>
                    </a:lnTo>
                    <a:lnTo>
                      <a:pt x="1426" y="152"/>
                    </a:lnTo>
                    <a:lnTo>
                      <a:pt x="1409" y="138"/>
                    </a:lnTo>
                    <a:lnTo>
                      <a:pt x="1409" y="89"/>
                    </a:lnTo>
                    <a:lnTo>
                      <a:pt x="1372" y="73"/>
                    </a:lnTo>
                    <a:lnTo>
                      <a:pt x="1338" y="149"/>
                    </a:lnTo>
                    <a:lnTo>
                      <a:pt x="1213" y="178"/>
                    </a:lnTo>
                    <a:lnTo>
                      <a:pt x="1202" y="211"/>
                    </a:lnTo>
                    <a:lnTo>
                      <a:pt x="1130" y="226"/>
                    </a:lnTo>
                    <a:lnTo>
                      <a:pt x="1133" y="233"/>
                    </a:lnTo>
                    <a:lnTo>
                      <a:pt x="1061" y="281"/>
                    </a:lnTo>
                    <a:lnTo>
                      <a:pt x="1033" y="281"/>
                    </a:lnTo>
                    <a:lnTo>
                      <a:pt x="1031" y="265"/>
                    </a:lnTo>
                    <a:lnTo>
                      <a:pt x="1034" y="254"/>
                    </a:lnTo>
                    <a:lnTo>
                      <a:pt x="1042" y="243"/>
                    </a:lnTo>
                    <a:lnTo>
                      <a:pt x="1047" y="230"/>
                    </a:lnTo>
                    <a:lnTo>
                      <a:pt x="1034" y="196"/>
                    </a:lnTo>
                    <a:lnTo>
                      <a:pt x="1010" y="207"/>
                    </a:lnTo>
                    <a:lnTo>
                      <a:pt x="1020" y="152"/>
                    </a:lnTo>
                    <a:lnTo>
                      <a:pt x="981" y="138"/>
                    </a:lnTo>
                    <a:lnTo>
                      <a:pt x="954" y="174"/>
                    </a:lnTo>
                    <a:lnTo>
                      <a:pt x="941" y="268"/>
                    </a:lnTo>
                    <a:lnTo>
                      <a:pt x="917" y="271"/>
                    </a:lnTo>
                    <a:lnTo>
                      <a:pt x="911" y="229"/>
                    </a:lnTo>
                    <a:lnTo>
                      <a:pt x="930" y="155"/>
                    </a:lnTo>
                    <a:lnTo>
                      <a:pt x="912" y="166"/>
                    </a:lnTo>
                    <a:lnTo>
                      <a:pt x="943" y="131"/>
                    </a:lnTo>
                    <a:lnTo>
                      <a:pt x="1010" y="128"/>
                    </a:lnTo>
                    <a:lnTo>
                      <a:pt x="997" y="109"/>
                    </a:lnTo>
                    <a:lnTo>
                      <a:pt x="993" y="109"/>
                    </a:lnTo>
                    <a:lnTo>
                      <a:pt x="898" y="98"/>
                    </a:lnTo>
                    <a:lnTo>
                      <a:pt x="912" y="73"/>
                    </a:lnTo>
                    <a:lnTo>
                      <a:pt x="852" y="103"/>
                    </a:lnTo>
                    <a:lnTo>
                      <a:pt x="807" y="103"/>
                    </a:lnTo>
                    <a:lnTo>
                      <a:pt x="861" y="56"/>
                    </a:lnTo>
                    <a:lnTo>
                      <a:pt x="746" y="26"/>
                    </a:lnTo>
                    <a:lnTo>
                      <a:pt x="732" y="0"/>
                    </a:lnTo>
                    <a:lnTo>
                      <a:pt x="732" y="20"/>
                    </a:lnTo>
                    <a:lnTo>
                      <a:pt x="48" y="20"/>
                    </a:lnTo>
                    <a:lnTo>
                      <a:pt x="61" y="51"/>
                    </a:lnTo>
                    <a:lnTo>
                      <a:pt x="43" y="73"/>
                    </a:lnTo>
                    <a:lnTo>
                      <a:pt x="48" y="51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5" name="Freeform 296"/>
              <p:cNvSpPr>
                <a:spLocks noChangeAspect="1"/>
              </p:cNvSpPr>
              <p:nvPr/>
            </p:nvSpPr>
            <p:spPr bwMode="auto">
              <a:xfrm>
                <a:off x="8831156" y="2790417"/>
                <a:ext cx="66074" cy="2024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42" y="0"/>
                  </a:cxn>
                  <a:cxn ang="0">
                    <a:pos x="75" y="14"/>
                  </a:cxn>
                  <a:cxn ang="0">
                    <a:pos x="61" y="27"/>
                  </a:cxn>
                  <a:cxn ang="0">
                    <a:pos x="0" y="11"/>
                  </a:cxn>
                </a:cxnLst>
                <a:rect l="0" t="0" r="r" b="b"/>
                <a:pathLst>
                  <a:path w="75" h="27">
                    <a:moveTo>
                      <a:pt x="0" y="11"/>
                    </a:moveTo>
                    <a:lnTo>
                      <a:pt x="42" y="0"/>
                    </a:lnTo>
                    <a:lnTo>
                      <a:pt x="75" y="14"/>
                    </a:lnTo>
                    <a:lnTo>
                      <a:pt x="61" y="2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6" name="Freeform 297"/>
              <p:cNvSpPr>
                <a:spLocks noChangeAspect="1"/>
              </p:cNvSpPr>
              <p:nvPr/>
            </p:nvSpPr>
            <p:spPr bwMode="auto">
              <a:xfrm>
                <a:off x="3311931" y="5159412"/>
                <a:ext cx="113270" cy="125283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22" y="7"/>
                  </a:cxn>
                  <a:cxn ang="0">
                    <a:pos x="38" y="0"/>
                  </a:cxn>
                  <a:cxn ang="0">
                    <a:pos x="111" y="65"/>
                  </a:cxn>
                  <a:cxn ang="0">
                    <a:pos x="127" y="87"/>
                  </a:cxn>
                  <a:cxn ang="0">
                    <a:pos x="122" y="117"/>
                  </a:cxn>
                  <a:cxn ang="0">
                    <a:pos x="88" y="156"/>
                  </a:cxn>
                  <a:cxn ang="0">
                    <a:pos x="0" y="124"/>
                  </a:cxn>
                </a:cxnLst>
                <a:rect l="0" t="0" r="r" b="b"/>
                <a:pathLst>
                  <a:path w="127" h="156">
                    <a:moveTo>
                      <a:pt x="0" y="124"/>
                    </a:moveTo>
                    <a:lnTo>
                      <a:pt x="22" y="7"/>
                    </a:lnTo>
                    <a:lnTo>
                      <a:pt x="38" y="0"/>
                    </a:lnTo>
                    <a:lnTo>
                      <a:pt x="111" y="65"/>
                    </a:lnTo>
                    <a:lnTo>
                      <a:pt x="127" y="87"/>
                    </a:lnTo>
                    <a:lnTo>
                      <a:pt x="122" y="117"/>
                    </a:lnTo>
                    <a:lnTo>
                      <a:pt x="88" y="156"/>
                    </a:lnTo>
                    <a:lnTo>
                      <a:pt x="0" y="12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7" name="Freeform 298"/>
              <p:cNvSpPr>
                <a:spLocks noChangeAspect="1"/>
              </p:cNvSpPr>
              <p:nvPr/>
            </p:nvSpPr>
            <p:spPr bwMode="auto">
              <a:xfrm>
                <a:off x="2980211" y="4184986"/>
                <a:ext cx="299357" cy="260691"/>
              </a:xfrm>
              <a:custGeom>
                <a:avLst/>
                <a:gdLst/>
                <a:ahLst/>
                <a:cxnLst>
                  <a:cxn ang="0">
                    <a:pos x="0" y="93"/>
                  </a:cxn>
                  <a:cxn ang="0">
                    <a:pos x="29" y="149"/>
                  </a:cxn>
                  <a:cxn ang="0">
                    <a:pos x="77" y="157"/>
                  </a:cxn>
                  <a:cxn ang="0">
                    <a:pos x="95" y="180"/>
                  </a:cxn>
                  <a:cxn ang="0">
                    <a:pos x="141" y="174"/>
                  </a:cxn>
                  <a:cxn ang="0">
                    <a:pos x="133" y="278"/>
                  </a:cxn>
                  <a:cxn ang="0">
                    <a:pos x="156" y="315"/>
                  </a:cxn>
                  <a:cxn ang="0">
                    <a:pos x="185" y="333"/>
                  </a:cxn>
                  <a:cxn ang="0">
                    <a:pos x="244" y="292"/>
                  </a:cxn>
                  <a:cxn ang="0">
                    <a:pos x="221" y="284"/>
                  </a:cxn>
                  <a:cxn ang="0">
                    <a:pos x="210" y="232"/>
                  </a:cxn>
                  <a:cxn ang="0">
                    <a:pos x="252" y="242"/>
                  </a:cxn>
                  <a:cxn ang="0">
                    <a:pos x="313" y="204"/>
                  </a:cxn>
                  <a:cxn ang="0">
                    <a:pos x="295" y="180"/>
                  </a:cxn>
                  <a:cxn ang="0">
                    <a:pos x="316" y="155"/>
                  </a:cxn>
                  <a:cxn ang="0">
                    <a:pos x="308" y="135"/>
                  </a:cxn>
                  <a:cxn ang="0">
                    <a:pos x="332" y="115"/>
                  </a:cxn>
                  <a:cxn ang="0">
                    <a:pos x="300" y="108"/>
                  </a:cxn>
                  <a:cxn ang="0">
                    <a:pos x="300" y="85"/>
                  </a:cxn>
                  <a:cxn ang="0">
                    <a:pos x="253" y="55"/>
                  </a:cxn>
                  <a:cxn ang="0">
                    <a:pos x="273" y="45"/>
                  </a:cxn>
                  <a:cxn ang="0">
                    <a:pos x="130" y="52"/>
                  </a:cxn>
                  <a:cxn ang="0">
                    <a:pos x="81" y="0"/>
                  </a:cxn>
                  <a:cxn ang="0">
                    <a:pos x="82" y="23"/>
                  </a:cxn>
                  <a:cxn ang="0">
                    <a:pos x="45" y="44"/>
                  </a:cxn>
                  <a:cxn ang="0">
                    <a:pos x="53" y="85"/>
                  </a:cxn>
                  <a:cxn ang="0">
                    <a:pos x="39" y="99"/>
                  </a:cxn>
                  <a:cxn ang="0">
                    <a:pos x="29" y="63"/>
                  </a:cxn>
                  <a:cxn ang="0">
                    <a:pos x="45" y="12"/>
                  </a:cxn>
                  <a:cxn ang="0">
                    <a:pos x="0" y="93"/>
                  </a:cxn>
                </a:cxnLst>
                <a:rect l="0" t="0" r="r" b="b"/>
                <a:pathLst>
                  <a:path w="332" h="333">
                    <a:moveTo>
                      <a:pt x="0" y="93"/>
                    </a:moveTo>
                    <a:lnTo>
                      <a:pt x="29" y="149"/>
                    </a:lnTo>
                    <a:lnTo>
                      <a:pt x="77" y="157"/>
                    </a:lnTo>
                    <a:lnTo>
                      <a:pt x="95" y="180"/>
                    </a:lnTo>
                    <a:lnTo>
                      <a:pt x="141" y="174"/>
                    </a:lnTo>
                    <a:lnTo>
                      <a:pt x="133" y="278"/>
                    </a:lnTo>
                    <a:lnTo>
                      <a:pt x="156" y="315"/>
                    </a:lnTo>
                    <a:lnTo>
                      <a:pt x="185" y="333"/>
                    </a:lnTo>
                    <a:lnTo>
                      <a:pt x="244" y="292"/>
                    </a:lnTo>
                    <a:lnTo>
                      <a:pt x="221" y="284"/>
                    </a:lnTo>
                    <a:lnTo>
                      <a:pt x="210" y="232"/>
                    </a:lnTo>
                    <a:lnTo>
                      <a:pt x="252" y="242"/>
                    </a:lnTo>
                    <a:lnTo>
                      <a:pt x="313" y="204"/>
                    </a:lnTo>
                    <a:lnTo>
                      <a:pt x="295" y="180"/>
                    </a:lnTo>
                    <a:lnTo>
                      <a:pt x="316" y="155"/>
                    </a:lnTo>
                    <a:lnTo>
                      <a:pt x="308" y="135"/>
                    </a:lnTo>
                    <a:lnTo>
                      <a:pt x="332" y="115"/>
                    </a:lnTo>
                    <a:lnTo>
                      <a:pt x="300" y="108"/>
                    </a:lnTo>
                    <a:lnTo>
                      <a:pt x="300" y="85"/>
                    </a:lnTo>
                    <a:lnTo>
                      <a:pt x="253" y="55"/>
                    </a:lnTo>
                    <a:lnTo>
                      <a:pt x="273" y="45"/>
                    </a:lnTo>
                    <a:lnTo>
                      <a:pt x="130" y="52"/>
                    </a:lnTo>
                    <a:lnTo>
                      <a:pt x="81" y="0"/>
                    </a:lnTo>
                    <a:lnTo>
                      <a:pt x="82" y="23"/>
                    </a:lnTo>
                    <a:lnTo>
                      <a:pt x="45" y="44"/>
                    </a:lnTo>
                    <a:lnTo>
                      <a:pt x="53" y="85"/>
                    </a:lnTo>
                    <a:lnTo>
                      <a:pt x="39" y="99"/>
                    </a:lnTo>
                    <a:lnTo>
                      <a:pt x="29" y="63"/>
                    </a:lnTo>
                    <a:lnTo>
                      <a:pt x="45" y="12"/>
                    </a:lnTo>
                    <a:lnTo>
                      <a:pt x="0" y="9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8" name="Freeform 299"/>
              <p:cNvSpPr>
                <a:spLocks noChangeAspect="1"/>
              </p:cNvSpPr>
              <p:nvPr/>
            </p:nvSpPr>
            <p:spPr bwMode="auto">
              <a:xfrm>
                <a:off x="6908260" y="3933153"/>
                <a:ext cx="155072" cy="335355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27" y="68"/>
                  </a:cxn>
                  <a:cxn ang="0">
                    <a:pos x="61" y="85"/>
                  </a:cxn>
                  <a:cxn ang="0">
                    <a:pos x="42" y="117"/>
                  </a:cxn>
                  <a:cxn ang="0">
                    <a:pos x="104" y="175"/>
                  </a:cxn>
                  <a:cxn ang="0">
                    <a:pos x="130" y="250"/>
                  </a:cxn>
                  <a:cxn ang="0">
                    <a:pos x="136" y="319"/>
                  </a:cxn>
                  <a:cxn ang="0">
                    <a:pos x="59" y="376"/>
                  </a:cxn>
                  <a:cxn ang="0">
                    <a:pos x="72" y="431"/>
                  </a:cxn>
                  <a:cxn ang="0">
                    <a:pos x="93" y="391"/>
                  </a:cxn>
                  <a:cxn ang="0">
                    <a:pos x="109" y="401"/>
                  </a:cxn>
                  <a:cxn ang="0">
                    <a:pos x="114" y="379"/>
                  </a:cxn>
                  <a:cxn ang="0">
                    <a:pos x="173" y="338"/>
                  </a:cxn>
                  <a:cxn ang="0">
                    <a:pos x="163" y="233"/>
                  </a:cxn>
                  <a:cxn ang="0">
                    <a:pos x="86" y="128"/>
                  </a:cxn>
                  <a:cxn ang="0">
                    <a:pos x="93" y="99"/>
                  </a:cxn>
                  <a:cxn ang="0">
                    <a:pos x="142" y="49"/>
                  </a:cxn>
                  <a:cxn ang="0">
                    <a:pos x="74" y="0"/>
                  </a:cxn>
                  <a:cxn ang="0">
                    <a:pos x="0" y="19"/>
                  </a:cxn>
                </a:cxnLst>
                <a:rect l="0" t="0" r="r" b="b"/>
                <a:pathLst>
                  <a:path w="173" h="431">
                    <a:moveTo>
                      <a:pt x="0" y="19"/>
                    </a:moveTo>
                    <a:lnTo>
                      <a:pt x="27" y="68"/>
                    </a:lnTo>
                    <a:lnTo>
                      <a:pt x="61" y="85"/>
                    </a:lnTo>
                    <a:lnTo>
                      <a:pt x="42" y="117"/>
                    </a:lnTo>
                    <a:lnTo>
                      <a:pt x="104" y="175"/>
                    </a:lnTo>
                    <a:lnTo>
                      <a:pt x="130" y="250"/>
                    </a:lnTo>
                    <a:lnTo>
                      <a:pt x="136" y="319"/>
                    </a:lnTo>
                    <a:lnTo>
                      <a:pt x="59" y="376"/>
                    </a:lnTo>
                    <a:lnTo>
                      <a:pt x="72" y="431"/>
                    </a:lnTo>
                    <a:lnTo>
                      <a:pt x="93" y="391"/>
                    </a:lnTo>
                    <a:lnTo>
                      <a:pt x="109" y="401"/>
                    </a:lnTo>
                    <a:lnTo>
                      <a:pt x="114" y="379"/>
                    </a:lnTo>
                    <a:lnTo>
                      <a:pt x="173" y="338"/>
                    </a:lnTo>
                    <a:lnTo>
                      <a:pt x="163" y="233"/>
                    </a:lnTo>
                    <a:lnTo>
                      <a:pt x="86" y="128"/>
                    </a:lnTo>
                    <a:lnTo>
                      <a:pt x="93" y="99"/>
                    </a:lnTo>
                    <a:lnTo>
                      <a:pt x="142" y="49"/>
                    </a:lnTo>
                    <a:lnTo>
                      <a:pt x="74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9" name="Freeform 300"/>
              <p:cNvSpPr>
                <a:spLocks noChangeAspect="1"/>
              </p:cNvSpPr>
              <p:nvPr/>
            </p:nvSpPr>
            <p:spPr bwMode="auto">
              <a:xfrm>
                <a:off x="5590820" y="4029330"/>
                <a:ext cx="217102" cy="146797"/>
              </a:xfrm>
              <a:custGeom>
                <a:avLst/>
                <a:gdLst/>
                <a:ahLst/>
                <a:cxnLst>
                  <a:cxn ang="0">
                    <a:pos x="0" y="187"/>
                  </a:cxn>
                  <a:cxn ang="0">
                    <a:pos x="64" y="147"/>
                  </a:cxn>
                  <a:cxn ang="0">
                    <a:pos x="49" y="125"/>
                  </a:cxn>
                  <a:cxn ang="0">
                    <a:pos x="72" y="101"/>
                  </a:cxn>
                  <a:cxn ang="0">
                    <a:pos x="132" y="22"/>
                  </a:cxn>
                  <a:cxn ang="0">
                    <a:pos x="214" y="0"/>
                  </a:cxn>
                  <a:cxn ang="0">
                    <a:pos x="240" y="71"/>
                  </a:cxn>
                  <a:cxn ang="0">
                    <a:pos x="217" y="101"/>
                  </a:cxn>
                  <a:cxn ang="0">
                    <a:pos x="126" y="151"/>
                  </a:cxn>
                  <a:cxn ang="0">
                    <a:pos x="0" y="187"/>
                  </a:cxn>
                </a:cxnLst>
                <a:rect l="0" t="0" r="r" b="b"/>
                <a:pathLst>
                  <a:path w="240" h="187">
                    <a:moveTo>
                      <a:pt x="0" y="187"/>
                    </a:moveTo>
                    <a:lnTo>
                      <a:pt x="64" y="147"/>
                    </a:lnTo>
                    <a:lnTo>
                      <a:pt x="49" y="125"/>
                    </a:lnTo>
                    <a:lnTo>
                      <a:pt x="72" y="101"/>
                    </a:lnTo>
                    <a:lnTo>
                      <a:pt x="132" y="22"/>
                    </a:lnTo>
                    <a:lnTo>
                      <a:pt x="214" y="0"/>
                    </a:lnTo>
                    <a:lnTo>
                      <a:pt x="240" y="71"/>
                    </a:lnTo>
                    <a:lnTo>
                      <a:pt x="217" y="101"/>
                    </a:lnTo>
                    <a:lnTo>
                      <a:pt x="126" y="151"/>
                    </a:lnTo>
                    <a:lnTo>
                      <a:pt x="0" y="18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0" name="Freeform 301"/>
              <p:cNvSpPr>
                <a:spLocks noChangeAspect="1"/>
              </p:cNvSpPr>
              <p:nvPr/>
            </p:nvSpPr>
            <p:spPr bwMode="auto">
              <a:xfrm>
                <a:off x="5574638" y="4068561"/>
                <a:ext cx="83604" cy="107566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23" y="135"/>
                  </a:cxn>
                  <a:cxn ang="0">
                    <a:pos x="84" y="96"/>
                  </a:cxn>
                  <a:cxn ang="0">
                    <a:pos x="69" y="74"/>
                  </a:cxn>
                  <a:cxn ang="0">
                    <a:pos x="93" y="50"/>
                  </a:cxn>
                  <a:cxn ang="0">
                    <a:pos x="93" y="19"/>
                  </a:cxn>
                  <a:cxn ang="0">
                    <a:pos x="48" y="0"/>
                  </a:cxn>
                  <a:cxn ang="0">
                    <a:pos x="0" y="26"/>
                  </a:cxn>
                </a:cxnLst>
                <a:rect l="0" t="0" r="r" b="b"/>
                <a:pathLst>
                  <a:path w="93" h="135">
                    <a:moveTo>
                      <a:pt x="0" y="26"/>
                    </a:moveTo>
                    <a:lnTo>
                      <a:pt x="23" y="135"/>
                    </a:lnTo>
                    <a:lnTo>
                      <a:pt x="84" y="96"/>
                    </a:lnTo>
                    <a:lnTo>
                      <a:pt x="69" y="74"/>
                    </a:lnTo>
                    <a:lnTo>
                      <a:pt x="93" y="50"/>
                    </a:lnTo>
                    <a:lnTo>
                      <a:pt x="93" y="19"/>
                    </a:lnTo>
                    <a:lnTo>
                      <a:pt x="48" y="0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1" name="Freeform 302"/>
              <p:cNvSpPr>
                <a:spLocks noChangeAspect="1"/>
              </p:cNvSpPr>
              <p:nvPr/>
            </p:nvSpPr>
            <p:spPr bwMode="auto">
              <a:xfrm>
                <a:off x="4926032" y="3320657"/>
                <a:ext cx="207662" cy="167045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0" y="17"/>
                  </a:cxn>
                  <a:cxn ang="0">
                    <a:pos x="58" y="0"/>
                  </a:cxn>
                  <a:cxn ang="0">
                    <a:pos x="104" y="44"/>
                  </a:cxn>
                  <a:cxn ang="0">
                    <a:pos x="159" y="30"/>
                  </a:cxn>
                  <a:cxn ang="0">
                    <a:pos x="224" y="97"/>
                  </a:cxn>
                  <a:cxn ang="0">
                    <a:pos x="215" y="168"/>
                  </a:cxn>
                  <a:cxn ang="0">
                    <a:pos x="229" y="201"/>
                  </a:cxn>
                  <a:cxn ang="0">
                    <a:pos x="181" y="215"/>
                  </a:cxn>
                  <a:cxn ang="0">
                    <a:pos x="159" y="154"/>
                  </a:cxn>
                  <a:cxn ang="0">
                    <a:pos x="140" y="176"/>
                  </a:cxn>
                  <a:cxn ang="0">
                    <a:pos x="58" y="121"/>
                  </a:cxn>
                  <a:cxn ang="0">
                    <a:pos x="21" y="60"/>
                  </a:cxn>
                  <a:cxn ang="0">
                    <a:pos x="2" y="76"/>
                  </a:cxn>
                  <a:cxn ang="0">
                    <a:pos x="0" y="54"/>
                  </a:cxn>
                </a:cxnLst>
                <a:rect l="0" t="0" r="r" b="b"/>
                <a:pathLst>
                  <a:path w="229" h="215">
                    <a:moveTo>
                      <a:pt x="0" y="54"/>
                    </a:moveTo>
                    <a:lnTo>
                      <a:pt x="0" y="17"/>
                    </a:lnTo>
                    <a:lnTo>
                      <a:pt x="58" y="0"/>
                    </a:lnTo>
                    <a:lnTo>
                      <a:pt x="104" y="44"/>
                    </a:lnTo>
                    <a:lnTo>
                      <a:pt x="159" y="30"/>
                    </a:lnTo>
                    <a:lnTo>
                      <a:pt x="224" y="97"/>
                    </a:lnTo>
                    <a:lnTo>
                      <a:pt x="215" y="168"/>
                    </a:lnTo>
                    <a:lnTo>
                      <a:pt x="229" y="201"/>
                    </a:lnTo>
                    <a:lnTo>
                      <a:pt x="181" y="215"/>
                    </a:lnTo>
                    <a:lnTo>
                      <a:pt x="159" y="154"/>
                    </a:lnTo>
                    <a:lnTo>
                      <a:pt x="140" y="176"/>
                    </a:lnTo>
                    <a:lnTo>
                      <a:pt x="58" y="121"/>
                    </a:lnTo>
                    <a:lnTo>
                      <a:pt x="21" y="60"/>
                    </a:lnTo>
                    <a:lnTo>
                      <a:pt x="2" y="76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rgbClr val="D6CCAA"/>
              </a:solidFill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2" name="Freeform 303"/>
              <p:cNvSpPr>
                <a:spLocks noChangeAspect="1"/>
              </p:cNvSpPr>
              <p:nvPr/>
            </p:nvSpPr>
            <p:spPr bwMode="auto">
              <a:xfrm>
                <a:off x="4876139" y="4593738"/>
                <a:ext cx="284524" cy="278408"/>
              </a:xfrm>
              <a:custGeom>
                <a:avLst/>
                <a:gdLst/>
                <a:ahLst/>
                <a:cxnLst>
                  <a:cxn ang="0">
                    <a:pos x="0" y="338"/>
                  </a:cxn>
                  <a:cxn ang="0">
                    <a:pos x="42" y="323"/>
                  </a:cxn>
                  <a:cxn ang="0">
                    <a:pos x="245" y="360"/>
                  </a:cxn>
                  <a:cxn ang="0">
                    <a:pos x="289" y="345"/>
                  </a:cxn>
                  <a:cxn ang="0">
                    <a:pos x="260" y="319"/>
                  </a:cxn>
                  <a:cxn ang="0">
                    <a:pos x="260" y="207"/>
                  </a:cxn>
                  <a:cxn ang="0">
                    <a:pos x="314" y="207"/>
                  </a:cxn>
                  <a:cxn ang="0">
                    <a:pos x="309" y="148"/>
                  </a:cxn>
                  <a:cxn ang="0">
                    <a:pos x="260" y="157"/>
                  </a:cxn>
                  <a:cxn ang="0">
                    <a:pos x="252" y="50"/>
                  </a:cxn>
                  <a:cxn ang="0">
                    <a:pos x="231" y="31"/>
                  </a:cxn>
                  <a:cxn ang="0">
                    <a:pos x="199" y="33"/>
                  </a:cxn>
                  <a:cxn ang="0">
                    <a:pos x="193" y="64"/>
                  </a:cxn>
                  <a:cxn ang="0">
                    <a:pos x="156" y="68"/>
                  </a:cxn>
                  <a:cxn ang="0">
                    <a:pos x="114" y="0"/>
                  </a:cxn>
                  <a:cxn ang="0">
                    <a:pos x="20" y="17"/>
                  </a:cxn>
                  <a:cxn ang="0">
                    <a:pos x="56" y="149"/>
                  </a:cxn>
                  <a:cxn ang="0">
                    <a:pos x="0" y="338"/>
                  </a:cxn>
                </a:cxnLst>
                <a:rect l="0" t="0" r="r" b="b"/>
                <a:pathLst>
                  <a:path w="314" h="360">
                    <a:moveTo>
                      <a:pt x="0" y="338"/>
                    </a:moveTo>
                    <a:lnTo>
                      <a:pt x="42" y="323"/>
                    </a:lnTo>
                    <a:lnTo>
                      <a:pt x="245" y="360"/>
                    </a:lnTo>
                    <a:lnTo>
                      <a:pt x="289" y="345"/>
                    </a:lnTo>
                    <a:lnTo>
                      <a:pt x="260" y="319"/>
                    </a:lnTo>
                    <a:lnTo>
                      <a:pt x="260" y="207"/>
                    </a:lnTo>
                    <a:lnTo>
                      <a:pt x="314" y="207"/>
                    </a:lnTo>
                    <a:lnTo>
                      <a:pt x="309" y="148"/>
                    </a:lnTo>
                    <a:lnTo>
                      <a:pt x="260" y="157"/>
                    </a:lnTo>
                    <a:lnTo>
                      <a:pt x="252" y="50"/>
                    </a:lnTo>
                    <a:lnTo>
                      <a:pt x="231" y="31"/>
                    </a:lnTo>
                    <a:lnTo>
                      <a:pt x="199" y="33"/>
                    </a:lnTo>
                    <a:lnTo>
                      <a:pt x="193" y="64"/>
                    </a:lnTo>
                    <a:lnTo>
                      <a:pt x="156" y="68"/>
                    </a:lnTo>
                    <a:lnTo>
                      <a:pt x="114" y="0"/>
                    </a:lnTo>
                    <a:lnTo>
                      <a:pt x="20" y="17"/>
                    </a:lnTo>
                    <a:lnTo>
                      <a:pt x="56" y="149"/>
                    </a:lnTo>
                    <a:lnTo>
                      <a:pt x="0" y="33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3" name="Freeform 304"/>
              <p:cNvSpPr>
                <a:spLocks noChangeAspect="1"/>
              </p:cNvSpPr>
              <p:nvPr/>
            </p:nvSpPr>
            <p:spPr bwMode="auto">
              <a:xfrm>
                <a:off x="4888275" y="4569694"/>
                <a:ext cx="20226" cy="24044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8" y="32"/>
                  </a:cxn>
                  <a:cxn ang="0">
                    <a:pos x="22" y="0"/>
                  </a:cxn>
                  <a:cxn ang="0">
                    <a:pos x="0" y="11"/>
                  </a:cxn>
                </a:cxnLst>
                <a:rect l="0" t="0" r="r" b="b"/>
                <a:pathLst>
                  <a:path w="22" h="32">
                    <a:moveTo>
                      <a:pt x="0" y="11"/>
                    </a:moveTo>
                    <a:lnTo>
                      <a:pt x="8" y="32"/>
                    </a:lnTo>
                    <a:lnTo>
                      <a:pt x="22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4" name="Freeform 305"/>
              <p:cNvSpPr>
                <a:spLocks noChangeAspect="1"/>
              </p:cNvSpPr>
              <p:nvPr/>
            </p:nvSpPr>
            <p:spPr bwMode="auto">
              <a:xfrm>
                <a:off x="5062225" y="4867084"/>
                <a:ext cx="214405" cy="213868"/>
              </a:xfrm>
              <a:custGeom>
                <a:avLst/>
                <a:gdLst/>
                <a:ahLst/>
                <a:cxnLst>
                  <a:cxn ang="0">
                    <a:pos x="0" y="207"/>
                  </a:cxn>
                  <a:cxn ang="0">
                    <a:pos x="0" y="128"/>
                  </a:cxn>
                  <a:cxn ang="0">
                    <a:pos x="26" y="127"/>
                  </a:cxn>
                  <a:cxn ang="0">
                    <a:pos x="26" y="20"/>
                  </a:cxn>
                  <a:cxn ang="0">
                    <a:pos x="72" y="9"/>
                  </a:cxn>
                  <a:cxn ang="0">
                    <a:pos x="88" y="25"/>
                  </a:cxn>
                  <a:cxn ang="0">
                    <a:pos x="130" y="0"/>
                  </a:cxn>
                  <a:cxn ang="0">
                    <a:pos x="199" y="111"/>
                  </a:cxn>
                  <a:cxn ang="0">
                    <a:pos x="234" y="130"/>
                  </a:cxn>
                  <a:cxn ang="0">
                    <a:pos x="141" y="232"/>
                  </a:cxn>
                  <a:cxn ang="0">
                    <a:pos x="85" y="232"/>
                  </a:cxn>
                  <a:cxn ang="0">
                    <a:pos x="55" y="265"/>
                  </a:cxn>
                  <a:cxn ang="0">
                    <a:pos x="18" y="271"/>
                  </a:cxn>
                  <a:cxn ang="0">
                    <a:pos x="23" y="237"/>
                  </a:cxn>
                  <a:cxn ang="0">
                    <a:pos x="0" y="207"/>
                  </a:cxn>
                </a:cxnLst>
                <a:rect l="0" t="0" r="r" b="b"/>
                <a:pathLst>
                  <a:path w="234" h="271">
                    <a:moveTo>
                      <a:pt x="0" y="207"/>
                    </a:moveTo>
                    <a:lnTo>
                      <a:pt x="0" y="128"/>
                    </a:lnTo>
                    <a:lnTo>
                      <a:pt x="26" y="127"/>
                    </a:lnTo>
                    <a:lnTo>
                      <a:pt x="26" y="20"/>
                    </a:lnTo>
                    <a:lnTo>
                      <a:pt x="72" y="9"/>
                    </a:lnTo>
                    <a:lnTo>
                      <a:pt x="88" y="25"/>
                    </a:lnTo>
                    <a:lnTo>
                      <a:pt x="130" y="0"/>
                    </a:lnTo>
                    <a:lnTo>
                      <a:pt x="199" y="111"/>
                    </a:lnTo>
                    <a:lnTo>
                      <a:pt x="234" y="130"/>
                    </a:lnTo>
                    <a:lnTo>
                      <a:pt x="141" y="232"/>
                    </a:lnTo>
                    <a:lnTo>
                      <a:pt x="85" y="232"/>
                    </a:lnTo>
                    <a:lnTo>
                      <a:pt x="55" y="265"/>
                    </a:lnTo>
                    <a:lnTo>
                      <a:pt x="18" y="271"/>
                    </a:lnTo>
                    <a:lnTo>
                      <a:pt x="23" y="237"/>
                    </a:lnTo>
                    <a:lnTo>
                      <a:pt x="0" y="20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5" name="Freeform 306"/>
              <p:cNvSpPr>
                <a:spLocks noChangeAspect="1"/>
              </p:cNvSpPr>
              <p:nvPr/>
            </p:nvSpPr>
            <p:spPr bwMode="auto">
              <a:xfrm>
                <a:off x="5268539" y="4517809"/>
                <a:ext cx="39105" cy="43027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6" y="30"/>
                  </a:cxn>
                  <a:cxn ang="0">
                    <a:pos x="17" y="55"/>
                  </a:cxn>
                  <a:cxn ang="0">
                    <a:pos x="43" y="22"/>
                  </a:cxn>
                  <a:cxn ang="0">
                    <a:pos x="43" y="0"/>
                  </a:cxn>
                  <a:cxn ang="0">
                    <a:pos x="0" y="5"/>
                  </a:cxn>
                </a:cxnLst>
                <a:rect l="0" t="0" r="r" b="b"/>
                <a:pathLst>
                  <a:path w="43" h="55">
                    <a:moveTo>
                      <a:pt x="0" y="5"/>
                    </a:moveTo>
                    <a:lnTo>
                      <a:pt x="6" y="30"/>
                    </a:lnTo>
                    <a:lnTo>
                      <a:pt x="17" y="55"/>
                    </a:lnTo>
                    <a:lnTo>
                      <a:pt x="43" y="22"/>
                    </a:lnTo>
                    <a:lnTo>
                      <a:pt x="43" y="0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6" name="Freeform 307"/>
              <p:cNvSpPr>
                <a:spLocks noChangeAspect="1"/>
              </p:cNvSpPr>
              <p:nvPr/>
            </p:nvSpPr>
            <p:spPr bwMode="auto">
              <a:xfrm>
                <a:off x="4807368" y="4172331"/>
                <a:ext cx="172602" cy="253098"/>
              </a:xfrm>
              <a:custGeom>
                <a:avLst/>
                <a:gdLst/>
                <a:ahLst/>
                <a:cxnLst>
                  <a:cxn ang="0">
                    <a:pos x="0" y="235"/>
                  </a:cxn>
                  <a:cxn ang="0">
                    <a:pos x="27" y="172"/>
                  </a:cxn>
                  <a:cxn ang="0">
                    <a:pos x="74" y="180"/>
                  </a:cxn>
                  <a:cxn ang="0">
                    <a:pos x="125" y="58"/>
                  </a:cxn>
                  <a:cxn ang="0">
                    <a:pos x="150" y="31"/>
                  </a:cxn>
                  <a:cxn ang="0">
                    <a:pos x="139" y="6"/>
                  </a:cxn>
                  <a:cxn ang="0">
                    <a:pos x="154" y="0"/>
                  </a:cxn>
                  <a:cxn ang="0">
                    <a:pos x="173" y="81"/>
                  </a:cxn>
                  <a:cxn ang="0">
                    <a:pos x="139" y="94"/>
                  </a:cxn>
                  <a:cxn ang="0">
                    <a:pos x="178" y="157"/>
                  </a:cxn>
                  <a:cxn ang="0">
                    <a:pos x="154" y="230"/>
                  </a:cxn>
                  <a:cxn ang="0">
                    <a:pos x="192" y="285"/>
                  </a:cxn>
                  <a:cxn ang="0">
                    <a:pos x="187" y="325"/>
                  </a:cxn>
                  <a:cxn ang="0">
                    <a:pos x="123" y="307"/>
                  </a:cxn>
                  <a:cxn ang="0">
                    <a:pos x="72" y="307"/>
                  </a:cxn>
                  <a:cxn ang="0">
                    <a:pos x="30" y="307"/>
                  </a:cxn>
                  <a:cxn ang="0">
                    <a:pos x="29" y="256"/>
                  </a:cxn>
                  <a:cxn ang="0">
                    <a:pos x="0" y="235"/>
                  </a:cxn>
                </a:cxnLst>
                <a:rect l="0" t="0" r="r" b="b"/>
                <a:pathLst>
                  <a:path w="192" h="325">
                    <a:moveTo>
                      <a:pt x="0" y="235"/>
                    </a:moveTo>
                    <a:lnTo>
                      <a:pt x="27" y="172"/>
                    </a:lnTo>
                    <a:lnTo>
                      <a:pt x="74" y="180"/>
                    </a:lnTo>
                    <a:lnTo>
                      <a:pt x="125" y="58"/>
                    </a:lnTo>
                    <a:lnTo>
                      <a:pt x="150" y="31"/>
                    </a:lnTo>
                    <a:lnTo>
                      <a:pt x="139" y="6"/>
                    </a:lnTo>
                    <a:lnTo>
                      <a:pt x="154" y="0"/>
                    </a:lnTo>
                    <a:lnTo>
                      <a:pt x="173" y="81"/>
                    </a:lnTo>
                    <a:lnTo>
                      <a:pt x="139" y="94"/>
                    </a:lnTo>
                    <a:lnTo>
                      <a:pt x="178" y="157"/>
                    </a:lnTo>
                    <a:lnTo>
                      <a:pt x="154" y="230"/>
                    </a:lnTo>
                    <a:lnTo>
                      <a:pt x="192" y="285"/>
                    </a:lnTo>
                    <a:lnTo>
                      <a:pt x="187" y="325"/>
                    </a:lnTo>
                    <a:lnTo>
                      <a:pt x="123" y="307"/>
                    </a:lnTo>
                    <a:lnTo>
                      <a:pt x="72" y="307"/>
                    </a:lnTo>
                    <a:lnTo>
                      <a:pt x="30" y="307"/>
                    </a:lnTo>
                    <a:lnTo>
                      <a:pt x="29" y="256"/>
                    </a:lnTo>
                    <a:lnTo>
                      <a:pt x="0" y="23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7" name="Freeform 308"/>
              <p:cNvSpPr>
                <a:spLocks noChangeAspect="1"/>
              </p:cNvSpPr>
              <p:nvPr/>
            </p:nvSpPr>
            <p:spPr bwMode="auto">
              <a:xfrm>
                <a:off x="4943561" y="4214092"/>
                <a:ext cx="291266" cy="183496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22" y="106"/>
                  </a:cxn>
                  <a:cxn ang="0">
                    <a:pos x="104" y="88"/>
                  </a:cxn>
                  <a:cxn ang="0">
                    <a:pos x="109" y="65"/>
                  </a:cxn>
                  <a:cxn ang="0">
                    <a:pos x="147" y="55"/>
                  </a:cxn>
                  <a:cxn ang="0">
                    <a:pos x="203" y="0"/>
                  </a:cxn>
                  <a:cxn ang="0">
                    <a:pos x="219" y="65"/>
                  </a:cxn>
                  <a:cxn ang="0">
                    <a:pos x="261" y="88"/>
                  </a:cxn>
                  <a:cxn ang="0">
                    <a:pos x="322" y="170"/>
                  </a:cxn>
                  <a:cxn ang="0">
                    <a:pos x="175" y="198"/>
                  </a:cxn>
                  <a:cxn ang="0">
                    <a:pos x="125" y="170"/>
                  </a:cxn>
                  <a:cxn ang="0">
                    <a:pos x="104" y="211"/>
                  </a:cxn>
                  <a:cxn ang="0">
                    <a:pos x="61" y="211"/>
                  </a:cxn>
                  <a:cxn ang="0">
                    <a:pos x="38" y="236"/>
                  </a:cxn>
                  <a:cxn ang="0">
                    <a:pos x="0" y="179"/>
                  </a:cxn>
                </a:cxnLst>
                <a:rect l="0" t="0" r="r" b="b"/>
                <a:pathLst>
                  <a:path w="322" h="236">
                    <a:moveTo>
                      <a:pt x="0" y="179"/>
                    </a:moveTo>
                    <a:lnTo>
                      <a:pt x="22" y="106"/>
                    </a:lnTo>
                    <a:lnTo>
                      <a:pt x="104" y="88"/>
                    </a:lnTo>
                    <a:lnTo>
                      <a:pt x="109" y="65"/>
                    </a:lnTo>
                    <a:lnTo>
                      <a:pt x="147" y="55"/>
                    </a:lnTo>
                    <a:lnTo>
                      <a:pt x="203" y="0"/>
                    </a:lnTo>
                    <a:lnTo>
                      <a:pt x="219" y="65"/>
                    </a:lnTo>
                    <a:lnTo>
                      <a:pt x="261" y="88"/>
                    </a:lnTo>
                    <a:lnTo>
                      <a:pt x="322" y="170"/>
                    </a:lnTo>
                    <a:lnTo>
                      <a:pt x="175" y="198"/>
                    </a:lnTo>
                    <a:lnTo>
                      <a:pt x="125" y="170"/>
                    </a:lnTo>
                    <a:lnTo>
                      <a:pt x="104" y="211"/>
                    </a:lnTo>
                    <a:lnTo>
                      <a:pt x="61" y="211"/>
                    </a:lnTo>
                    <a:lnTo>
                      <a:pt x="38" y="236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8" name="Freeform 309"/>
              <p:cNvSpPr>
                <a:spLocks noChangeAspect="1"/>
              </p:cNvSpPr>
              <p:nvPr/>
            </p:nvSpPr>
            <p:spPr bwMode="auto">
              <a:xfrm>
                <a:off x="4920638" y="3925560"/>
                <a:ext cx="237328" cy="369523"/>
              </a:xfrm>
              <a:custGeom>
                <a:avLst/>
                <a:gdLst/>
                <a:ahLst/>
                <a:cxnLst>
                  <a:cxn ang="0">
                    <a:pos x="0" y="269"/>
                  </a:cxn>
                  <a:cxn ang="0">
                    <a:pos x="38" y="294"/>
                  </a:cxn>
                  <a:cxn ang="0">
                    <a:pos x="29" y="316"/>
                  </a:cxn>
                  <a:cxn ang="0">
                    <a:pos x="48" y="397"/>
                  </a:cxn>
                  <a:cxn ang="0">
                    <a:pos x="14" y="410"/>
                  </a:cxn>
                  <a:cxn ang="0">
                    <a:pos x="51" y="473"/>
                  </a:cxn>
                  <a:cxn ang="0">
                    <a:pos x="133" y="457"/>
                  </a:cxn>
                  <a:cxn ang="0">
                    <a:pos x="139" y="432"/>
                  </a:cxn>
                  <a:cxn ang="0">
                    <a:pos x="176" y="422"/>
                  </a:cxn>
                  <a:cxn ang="0">
                    <a:pos x="232" y="367"/>
                  </a:cxn>
                  <a:cxn ang="0">
                    <a:pos x="211" y="309"/>
                  </a:cxn>
                  <a:cxn ang="0">
                    <a:pos x="237" y="232"/>
                  </a:cxn>
                  <a:cxn ang="0">
                    <a:pos x="262" y="228"/>
                  </a:cxn>
                  <a:cxn ang="0">
                    <a:pos x="262" y="119"/>
                  </a:cxn>
                  <a:cxn ang="0">
                    <a:pos x="67" y="0"/>
                  </a:cxn>
                  <a:cxn ang="0">
                    <a:pos x="38" y="9"/>
                  </a:cxn>
                  <a:cxn ang="0">
                    <a:pos x="38" y="57"/>
                  </a:cxn>
                  <a:cxn ang="0">
                    <a:pos x="67" y="90"/>
                  </a:cxn>
                  <a:cxn ang="0">
                    <a:pos x="51" y="193"/>
                  </a:cxn>
                  <a:cxn ang="0">
                    <a:pos x="0" y="269"/>
                  </a:cxn>
                </a:cxnLst>
                <a:rect l="0" t="0" r="r" b="b"/>
                <a:pathLst>
                  <a:path w="262" h="473">
                    <a:moveTo>
                      <a:pt x="0" y="269"/>
                    </a:moveTo>
                    <a:lnTo>
                      <a:pt x="38" y="294"/>
                    </a:lnTo>
                    <a:lnTo>
                      <a:pt x="29" y="316"/>
                    </a:lnTo>
                    <a:lnTo>
                      <a:pt x="48" y="397"/>
                    </a:lnTo>
                    <a:lnTo>
                      <a:pt x="14" y="410"/>
                    </a:lnTo>
                    <a:lnTo>
                      <a:pt x="51" y="473"/>
                    </a:lnTo>
                    <a:lnTo>
                      <a:pt x="133" y="457"/>
                    </a:lnTo>
                    <a:lnTo>
                      <a:pt x="139" y="432"/>
                    </a:lnTo>
                    <a:lnTo>
                      <a:pt x="176" y="422"/>
                    </a:lnTo>
                    <a:lnTo>
                      <a:pt x="232" y="367"/>
                    </a:lnTo>
                    <a:lnTo>
                      <a:pt x="211" y="309"/>
                    </a:lnTo>
                    <a:lnTo>
                      <a:pt x="237" y="232"/>
                    </a:lnTo>
                    <a:lnTo>
                      <a:pt x="262" y="228"/>
                    </a:lnTo>
                    <a:lnTo>
                      <a:pt x="262" y="119"/>
                    </a:lnTo>
                    <a:lnTo>
                      <a:pt x="67" y="0"/>
                    </a:lnTo>
                    <a:lnTo>
                      <a:pt x="38" y="9"/>
                    </a:lnTo>
                    <a:lnTo>
                      <a:pt x="38" y="57"/>
                    </a:lnTo>
                    <a:lnTo>
                      <a:pt x="67" y="90"/>
                    </a:lnTo>
                    <a:lnTo>
                      <a:pt x="51" y="193"/>
                    </a:lnTo>
                    <a:lnTo>
                      <a:pt x="0" y="26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89" name="Freeform 310"/>
              <p:cNvSpPr>
                <a:spLocks noChangeAspect="1"/>
              </p:cNvSpPr>
              <p:nvPr/>
            </p:nvSpPr>
            <p:spPr bwMode="auto">
              <a:xfrm>
                <a:off x="4869397" y="4377340"/>
                <a:ext cx="171253" cy="199947"/>
              </a:xfrm>
              <a:custGeom>
                <a:avLst/>
                <a:gdLst/>
                <a:ahLst/>
                <a:cxnLst>
                  <a:cxn ang="0">
                    <a:pos x="0" y="223"/>
                  </a:cxn>
                  <a:cxn ang="0">
                    <a:pos x="19" y="254"/>
                  </a:cxn>
                  <a:cxn ang="0">
                    <a:pos x="43" y="243"/>
                  </a:cxn>
                  <a:cxn ang="0">
                    <a:pos x="81" y="245"/>
                  </a:cxn>
                  <a:cxn ang="0">
                    <a:pos x="118" y="218"/>
                  </a:cxn>
                  <a:cxn ang="0">
                    <a:pos x="126" y="169"/>
                  </a:cxn>
                  <a:cxn ang="0">
                    <a:pos x="161" y="129"/>
                  </a:cxn>
                  <a:cxn ang="0">
                    <a:pos x="189" y="0"/>
                  </a:cxn>
                  <a:cxn ang="0">
                    <a:pos x="145" y="0"/>
                  </a:cxn>
                  <a:cxn ang="0">
                    <a:pos x="123" y="25"/>
                  </a:cxn>
                  <a:cxn ang="0">
                    <a:pos x="118" y="63"/>
                  </a:cxn>
                  <a:cxn ang="0">
                    <a:pos x="54" y="45"/>
                  </a:cxn>
                  <a:cxn ang="0">
                    <a:pos x="53" y="72"/>
                  </a:cxn>
                  <a:cxn ang="0">
                    <a:pos x="78" y="72"/>
                  </a:cxn>
                  <a:cxn ang="0">
                    <a:pos x="69" y="177"/>
                  </a:cxn>
                  <a:cxn ang="0">
                    <a:pos x="37" y="163"/>
                  </a:cxn>
                  <a:cxn ang="0">
                    <a:pos x="0" y="223"/>
                  </a:cxn>
                </a:cxnLst>
                <a:rect l="0" t="0" r="r" b="b"/>
                <a:pathLst>
                  <a:path w="189" h="254">
                    <a:moveTo>
                      <a:pt x="0" y="223"/>
                    </a:moveTo>
                    <a:lnTo>
                      <a:pt x="19" y="254"/>
                    </a:lnTo>
                    <a:lnTo>
                      <a:pt x="43" y="243"/>
                    </a:lnTo>
                    <a:lnTo>
                      <a:pt x="81" y="245"/>
                    </a:lnTo>
                    <a:lnTo>
                      <a:pt x="118" y="218"/>
                    </a:lnTo>
                    <a:lnTo>
                      <a:pt x="126" y="169"/>
                    </a:lnTo>
                    <a:lnTo>
                      <a:pt x="161" y="129"/>
                    </a:lnTo>
                    <a:lnTo>
                      <a:pt x="189" y="0"/>
                    </a:lnTo>
                    <a:lnTo>
                      <a:pt x="145" y="0"/>
                    </a:lnTo>
                    <a:lnTo>
                      <a:pt x="123" y="25"/>
                    </a:lnTo>
                    <a:lnTo>
                      <a:pt x="118" y="63"/>
                    </a:lnTo>
                    <a:lnTo>
                      <a:pt x="54" y="45"/>
                    </a:lnTo>
                    <a:lnTo>
                      <a:pt x="53" y="72"/>
                    </a:lnTo>
                    <a:lnTo>
                      <a:pt x="78" y="72"/>
                    </a:lnTo>
                    <a:lnTo>
                      <a:pt x="69" y="177"/>
                    </a:lnTo>
                    <a:lnTo>
                      <a:pt x="37" y="163"/>
                    </a:lnTo>
                    <a:lnTo>
                      <a:pt x="0" y="22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0" name="Freeform 311"/>
              <p:cNvSpPr>
                <a:spLocks noChangeAspect="1"/>
              </p:cNvSpPr>
              <p:nvPr/>
            </p:nvSpPr>
            <p:spPr bwMode="auto">
              <a:xfrm>
                <a:off x="4896366" y="4345703"/>
                <a:ext cx="427460" cy="416346"/>
              </a:xfrm>
              <a:custGeom>
                <a:avLst/>
                <a:gdLst/>
                <a:ahLst/>
                <a:cxnLst>
                  <a:cxn ang="0">
                    <a:pos x="0" y="316"/>
                  </a:cxn>
                  <a:cxn ang="0">
                    <a:pos x="0" y="331"/>
                  </a:cxn>
                  <a:cxn ang="0">
                    <a:pos x="94" y="316"/>
                  </a:cxn>
                  <a:cxn ang="0">
                    <a:pos x="137" y="383"/>
                  </a:cxn>
                  <a:cxn ang="0">
                    <a:pos x="173" y="380"/>
                  </a:cxn>
                  <a:cxn ang="0">
                    <a:pos x="181" y="349"/>
                  </a:cxn>
                  <a:cxn ang="0">
                    <a:pos x="211" y="347"/>
                  </a:cxn>
                  <a:cxn ang="0">
                    <a:pos x="232" y="366"/>
                  </a:cxn>
                  <a:cxn ang="0">
                    <a:pos x="241" y="474"/>
                  </a:cxn>
                  <a:cxn ang="0">
                    <a:pos x="289" y="463"/>
                  </a:cxn>
                  <a:cxn ang="0">
                    <a:pos x="433" y="531"/>
                  </a:cxn>
                  <a:cxn ang="0">
                    <a:pos x="432" y="498"/>
                  </a:cxn>
                  <a:cxn ang="0">
                    <a:pos x="405" y="487"/>
                  </a:cxn>
                  <a:cxn ang="0">
                    <a:pos x="409" y="413"/>
                  </a:cxn>
                  <a:cxn ang="0">
                    <a:pos x="453" y="385"/>
                  </a:cxn>
                  <a:cxn ang="0">
                    <a:pos x="424" y="334"/>
                  </a:cxn>
                  <a:cxn ang="0">
                    <a:pos x="421" y="246"/>
                  </a:cxn>
                  <a:cxn ang="0">
                    <a:pos x="414" y="223"/>
                  </a:cxn>
                  <a:cxn ang="0">
                    <a:pos x="433" y="190"/>
                  </a:cxn>
                  <a:cxn ang="0">
                    <a:pos x="453" y="115"/>
                  </a:cxn>
                  <a:cxn ang="0">
                    <a:pos x="473" y="86"/>
                  </a:cxn>
                  <a:cxn ang="0">
                    <a:pos x="461" y="44"/>
                  </a:cxn>
                  <a:cxn ang="0">
                    <a:pos x="377" y="0"/>
                  </a:cxn>
                  <a:cxn ang="0">
                    <a:pos x="230" y="27"/>
                  </a:cxn>
                  <a:cxn ang="0">
                    <a:pos x="181" y="0"/>
                  </a:cxn>
                  <a:cxn ang="0">
                    <a:pos x="161" y="41"/>
                  </a:cxn>
                  <a:cxn ang="0">
                    <a:pos x="132" y="171"/>
                  </a:cxn>
                  <a:cxn ang="0">
                    <a:pos x="97" y="212"/>
                  </a:cxn>
                  <a:cxn ang="0">
                    <a:pos x="89" y="259"/>
                  </a:cxn>
                  <a:cxn ang="0">
                    <a:pos x="52" y="286"/>
                  </a:cxn>
                  <a:cxn ang="0">
                    <a:pos x="14" y="284"/>
                  </a:cxn>
                  <a:cxn ang="0">
                    <a:pos x="0" y="316"/>
                  </a:cxn>
                </a:cxnLst>
                <a:rect l="0" t="0" r="r" b="b"/>
                <a:pathLst>
                  <a:path w="473" h="531">
                    <a:moveTo>
                      <a:pt x="0" y="316"/>
                    </a:moveTo>
                    <a:lnTo>
                      <a:pt x="0" y="331"/>
                    </a:lnTo>
                    <a:lnTo>
                      <a:pt x="94" y="316"/>
                    </a:lnTo>
                    <a:lnTo>
                      <a:pt x="137" y="383"/>
                    </a:lnTo>
                    <a:lnTo>
                      <a:pt x="173" y="380"/>
                    </a:lnTo>
                    <a:lnTo>
                      <a:pt x="181" y="349"/>
                    </a:lnTo>
                    <a:lnTo>
                      <a:pt x="211" y="347"/>
                    </a:lnTo>
                    <a:lnTo>
                      <a:pt x="232" y="366"/>
                    </a:lnTo>
                    <a:lnTo>
                      <a:pt x="241" y="474"/>
                    </a:lnTo>
                    <a:lnTo>
                      <a:pt x="289" y="463"/>
                    </a:lnTo>
                    <a:lnTo>
                      <a:pt x="433" y="531"/>
                    </a:lnTo>
                    <a:lnTo>
                      <a:pt x="432" y="498"/>
                    </a:lnTo>
                    <a:lnTo>
                      <a:pt x="405" y="487"/>
                    </a:lnTo>
                    <a:lnTo>
                      <a:pt x="409" y="413"/>
                    </a:lnTo>
                    <a:lnTo>
                      <a:pt x="453" y="385"/>
                    </a:lnTo>
                    <a:lnTo>
                      <a:pt x="424" y="334"/>
                    </a:lnTo>
                    <a:lnTo>
                      <a:pt x="421" y="246"/>
                    </a:lnTo>
                    <a:lnTo>
                      <a:pt x="414" y="223"/>
                    </a:lnTo>
                    <a:lnTo>
                      <a:pt x="433" y="190"/>
                    </a:lnTo>
                    <a:lnTo>
                      <a:pt x="453" y="115"/>
                    </a:lnTo>
                    <a:lnTo>
                      <a:pt x="473" y="86"/>
                    </a:lnTo>
                    <a:lnTo>
                      <a:pt x="461" y="44"/>
                    </a:lnTo>
                    <a:lnTo>
                      <a:pt x="377" y="0"/>
                    </a:lnTo>
                    <a:lnTo>
                      <a:pt x="230" y="27"/>
                    </a:lnTo>
                    <a:lnTo>
                      <a:pt x="181" y="0"/>
                    </a:lnTo>
                    <a:lnTo>
                      <a:pt x="161" y="41"/>
                    </a:lnTo>
                    <a:lnTo>
                      <a:pt x="132" y="171"/>
                    </a:lnTo>
                    <a:lnTo>
                      <a:pt x="97" y="212"/>
                    </a:lnTo>
                    <a:lnTo>
                      <a:pt x="89" y="259"/>
                    </a:lnTo>
                    <a:lnTo>
                      <a:pt x="52" y="286"/>
                    </a:lnTo>
                    <a:lnTo>
                      <a:pt x="14" y="284"/>
                    </a:lnTo>
                    <a:lnTo>
                      <a:pt x="0" y="31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1" name="Freeform 312"/>
              <p:cNvSpPr>
                <a:spLocks noChangeAspect="1"/>
              </p:cNvSpPr>
              <p:nvPr/>
            </p:nvSpPr>
            <p:spPr bwMode="auto">
              <a:xfrm>
                <a:off x="5341356" y="3624374"/>
                <a:ext cx="55286" cy="24045"/>
              </a:xfrm>
              <a:custGeom>
                <a:avLst/>
                <a:gdLst/>
                <a:ahLst/>
                <a:cxnLst>
                  <a:cxn ang="0">
                    <a:pos x="0" y="15"/>
                  </a:cxn>
                  <a:cxn ang="0">
                    <a:pos x="23" y="31"/>
                  </a:cxn>
                  <a:cxn ang="0">
                    <a:pos x="60" y="0"/>
                  </a:cxn>
                  <a:cxn ang="0">
                    <a:pos x="0" y="15"/>
                  </a:cxn>
                </a:cxnLst>
                <a:rect l="0" t="0" r="r" b="b"/>
                <a:pathLst>
                  <a:path w="60" h="31">
                    <a:moveTo>
                      <a:pt x="0" y="15"/>
                    </a:moveTo>
                    <a:lnTo>
                      <a:pt x="23" y="31"/>
                    </a:lnTo>
                    <a:lnTo>
                      <a:pt x="60" y="0"/>
                    </a:lnTo>
                    <a:lnTo>
                      <a:pt x="0" y="1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2" name="Freeform 313"/>
              <p:cNvSpPr>
                <a:spLocks noChangeAspect="1"/>
              </p:cNvSpPr>
              <p:nvPr/>
            </p:nvSpPr>
            <p:spPr bwMode="auto">
              <a:xfrm>
                <a:off x="4638811" y="4182455"/>
                <a:ext cx="62029" cy="140469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27" y="179"/>
                  </a:cxn>
                  <a:cxn ang="0">
                    <a:pos x="51" y="176"/>
                  </a:cxn>
                  <a:cxn ang="0">
                    <a:pos x="68" y="19"/>
                  </a:cxn>
                  <a:cxn ang="0">
                    <a:pos x="51" y="0"/>
                  </a:cxn>
                  <a:cxn ang="0">
                    <a:pos x="38" y="14"/>
                  </a:cxn>
                  <a:cxn ang="0">
                    <a:pos x="0" y="46"/>
                  </a:cxn>
                </a:cxnLst>
                <a:rect l="0" t="0" r="r" b="b"/>
                <a:pathLst>
                  <a:path w="68" h="179">
                    <a:moveTo>
                      <a:pt x="0" y="46"/>
                    </a:moveTo>
                    <a:lnTo>
                      <a:pt x="27" y="179"/>
                    </a:lnTo>
                    <a:lnTo>
                      <a:pt x="51" y="176"/>
                    </a:lnTo>
                    <a:lnTo>
                      <a:pt x="68" y="19"/>
                    </a:lnTo>
                    <a:lnTo>
                      <a:pt x="51" y="0"/>
                    </a:lnTo>
                    <a:lnTo>
                      <a:pt x="38" y="14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3" name="Freeform 314"/>
              <p:cNvSpPr>
                <a:spLocks noChangeAspect="1"/>
              </p:cNvSpPr>
              <p:nvPr/>
            </p:nvSpPr>
            <p:spPr bwMode="auto">
              <a:xfrm>
                <a:off x="4831640" y="4414039"/>
                <a:ext cx="39105" cy="30372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3" y="0"/>
                  </a:cxn>
                  <a:cxn ang="0">
                    <a:pos x="43" y="0"/>
                  </a:cxn>
                  <a:cxn ang="0">
                    <a:pos x="43" y="31"/>
                  </a:cxn>
                  <a:cxn ang="0">
                    <a:pos x="0" y="38"/>
                  </a:cxn>
                </a:cxnLst>
                <a:rect l="0" t="0" r="r" b="b"/>
                <a:pathLst>
                  <a:path w="43" h="38">
                    <a:moveTo>
                      <a:pt x="0" y="38"/>
                    </a:moveTo>
                    <a:lnTo>
                      <a:pt x="3" y="0"/>
                    </a:lnTo>
                    <a:lnTo>
                      <a:pt x="43" y="0"/>
                    </a:lnTo>
                    <a:lnTo>
                      <a:pt x="43" y="31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4" name="Freeform 315"/>
              <p:cNvSpPr>
                <a:spLocks noChangeAspect="1"/>
              </p:cNvSpPr>
              <p:nvPr/>
            </p:nvSpPr>
            <p:spPr bwMode="auto">
              <a:xfrm>
                <a:off x="5356188" y="4052109"/>
                <a:ext cx="342507" cy="330293"/>
              </a:xfrm>
              <a:custGeom>
                <a:avLst/>
                <a:gdLst/>
                <a:ahLst/>
                <a:cxnLst>
                  <a:cxn ang="0">
                    <a:pos x="0" y="295"/>
                  </a:cxn>
                  <a:cxn ang="0">
                    <a:pos x="32" y="274"/>
                  </a:cxn>
                  <a:cxn ang="0">
                    <a:pos x="36" y="222"/>
                  </a:cxn>
                  <a:cxn ang="0">
                    <a:pos x="84" y="153"/>
                  </a:cxn>
                  <a:cxn ang="0">
                    <a:pos x="101" y="27"/>
                  </a:cxn>
                  <a:cxn ang="0">
                    <a:pos x="140" y="0"/>
                  </a:cxn>
                  <a:cxn ang="0">
                    <a:pos x="168" y="85"/>
                  </a:cxn>
                  <a:cxn ang="0">
                    <a:pos x="252" y="157"/>
                  </a:cxn>
                  <a:cxn ang="0">
                    <a:pos x="223" y="200"/>
                  </a:cxn>
                  <a:cxn ang="0">
                    <a:pos x="247" y="211"/>
                  </a:cxn>
                  <a:cxn ang="0">
                    <a:pos x="280" y="264"/>
                  </a:cxn>
                  <a:cxn ang="0">
                    <a:pos x="378" y="294"/>
                  </a:cxn>
                  <a:cxn ang="0">
                    <a:pos x="301" y="377"/>
                  </a:cxn>
                  <a:cxn ang="0">
                    <a:pos x="224" y="412"/>
                  </a:cxn>
                  <a:cxn ang="0">
                    <a:pos x="152" y="423"/>
                  </a:cxn>
                  <a:cxn ang="0">
                    <a:pos x="76" y="390"/>
                  </a:cxn>
                  <a:cxn ang="0">
                    <a:pos x="47" y="332"/>
                  </a:cxn>
                  <a:cxn ang="0">
                    <a:pos x="0" y="295"/>
                  </a:cxn>
                </a:cxnLst>
                <a:rect l="0" t="0" r="r" b="b"/>
                <a:pathLst>
                  <a:path w="378" h="423">
                    <a:moveTo>
                      <a:pt x="0" y="295"/>
                    </a:moveTo>
                    <a:lnTo>
                      <a:pt x="32" y="274"/>
                    </a:lnTo>
                    <a:lnTo>
                      <a:pt x="36" y="222"/>
                    </a:lnTo>
                    <a:lnTo>
                      <a:pt x="84" y="153"/>
                    </a:lnTo>
                    <a:lnTo>
                      <a:pt x="101" y="27"/>
                    </a:lnTo>
                    <a:lnTo>
                      <a:pt x="140" y="0"/>
                    </a:lnTo>
                    <a:lnTo>
                      <a:pt x="168" y="85"/>
                    </a:lnTo>
                    <a:lnTo>
                      <a:pt x="252" y="157"/>
                    </a:lnTo>
                    <a:lnTo>
                      <a:pt x="223" y="200"/>
                    </a:lnTo>
                    <a:lnTo>
                      <a:pt x="247" y="211"/>
                    </a:lnTo>
                    <a:lnTo>
                      <a:pt x="280" y="264"/>
                    </a:lnTo>
                    <a:lnTo>
                      <a:pt x="378" y="294"/>
                    </a:lnTo>
                    <a:lnTo>
                      <a:pt x="301" y="377"/>
                    </a:lnTo>
                    <a:lnTo>
                      <a:pt x="224" y="412"/>
                    </a:lnTo>
                    <a:lnTo>
                      <a:pt x="152" y="423"/>
                    </a:lnTo>
                    <a:lnTo>
                      <a:pt x="76" y="390"/>
                    </a:lnTo>
                    <a:lnTo>
                      <a:pt x="47" y="332"/>
                    </a:lnTo>
                    <a:lnTo>
                      <a:pt x="0" y="29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5" name="Freeform 316"/>
              <p:cNvSpPr>
                <a:spLocks noChangeAspect="1"/>
              </p:cNvSpPr>
              <p:nvPr/>
            </p:nvSpPr>
            <p:spPr bwMode="auto">
              <a:xfrm>
                <a:off x="5555760" y="4176127"/>
                <a:ext cx="35060" cy="41762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23" y="54"/>
                  </a:cxn>
                  <a:cxn ang="0">
                    <a:pos x="35" y="36"/>
                  </a:cxn>
                  <a:cxn ang="0">
                    <a:pos x="16" y="33"/>
                  </a:cxn>
                  <a:cxn ang="0">
                    <a:pos x="39" y="24"/>
                  </a:cxn>
                  <a:cxn ang="0">
                    <a:pos x="29" y="0"/>
                  </a:cxn>
                  <a:cxn ang="0">
                    <a:pos x="0" y="43"/>
                  </a:cxn>
                </a:cxnLst>
                <a:rect l="0" t="0" r="r" b="b"/>
                <a:pathLst>
                  <a:path w="39" h="54">
                    <a:moveTo>
                      <a:pt x="0" y="43"/>
                    </a:moveTo>
                    <a:lnTo>
                      <a:pt x="23" y="54"/>
                    </a:lnTo>
                    <a:lnTo>
                      <a:pt x="35" y="36"/>
                    </a:lnTo>
                    <a:lnTo>
                      <a:pt x="16" y="33"/>
                    </a:lnTo>
                    <a:lnTo>
                      <a:pt x="39" y="24"/>
                    </a:lnTo>
                    <a:lnTo>
                      <a:pt x="29" y="0"/>
                    </a:lnTo>
                    <a:lnTo>
                      <a:pt x="0" y="4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6" name="Freeform 317"/>
              <p:cNvSpPr>
                <a:spLocks noChangeAspect="1"/>
              </p:cNvSpPr>
              <p:nvPr/>
            </p:nvSpPr>
            <p:spPr bwMode="auto">
              <a:xfrm>
                <a:off x="4818155" y="4414039"/>
                <a:ext cx="121361" cy="139204"/>
              </a:xfrm>
              <a:custGeom>
                <a:avLst/>
                <a:gdLst/>
                <a:ahLst/>
                <a:cxnLst>
                  <a:cxn ang="0">
                    <a:pos x="0" y="83"/>
                  </a:cxn>
                  <a:cxn ang="0">
                    <a:pos x="13" y="56"/>
                  </a:cxn>
                  <a:cxn ang="0">
                    <a:pos x="23" y="58"/>
                  </a:cxn>
                  <a:cxn ang="0">
                    <a:pos x="16" y="36"/>
                  </a:cxn>
                  <a:cxn ang="0">
                    <a:pos x="59" y="31"/>
                  </a:cxn>
                  <a:cxn ang="0">
                    <a:pos x="59" y="0"/>
                  </a:cxn>
                  <a:cxn ang="0">
                    <a:pos x="112" y="0"/>
                  </a:cxn>
                  <a:cxn ang="0">
                    <a:pos x="111" y="27"/>
                  </a:cxn>
                  <a:cxn ang="0">
                    <a:pos x="136" y="27"/>
                  </a:cxn>
                  <a:cxn ang="0">
                    <a:pos x="127" y="130"/>
                  </a:cxn>
                  <a:cxn ang="0">
                    <a:pos x="95" y="116"/>
                  </a:cxn>
                  <a:cxn ang="0">
                    <a:pos x="58" y="176"/>
                  </a:cxn>
                  <a:cxn ang="0">
                    <a:pos x="0" y="83"/>
                  </a:cxn>
                </a:cxnLst>
                <a:rect l="0" t="0" r="r" b="b"/>
                <a:pathLst>
                  <a:path w="136" h="176">
                    <a:moveTo>
                      <a:pt x="0" y="83"/>
                    </a:moveTo>
                    <a:lnTo>
                      <a:pt x="13" y="56"/>
                    </a:lnTo>
                    <a:lnTo>
                      <a:pt x="23" y="58"/>
                    </a:lnTo>
                    <a:lnTo>
                      <a:pt x="16" y="36"/>
                    </a:lnTo>
                    <a:lnTo>
                      <a:pt x="59" y="31"/>
                    </a:lnTo>
                    <a:lnTo>
                      <a:pt x="59" y="0"/>
                    </a:lnTo>
                    <a:lnTo>
                      <a:pt x="112" y="0"/>
                    </a:lnTo>
                    <a:lnTo>
                      <a:pt x="111" y="27"/>
                    </a:lnTo>
                    <a:lnTo>
                      <a:pt x="136" y="27"/>
                    </a:lnTo>
                    <a:lnTo>
                      <a:pt x="127" y="130"/>
                    </a:lnTo>
                    <a:lnTo>
                      <a:pt x="95" y="116"/>
                    </a:lnTo>
                    <a:lnTo>
                      <a:pt x="58" y="176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7" name="Freeform 318"/>
              <p:cNvSpPr>
                <a:spLocks noChangeAspect="1"/>
              </p:cNvSpPr>
              <p:nvPr/>
            </p:nvSpPr>
            <p:spPr bwMode="auto">
              <a:xfrm>
                <a:off x="4246411" y="4150817"/>
                <a:ext cx="63377" cy="15186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2" y="0"/>
                  </a:cxn>
                  <a:cxn ang="0">
                    <a:pos x="74" y="8"/>
                  </a:cxn>
                  <a:cxn ang="0">
                    <a:pos x="0" y="21"/>
                  </a:cxn>
                </a:cxnLst>
                <a:rect l="0" t="0" r="r" b="b"/>
                <a:pathLst>
                  <a:path w="74" h="21">
                    <a:moveTo>
                      <a:pt x="0" y="21"/>
                    </a:moveTo>
                    <a:lnTo>
                      <a:pt x="2" y="0"/>
                    </a:lnTo>
                    <a:lnTo>
                      <a:pt x="74" y="8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8" name="Freeform 319"/>
              <p:cNvSpPr>
                <a:spLocks noChangeAspect="1"/>
              </p:cNvSpPr>
              <p:nvPr/>
            </p:nvSpPr>
            <p:spPr bwMode="auto">
              <a:xfrm>
                <a:off x="4551161" y="4207765"/>
                <a:ext cx="94392" cy="149328"/>
              </a:xfrm>
              <a:custGeom>
                <a:avLst/>
                <a:gdLst/>
                <a:ahLst/>
                <a:cxnLst>
                  <a:cxn ang="0">
                    <a:pos x="0" y="177"/>
                  </a:cxn>
                  <a:cxn ang="0">
                    <a:pos x="11" y="45"/>
                  </a:cxn>
                  <a:cxn ang="0">
                    <a:pos x="8" y="11"/>
                  </a:cxn>
                  <a:cxn ang="0">
                    <a:pos x="70" y="0"/>
                  </a:cxn>
                  <a:cxn ang="0">
                    <a:pos x="106" y="150"/>
                  </a:cxn>
                  <a:cxn ang="0">
                    <a:pos x="29" y="190"/>
                  </a:cxn>
                  <a:cxn ang="0">
                    <a:pos x="0" y="177"/>
                  </a:cxn>
                </a:cxnLst>
                <a:rect l="0" t="0" r="r" b="b"/>
                <a:pathLst>
                  <a:path w="106" h="190">
                    <a:moveTo>
                      <a:pt x="0" y="177"/>
                    </a:moveTo>
                    <a:lnTo>
                      <a:pt x="11" y="45"/>
                    </a:lnTo>
                    <a:lnTo>
                      <a:pt x="8" y="11"/>
                    </a:lnTo>
                    <a:lnTo>
                      <a:pt x="70" y="0"/>
                    </a:lnTo>
                    <a:lnTo>
                      <a:pt x="106" y="150"/>
                    </a:lnTo>
                    <a:lnTo>
                      <a:pt x="29" y="190"/>
                    </a:lnTo>
                    <a:lnTo>
                      <a:pt x="0" y="17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99" name="Freeform 320"/>
              <p:cNvSpPr>
                <a:spLocks noChangeAspect="1"/>
              </p:cNvSpPr>
              <p:nvPr/>
            </p:nvSpPr>
            <p:spPr bwMode="auto">
              <a:xfrm>
                <a:off x="4282819" y="4176127"/>
                <a:ext cx="164511" cy="120222"/>
              </a:xfrm>
              <a:custGeom>
                <a:avLst/>
                <a:gdLst/>
                <a:ahLst/>
                <a:cxnLst>
                  <a:cxn ang="0">
                    <a:pos x="0" y="55"/>
                  </a:cxn>
                  <a:cxn ang="0">
                    <a:pos x="29" y="28"/>
                  </a:cxn>
                  <a:cxn ang="0">
                    <a:pos x="29" y="0"/>
                  </a:cxn>
                  <a:cxn ang="0">
                    <a:pos x="89" y="4"/>
                  </a:cxn>
                  <a:cxn ang="0">
                    <a:pos x="104" y="23"/>
                  </a:cxn>
                  <a:cxn ang="0">
                    <a:pos x="147" y="1"/>
                  </a:cxn>
                  <a:cxn ang="0">
                    <a:pos x="176" y="74"/>
                  </a:cxn>
                  <a:cxn ang="0">
                    <a:pos x="182" y="124"/>
                  </a:cxn>
                  <a:cxn ang="0">
                    <a:pos x="168" y="122"/>
                  </a:cxn>
                  <a:cxn ang="0">
                    <a:pos x="163" y="150"/>
                  </a:cxn>
                  <a:cxn ang="0">
                    <a:pos x="136" y="155"/>
                  </a:cxn>
                  <a:cxn ang="0">
                    <a:pos x="136" y="124"/>
                  </a:cxn>
                  <a:cxn ang="0">
                    <a:pos x="118" y="124"/>
                  </a:cxn>
                  <a:cxn ang="0">
                    <a:pos x="96" y="80"/>
                  </a:cxn>
                  <a:cxn ang="0">
                    <a:pos x="43" y="105"/>
                  </a:cxn>
                  <a:cxn ang="0">
                    <a:pos x="0" y="55"/>
                  </a:cxn>
                </a:cxnLst>
                <a:rect l="0" t="0" r="r" b="b"/>
                <a:pathLst>
                  <a:path w="182" h="155">
                    <a:moveTo>
                      <a:pt x="0" y="55"/>
                    </a:moveTo>
                    <a:lnTo>
                      <a:pt x="29" y="28"/>
                    </a:lnTo>
                    <a:lnTo>
                      <a:pt x="29" y="0"/>
                    </a:lnTo>
                    <a:lnTo>
                      <a:pt x="89" y="4"/>
                    </a:lnTo>
                    <a:lnTo>
                      <a:pt x="104" y="23"/>
                    </a:lnTo>
                    <a:lnTo>
                      <a:pt x="147" y="1"/>
                    </a:lnTo>
                    <a:lnTo>
                      <a:pt x="176" y="74"/>
                    </a:lnTo>
                    <a:lnTo>
                      <a:pt x="182" y="124"/>
                    </a:lnTo>
                    <a:lnTo>
                      <a:pt x="168" y="122"/>
                    </a:lnTo>
                    <a:lnTo>
                      <a:pt x="163" y="150"/>
                    </a:lnTo>
                    <a:lnTo>
                      <a:pt x="136" y="155"/>
                    </a:lnTo>
                    <a:lnTo>
                      <a:pt x="136" y="124"/>
                    </a:lnTo>
                    <a:lnTo>
                      <a:pt x="118" y="124"/>
                    </a:lnTo>
                    <a:lnTo>
                      <a:pt x="96" y="80"/>
                    </a:lnTo>
                    <a:lnTo>
                      <a:pt x="43" y="105"/>
                    </a:lnTo>
                    <a:lnTo>
                      <a:pt x="0" y="5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0" name="Freeform 321"/>
              <p:cNvSpPr>
                <a:spLocks noChangeAspect="1"/>
              </p:cNvSpPr>
              <p:nvPr/>
            </p:nvSpPr>
            <p:spPr bwMode="auto">
              <a:xfrm>
                <a:off x="5621834" y="3783825"/>
                <a:ext cx="40454" cy="101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18"/>
                  </a:cxn>
                  <a:cxn ang="0">
                    <a:pos x="43" y="7"/>
                  </a:cxn>
                  <a:cxn ang="0">
                    <a:pos x="0" y="0"/>
                  </a:cxn>
                </a:cxnLst>
                <a:rect l="0" t="0" r="r" b="b"/>
                <a:pathLst>
                  <a:path w="43" h="18">
                    <a:moveTo>
                      <a:pt x="0" y="0"/>
                    </a:moveTo>
                    <a:lnTo>
                      <a:pt x="21" y="18"/>
                    </a:lnTo>
                    <a:lnTo>
                      <a:pt x="43" y="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1" name="Freeform 322"/>
              <p:cNvSpPr>
                <a:spLocks noChangeAspect="1"/>
              </p:cNvSpPr>
              <p:nvPr/>
            </p:nvSpPr>
            <p:spPr bwMode="auto">
              <a:xfrm>
                <a:off x="5380461" y="3683852"/>
                <a:ext cx="32363" cy="99973"/>
              </a:xfrm>
              <a:custGeom>
                <a:avLst/>
                <a:gdLst/>
                <a:ahLst/>
                <a:cxnLst>
                  <a:cxn ang="0">
                    <a:pos x="0" y="63"/>
                  </a:cxn>
                  <a:cxn ang="0">
                    <a:pos x="21" y="125"/>
                  </a:cxn>
                  <a:cxn ang="0">
                    <a:pos x="22" y="122"/>
                  </a:cxn>
                  <a:cxn ang="0">
                    <a:pos x="35" y="58"/>
                  </a:cxn>
                  <a:cxn ang="0">
                    <a:pos x="21" y="63"/>
                  </a:cxn>
                  <a:cxn ang="0">
                    <a:pos x="22" y="31"/>
                  </a:cxn>
                  <a:cxn ang="0">
                    <a:pos x="35" y="20"/>
                  </a:cxn>
                  <a:cxn ang="0">
                    <a:pos x="38" y="0"/>
                  </a:cxn>
                  <a:cxn ang="0">
                    <a:pos x="26" y="5"/>
                  </a:cxn>
                  <a:cxn ang="0">
                    <a:pos x="0" y="63"/>
                  </a:cxn>
                </a:cxnLst>
                <a:rect l="0" t="0" r="r" b="b"/>
                <a:pathLst>
                  <a:path w="38" h="125">
                    <a:moveTo>
                      <a:pt x="0" y="63"/>
                    </a:moveTo>
                    <a:lnTo>
                      <a:pt x="21" y="125"/>
                    </a:lnTo>
                    <a:lnTo>
                      <a:pt x="22" y="122"/>
                    </a:lnTo>
                    <a:lnTo>
                      <a:pt x="35" y="58"/>
                    </a:lnTo>
                    <a:lnTo>
                      <a:pt x="21" y="63"/>
                    </a:lnTo>
                    <a:lnTo>
                      <a:pt x="22" y="31"/>
                    </a:lnTo>
                    <a:lnTo>
                      <a:pt x="35" y="20"/>
                    </a:lnTo>
                    <a:lnTo>
                      <a:pt x="38" y="0"/>
                    </a:lnTo>
                    <a:lnTo>
                      <a:pt x="26" y="5"/>
                    </a:lnTo>
                    <a:lnTo>
                      <a:pt x="0" y="6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2" name="Freeform 323"/>
              <p:cNvSpPr>
                <a:spLocks noChangeAspect="1"/>
              </p:cNvSpPr>
              <p:nvPr/>
            </p:nvSpPr>
            <p:spPr bwMode="auto">
              <a:xfrm>
                <a:off x="4424407" y="4220420"/>
                <a:ext cx="136193" cy="144266"/>
              </a:xfrm>
              <a:custGeom>
                <a:avLst/>
                <a:gdLst/>
                <a:ahLst/>
                <a:cxnLst>
                  <a:cxn ang="0">
                    <a:pos x="0" y="121"/>
                  </a:cxn>
                  <a:cxn ang="0">
                    <a:pos x="3" y="94"/>
                  </a:cxn>
                  <a:cxn ang="0">
                    <a:pos x="10" y="66"/>
                  </a:cxn>
                  <a:cxn ang="0">
                    <a:pos x="22" y="66"/>
                  </a:cxn>
                  <a:cxn ang="0">
                    <a:pos x="16" y="17"/>
                  </a:cxn>
                  <a:cxn ang="0">
                    <a:pos x="59" y="0"/>
                  </a:cxn>
                  <a:cxn ang="0">
                    <a:pos x="83" y="11"/>
                  </a:cxn>
                  <a:cxn ang="0">
                    <a:pos x="96" y="28"/>
                  </a:cxn>
                  <a:cxn ang="0">
                    <a:pos x="147" y="33"/>
                  </a:cxn>
                  <a:cxn ang="0">
                    <a:pos x="136" y="165"/>
                  </a:cxn>
                  <a:cxn ang="0">
                    <a:pos x="26" y="184"/>
                  </a:cxn>
                  <a:cxn ang="0">
                    <a:pos x="26" y="143"/>
                  </a:cxn>
                  <a:cxn ang="0">
                    <a:pos x="0" y="121"/>
                  </a:cxn>
                </a:cxnLst>
                <a:rect l="0" t="0" r="r" b="b"/>
                <a:pathLst>
                  <a:path w="147" h="184">
                    <a:moveTo>
                      <a:pt x="0" y="121"/>
                    </a:moveTo>
                    <a:lnTo>
                      <a:pt x="3" y="94"/>
                    </a:lnTo>
                    <a:lnTo>
                      <a:pt x="10" y="66"/>
                    </a:lnTo>
                    <a:lnTo>
                      <a:pt x="22" y="66"/>
                    </a:lnTo>
                    <a:lnTo>
                      <a:pt x="16" y="17"/>
                    </a:lnTo>
                    <a:lnTo>
                      <a:pt x="59" y="0"/>
                    </a:lnTo>
                    <a:lnTo>
                      <a:pt x="83" y="11"/>
                    </a:lnTo>
                    <a:lnTo>
                      <a:pt x="96" y="28"/>
                    </a:lnTo>
                    <a:lnTo>
                      <a:pt x="147" y="33"/>
                    </a:lnTo>
                    <a:lnTo>
                      <a:pt x="136" y="165"/>
                    </a:lnTo>
                    <a:lnTo>
                      <a:pt x="26" y="184"/>
                    </a:lnTo>
                    <a:lnTo>
                      <a:pt x="26" y="143"/>
                    </a:lnTo>
                    <a:lnTo>
                      <a:pt x="0" y="12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3" name="Freeform 324"/>
              <p:cNvSpPr>
                <a:spLocks noChangeAspect="1"/>
              </p:cNvSpPr>
              <p:nvPr/>
            </p:nvSpPr>
            <p:spPr bwMode="auto">
              <a:xfrm>
                <a:off x="5397991" y="3682586"/>
                <a:ext cx="99786" cy="106301"/>
              </a:xfrm>
              <a:custGeom>
                <a:avLst/>
                <a:gdLst/>
                <a:ahLst/>
                <a:cxnLst>
                  <a:cxn ang="0">
                    <a:pos x="0" y="63"/>
                  </a:cxn>
                  <a:cxn ang="0">
                    <a:pos x="3" y="32"/>
                  </a:cxn>
                  <a:cxn ang="0">
                    <a:pos x="14" y="21"/>
                  </a:cxn>
                  <a:cxn ang="0">
                    <a:pos x="41" y="32"/>
                  </a:cxn>
                  <a:cxn ang="0">
                    <a:pos x="96" y="0"/>
                  </a:cxn>
                  <a:cxn ang="0">
                    <a:pos x="109" y="36"/>
                  </a:cxn>
                  <a:cxn ang="0">
                    <a:pos x="53" y="58"/>
                  </a:cxn>
                  <a:cxn ang="0">
                    <a:pos x="80" y="88"/>
                  </a:cxn>
                  <a:cxn ang="0">
                    <a:pos x="64" y="107"/>
                  </a:cxn>
                  <a:cxn ang="0">
                    <a:pos x="32" y="135"/>
                  </a:cxn>
                  <a:cxn ang="0">
                    <a:pos x="3" y="123"/>
                  </a:cxn>
                  <a:cxn ang="0">
                    <a:pos x="14" y="58"/>
                  </a:cxn>
                  <a:cxn ang="0">
                    <a:pos x="0" y="63"/>
                  </a:cxn>
                </a:cxnLst>
                <a:rect l="0" t="0" r="r" b="b"/>
                <a:pathLst>
                  <a:path w="109" h="135">
                    <a:moveTo>
                      <a:pt x="0" y="63"/>
                    </a:moveTo>
                    <a:lnTo>
                      <a:pt x="3" y="32"/>
                    </a:lnTo>
                    <a:lnTo>
                      <a:pt x="14" y="21"/>
                    </a:lnTo>
                    <a:lnTo>
                      <a:pt x="41" y="32"/>
                    </a:lnTo>
                    <a:lnTo>
                      <a:pt x="96" y="0"/>
                    </a:lnTo>
                    <a:lnTo>
                      <a:pt x="109" y="36"/>
                    </a:lnTo>
                    <a:lnTo>
                      <a:pt x="53" y="58"/>
                    </a:lnTo>
                    <a:lnTo>
                      <a:pt x="80" y="88"/>
                    </a:lnTo>
                    <a:lnTo>
                      <a:pt x="64" y="107"/>
                    </a:lnTo>
                    <a:lnTo>
                      <a:pt x="32" y="135"/>
                    </a:lnTo>
                    <a:lnTo>
                      <a:pt x="3" y="123"/>
                    </a:lnTo>
                    <a:lnTo>
                      <a:pt x="14" y="58"/>
                    </a:lnTo>
                    <a:lnTo>
                      <a:pt x="0" y="6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4" name="Freeform 325"/>
              <p:cNvSpPr>
                <a:spLocks noChangeAspect="1"/>
              </p:cNvSpPr>
              <p:nvPr/>
            </p:nvSpPr>
            <p:spPr bwMode="auto">
              <a:xfrm>
                <a:off x="5380461" y="4357092"/>
                <a:ext cx="175299" cy="212602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29" y="75"/>
                  </a:cxn>
                  <a:cxn ang="0">
                    <a:pos x="0" y="128"/>
                  </a:cxn>
                  <a:cxn ang="0">
                    <a:pos x="21" y="143"/>
                  </a:cxn>
                  <a:cxn ang="0">
                    <a:pos x="10" y="160"/>
                  </a:cxn>
                  <a:cxn ang="0">
                    <a:pos x="134" y="268"/>
                  </a:cxn>
                  <a:cxn ang="0">
                    <a:pos x="186" y="182"/>
                  </a:cxn>
                  <a:cxn ang="0">
                    <a:pos x="176" y="160"/>
                  </a:cxn>
                  <a:cxn ang="0">
                    <a:pos x="176" y="53"/>
                  </a:cxn>
                  <a:cxn ang="0">
                    <a:pos x="197" y="22"/>
                  </a:cxn>
                  <a:cxn ang="0">
                    <a:pos x="125" y="34"/>
                  </a:cxn>
                  <a:cxn ang="0">
                    <a:pos x="48" y="0"/>
                  </a:cxn>
                  <a:cxn ang="0">
                    <a:pos x="0" y="20"/>
                  </a:cxn>
                </a:cxnLst>
                <a:rect l="0" t="0" r="r" b="b"/>
                <a:pathLst>
                  <a:path w="197" h="268">
                    <a:moveTo>
                      <a:pt x="0" y="20"/>
                    </a:moveTo>
                    <a:lnTo>
                      <a:pt x="29" y="75"/>
                    </a:lnTo>
                    <a:lnTo>
                      <a:pt x="0" y="128"/>
                    </a:lnTo>
                    <a:lnTo>
                      <a:pt x="21" y="143"/>
                    </a:lnTo>
                    <a:lnTo>
                      <a:pt x="10" y="160"/>
                    </a:lnTo>
                    <a:lnTo>
                      <a:pt x="134" y="268"/>
                    </a:lnTo>
                    <a:lnTo>
                      <a:pt x="186" y="182"/>
                    </a:lnTo>
                    <a:lnTo>
                      <a:pt x="176" y="160"/>
                    </a:lnTo>
                    <a:lnTo>
                      <a:pt x="176" y="53"/>
                    </a:lnTo>
                    <a:lnTo>
                      <a:pt x="197" y="22"/>
                    </a:lnTo>
                    <a:lnTo>
                      <a:pt x="125" y="34"/>
                    </a:lnTo>
                    <a:lnTo>
                      <a:pt x="48" y="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5" name="Freeform 326"/>
              <p:cNvSpPr>
                <a:spLocks noChangeAspect="1"/>
              </p:cNvSpPr>
              <p:nvPr/>
            </p:nvSpPr>
            <p:spPr bwMode="auto">
              <a:xfrm>
                <a:off x="5662288" y="3768640"/>
                <a:ext cx="41802" cy="32903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37" y="0"/>
                  </a:cxn>
                  <a:cxn ang="0">
                    <a:pos x="46" y="46"/>
                  </a:cxn>
                  <a:cxn ang="0">
                    <a:pos x="0" y="28"/>
                  </a:cxn>
                </a:cxnLst>
                <a:rect l="0" t="0" r="r" b="b"/>
                <a:pathLst>
                  <a:path w="46" h="46">
                    <a:moveTo>
                      <a:pt x="0" y="28"/>
                    </a:moveTo>
                    <a:lnTo>
                      <a:pt x="37" y="0"/>
                    </a:lnTo>
                    <a:lnTo>
                      <a:pt x="46" y="46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6" name="Freeform 327"/>
              <p:cNvSpPr>
                <a:spLocks noChangeAspect="1"/>
              </p:cNvSpPr>
              <p:nvPr/>
            </p:nvSpPr>
            <p:spPr bwMode="auto">
              <a:xfrm>
                <a:off x="5402036" y="3647153"/>
                <a:ext cx="35060" cy="39231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14" y="46"/>
                  </a:cxn>
                  <a:cxn ang="0">
                    <a:pos x="38" y="18"/>
                  </a:cxn>
                  <a:cxn ang="0">
                    <a:pos x="24" y="0"/>
                  </a:cxn>
                  <a:cxn ang="0">
                    <a:pos x="0" y="49"/>
                  </a:cxn>
                </a:cxnLst>
                <a:rect l="0" t="0" r="r" b="b"/>
                <a:pathLst>
                  <a:path w="38" h="49">
                    <a:moveTo>
                      <a:pt x="0" y="49"/>
                    </a:moveTo>
                    <a:lnTo>
                      <a:pt x="14" y="46"/>
                    </a:lnTo>
                    <a:lnTo>
                      <a:pt x="38" y="18"/>
                    </a:lnTo>
                    <a:lnTo>
                      <a:pt x="24" y="0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7" name="Freeform 328"/>
              <p:cNvSpPr>
                <a:spLocks noChangeAspect="1"/>
              </p:cNvSpPr>
              <p:nvPr/>
            </p:nvSpPr>
            <p:spPr bwMode="auto">
              <a:xfrm>
                <a:off x="4362378" y="4271039"/>
                <a:ext cx="86301" cy="93646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49" y="33"/>
                  </a:cxn>
                  <a:cxn ang="0">
                    <a:pos x="74" y="26"/>
                  </a:cxn>
                  <a:cxn ang="0">
                    <a:pos x="69" y="53"/>
                  </a:cxn>
                  <a:cxn ang="0">
                    <a:pos x="97" y="77"/>
                  </a:cxn>
                  <a:cxn ang="0">
                    <a:pos x="95" y="118"/>
                  </a:cxn>
                  <a:cxn ang="0">
                    <a:pos x="0" y="45"/>
                  </a:cxn>
                </a:cxnLst>
                <a:rect l="0" t="0" r="r" b="b"/>
                <a:pathLst>
                  <a:path w="97" h="118">
                    <a:moveTo>
                      <a:pt x="0" y="45"/>
                    </a:moveTo>
                    <a:lnTo>
                      <a:pt x="31" y="0"/>
                    </a:lnTo>
                    <a:lnTo>
                      <a:pt x="49" y="0"/>
                    </a:lnTo>
                    <a:lnTo>
                      <a:pt x="49" y="33"/>
                    </a:lnTo>
                    <a:lnTo>
                      <a:pt x="74" y="26"/>
                    </a:lnTo>
                    <a:lnTo>
                      <a:pt x="69" y="53"/>
                    </a:lnTo>
                    <a:lnTo>
                      <a:pt x="97" y="77"/>
                    </a:lnTo>
                    <a:lnTo>
                      <a:pt x="95" y="118"/>
                    </a:lnTo>
                    <a:lnTo>
                      <a:pt x="0" y="4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8" name="Freeform 329"/>
              <p:cNvSpPr>
                <a:spLocks noChangeAspect="1"/>
              </p:cNvSpPr>
              <p:nvPr/>
            </p:nvSpPr>
            <p:spPr bwMode="auto">
              <a:xfrm>
                <a:off x="4830291" y="3686383"/>
                <a:ext cx="347901" cy="332823"/>
              </a:xfrm>
              <a:custGeom>
                <a:avLst/>
                <a:gdLst/>
                <a:ahLst/>
                <a:cxnLst>
                  <a:cxn ang="0">
                    <a:pos x="0" y="220"/>
                  </a:cxn>
                  <a:cxn ang="0">
                    <a:pos x="0" y="91"/>
                  </a:cxn>
                  <a:cxn ang="0">
                    <a:pos x="48" y="0"/>
                  </a:cxn>
                  <a:cxn ang="0">
                    <a:pos x="139" y="27"/>
                  </a:cxn>
                  <a:cxn ang="0">
                    <a:pos x="155" y="58"/>
                  </a:cxn>
                  <a:cxn ang="0">
                    <a:pos x="234" y="91"/>
                  </a:cxn>
                  <a:cxn ang="0">
                    <a:pos x="259" y="82"/>
                  </a:cxn>
                  <a:cxn ang="0">
                    <a:pos x="259" y="33"/>
                  </a:cxn>
                  <a:cxn ang="0">
                    <a:pos x="285" y="13"/>
                  </a:cxn>
                  <a:cxn ang="0">
                    <a:pos x="386" y="50"/>
                  </a:cxn>
                  <a:cxn ang="0">
                    <a:pos x="376" y="99"/>
                  </a:cxn>
                  <a:cxn ang="0">
                    <a:pos x="386" y="345"/>
                  </a:cxn>
                  <a:cxn ang="0">
                    <a:pos x="386" y="405"/>
                  </a:cxn>
                  <a:cxn ang="0">
                    <a:pos x="363" y="405"/>
                  </a:cxn>
                  <a:cxn ang="0">
                    <a:pos x="363" y="422"/>
                  </a:cxn>
                  <a:cxn ang="0">
                    <a:pos x="166" y="303"/>
                  </a:cxn>
                  <a:cxn ang="0">
                    <a:pos x="139" y="314"/>
                  </a:cxn>
                  <a:cxn ang="0">
                    <a:pos x="58" y="300"/>
                  </a:cxn>
                  <a:cxn ang="0">
                    <a:pos x="0" y="220"/>
                  </a:cxn>
                </a:cxnLst>
                <a:rect l="0" t="0" r="r" b="b"/>
                <a:pathLst>
                  <a:path w="386" h="422">
                    <a:moveTo>
                      <a:pt x="0" y="220"/>
                    </a:moveTo>
                    <a:lnTo>
                      <a:pt x="0" y="91"/>
                    </a:lnTo>
                    <a:lnTo>
                      <a:pt x="48" y="0"/>
                    </a:lnTo>
                    <a:lnTo>
                      <a:pt x="139" y="27"/>
                    </a:lnTo>
                    <a:lnTo>
                      <a:pt x="155" y="58"/>
                    </a:lnTo>
                    <a:lnTo>
                      <a:pt x="234" y="91"/>
                    </a:lnTo>
                    <a:lnTo>
                      <a:pt x="259" y="82"/>
                    </a:lnTo>
                    <a:lnTo>
                      <a:pt x="259" y="33"/>
                    </a:lnTo>
                    <a:lnTo>
                      <a:pt x="285" y="13"/>
                    </a:lnTo>
                    <a:lnTo>
                      <a:pt x="386" y="50"/>
                    </a:lnTo>
                    <a:lnTo>
                      <a:pt x="376" y="99"/>
                    </a:lnTo>
                    <a:lnTo>
                      <a:pt x="386" y="345"/>
                    </a:lnTo>
                    <a:lnTo>
                      <a:pt x="386" y="405"/>
                    </a:lnTo>
                    <a:lnTo>
                      <a:pt x="363" y="405"/>
                    </a:lnTo>
                    <a:lnTo>
                      <a:pt x="363" y="422"/>
                    </a:lnTo>
                    <a:lnTo>
                      <a:pt x="166" y="303"/>
                    </a:lnTo>
                    <a:lnTo>
                      <a:pt x="139" y="314"/>
                    </a:lnTo>
                    <a:lnTo>
                      <a:pt x="58" y="300"/>
                    </a:lnTo>
                    <a:lnTo>
                      <a:pt x="0" y="22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09" name="Freeform 330"/>
              <p:cNvSpPr>
                <a:spLocks noChangeAspect="1"/>
              </p:cNvSpPr>
              <p:nvPr/>
            </p:nvSpPr>
            <p:spPr bwMode="auto">
              <a:xfrm>
                <a:off x="5585426" y="4738004"/>
                <a:ext cx="156421" cy="315107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14" y="372"/>
                  </a:cxn>
                  <a:cxn ang="0">
                    <a:pos x="46" y="404"/>
                  </a:cxn>
                  <a:cxn ang="0">
                    <a:pos x="100" y="372"/>
                  </a:cxn>
                  <a:cxn ang="0">
                    <a:pos x="163" y="94"/>
                  </a:cxn>
                  <a:cxn ang="0">
                    <a:pos x="176" y="104"/>
                  </a:cxn>
                  <a:cxn ang="0">
                    <a:pos x="150" y="0"/>
                  </a:cxn>
                  <a:cxn ang="0">
                    <a:pos x="115" y="46"/>
                  </a:cxn>
                  <a:cxn ang="0">
                    <a:pos x="115" y="76"/>
                  </a:cxn>
                  <a:cxn ang="0">
                    <a:pos x="80" y="107"/>
                  </a:cxn>
                  <a:cxn ang="0">
                    <a:pos x="30" y="124"/>
                  </a:cxn>
                  <a:cxn ang="0">
                    <a:pos x="17" y="159"/>
                  </a:cxn>
                  <a:cxn ang="0">
                    <a:pos x="30" y="230"/>
                  </a:cxn>
                  <a:cxn ang="0">
                    <a:pos x="0" y="288"/>
                  </a:cxn>
                </a:cxnLst>
                <a:rect l="0" t="0" r="r" b="b"/>
                <a:pathLst>
                  <a:path w="176" h="404">
                    <a:moveTo>
                      <a:pt x="0" y="288"/>
                    </a:moveTo>
                    <a:lnTo>
                      <a:pt x="14" y="372"/>
                    </a:lnTo>
                    <a:lnTo>
                      <a:pt x="46" y="404"/>
                    </a:lnTo>
                    <a:lnTo>
                      <a:pt x="100" y="372"/>
                    </a:lnTo>
                    <a:lnTo>
                      <a:pt x="163" y="94"/>
                    </a:lnTo>
                    <a:lnTo>
                      <a:pt x="176" y="104"/>
                    </a:lnTo>
                    <a:lnTo>
                      <a:pt x="150" y="0"/>
                    </a:lnTo>
                    <a:lnTo>
                      <a:pt x="115" y="46"/>
                    </a:lnTo>
                    <a:lnTo>
                      <a:pt x="115" y="76"/>
                    </a:lnTo>
                    <a:lnTo>
                      <a:pt x="80" y="107"/>
                    </a:lnTo>
                    <a:lnTo>
                      <a:pt x="30" y="124"/>
                    </a:lnTo>
                    <a:lnTo>
                      <a:pt x="17" y="159"/>
                    </a:lnTo>
                    <a:lnTo>
                      <a:pt x="30" y="230"/>
                    </a:lnTo>
                    <a:lnTo>
                      <a:pt x="0" y="28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0" name="Freeform 331"/>
              <p:cNvSpPr>
                <a:spLocks noChangeAspect="1"/>
              </p:cNvSpPr>
              <p:nvPr/>
            </p:nvSpPr>
            <p:spPr bwMode="auto">
              <a:xfrm>
                <a:off x="5353492" y="4675995"/>
                <a:ext cx="70120" cy="180964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13" y="138"/>
                  </a:cxn>
                  <a:cxn ang="0">
                    <a:pos x="42" y="150"/>
                  </a:cxn>
                  <a:cxn ang="0">
                    <a:pos x="39" y="194"/>
                  </a:cxn>
                  <a:cxn ang="0">
                    <a:pos x="66" y="229"/>
                  </a:cxn>
                  <a:cxn ang="0">
                    <a:pos x="81" y="161"/>
                  </a:cxn>
                  <a:cxn ang="0">
                    <a:pos x="53" y="119"/>
                  </a:cxn>
                  <a:cxn ang="0">
                    <a:pos x="65" y="143"/>
                  </a:cxn>
                  <a:cxn ang="0">
                    <a:pos x="49" y="141"/>
                  </a:cxn>
                  <a:cxn ang="0">
                    <a:pos x="31" y="85"/>
                  </a:cxn>
                  <a:cxn ang="0">
                    <a:pos x="29" y="4"/>
                  </a:cxn>
                  <a:cxn ang="0">
                    <a:pos x="5" y="0"/>
                  </a:cxn>
                  <a:cxn ang="0">
                    <a:pos x="26" y="37"/>
                  </a:cxn>
                  <a:cxn ang="0">
                    <a:pos x="0" y="124"/>
                  </a:cxn>
                </a:cxnLst>
                <a:rect l="0" t="0" r="r" b="b"/>
                <a:pathLst>
                  <a:path w="81" h="229">
                    <a:moveTo>
                      <a:pt x="0" y="124"/>
                    </a:moveTo>
                    <a:lnTo>
                      <a:pt x="13" y="138"/>
                    </a:lnTo>
                    <a:lnTo>
                      <a:pt x="42" y="150"/>
                    </a:lnTo>
                    <a:lnTo>
                      <a:pt x="39" y="194"/>
                    </a:lnTo>
                    <a:lnTo>
                      <a:pt x="66" y="229"/>
                    </a:lnTo>
                    <a:lnTo>
                      <a:pt x="81" y="161"/>
                    </a:lnTo>
                    <a:lnTo>
                      <a:pt x="53" y="119"/>
                    </a:lnTo>
                    <a:lnTo>
                      <a:pt x="65" y="143"/>
                    </a:lnTo>
                    <a:lnTo>
                      <a:pt x="49" y="141"/>
                    </a:lnTo>
                    <a:lnTo>
                      <a:pt x="31" y="85"/>
                    </a:lnTo>
                    <a:lnTo>
                      <a:pt x="29" y="4"/>
                    </a:lnTo>
                    <a:lnTo>
                      <a:pt x="5" y="0"/>
                    </a:lnTo>
                    <a:lnTo>
                      <a:pt x="26" y="37"/>
                    </a:lnTo>
                    <a:lnTo>
                      <a:pt x="0" y="12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1" name="Freeform 332"/>
              <p:cNvSpPr>
                <a:spLocks noChangeAspect="1"/>
              </p:cNvSpPr>
              <p:nvPr/>
            </p:nvSpPr>
            <p:spPr bwMode="auto">
              <a:xfrm>
                <a:off x="4351590" y="3890127"/>
                <a:ext cx="360037" cy="345479"/>
              </a:xfrm>
              <a:custGeom>
                <a:avLst/>
                <a:gdLst/>
                <a:ahLst/>
                <a:cxnLst>
                  <a:cxn ang="0">
                    <a:pos x="0" y="303"/>
                  </a:cxn>
                  <a:cxn ang="0">
                    <a:pos x="16" y="270"/>
                  </a:cxn>
                  <a:cxn ang="0">
                    <a:pos x="35" y="292"/>
                  </a:cxn>
                  <a:cxn ang="0">
                    <a:pos x="162" y="281"/>
                  </a:cxn>
                  <a:cxn ang="0">
                    <a:pos x="135" y="0"/>
                  </a:cxn>
                  <a:cxn ang="0">
                    <a:pos x="178" y="0"/>
                  </a:cxn>
                  <a:cxn ang="0">
                    <a:pos x="376" y="152"/>
                  </a:cxn>
                  <a:cxn ang="0">
                    <a:pos x="379" y="179"/>
                  </a:cxn>
                  <a:cxn ang="0">
                    <a:pos x="399" y="176"/>
                  </a:cxn>
                  <a:cxn ang="0">
                    <a:pos x="399" y="265"/>
                  </a:cxn>
                  <a:cxn ang="0">
                    <a:pos x="384" y="286"/>
                  </a:cxn>
                  <a:cxn ang="0">
                    <a:pos x="303" y="297"/>
                  </a:cxn>
                  <a:cxn ang="0">
                    <a:pos x="202" y="350"/>
                  </a:cxn>
                  <a:cxn ang="0">
                    <a:pos x="168" y="432"/>
                  </a:cxn>
                  <a:cxn ang="0">
                    <a:pos x="144" y="421"/>
                  </a:cxn>
                  <a:cxn ang="0">
                    <a:pos x="101" y="438"/>
                  </a:cxn>
                  <a:cxn ang="0">
                    <a:pos x="74" y="366"/>
                  </a:cxn>
                  <a:cxn ang="0">
                    <a:pos x="30" y="388"/>
                  </a:cxn>
                  <a:cxn ang="0">
                    <a:pos x="16" y="371"/>
                  </a:cxn>
                  <a:cxn ang="0">
                    <a:pos x="0" y="303"/>
                  </a:cxn>
                </a:cxnLst>
                <a:rect l="0" t="0" r="r" b="b"/>
                <a:pathLst>
                  <a:path w="399" h="438">
                    <a:moveTo>
                      <a:pt x="0" y="303"/>
                    </a:moveTo>
                    <a:lnTo>
                      <a:pt x="16" y="270"/>
                    </a:lnTo>
                    <a:lnTo>
                      <a:pt x="35" y="292"/>
                    </a:lnTo>
                    <a:lnTo>
                      <a:pt x="162" y="281"/>
                    </a:lnTo>
                    <a:lnTo>
                      <a:pt x="135" y="0"/>
                    </a:lnTo>
                    <a:lnTo>
                      <a:pt x="178" y="0"/>
                    </a:lnTo>
                    <a:lnTo>
                      <a:pt x="376" y="152"/>
                    </a:lnTo>
                    <a:lnTo>
                      <a:pt x="379" y="179"/>
                    </a:lnTo>
                    <a:lnTo>
                      <a:pt x="399" y="176"/>
                    </a:lnTo>
                    <a:lnTo>
                      <a:pt x="399" y="265"/>
                    </a:lnTo>
                    <a:lnTo>
                      <a:pt x="384" y="286"/>
                    </a:lnTo>
                    <a:lnTo>
                      <a:pt x="303" y="297"/>
                    </a:lnTo>
                    <a:lnTo>
                      <a:pt x="202" y="350"/>
                    </a:lnTo>
                    <a:lnTo>
                      <a:pt x="168" y="432"/>
                    </a:lnTo>
                    <a:lnTo>
                      <a:pt x="144" y="421"/>
                    </a:lnTo>
                    <a:lnTo>
                      <a:pt x="101" y="438"/>
                    </a:lnTo>
                    <a:lnTo>
                      <a:pt x="74" y="366"/>
                    </a:lnTo>
                    <a:lnTo>
                      <a:pt x="30" y="388"/>
                    </a:lnTo>
                    <a:lnTo>
                      <a:pt x="16" y="371"/>
                    </a:lnTo>
                    <a:lnTo>
                      <a:pt x="0" y="30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2" name="Freeform 333"/>
              <p:cNvSpPr>
                <a:spLocks noChangeAspect="1"/>
              </p:cNvSpPr>
              <p:nvPr/>
            </p:nvSpPr>
            <p:spPr bwMode="auto">
              <a:xfrm>
                <a:off x="4236971" y="3833180"/>
                <a:ext cx="273737" cy="293593"/>
              </a:xfrm>
              <a:custGeom>
                <a:avLst/>
                <a:gdLst/>
                <a:ahLst/>
                <a:cxnLst>
                  <a:cxn ang="0">
                    <a:pos x="0" y="188"/>
                  </a:cxn>
                  <a:cxn ang="0">
                    <a:pos x="21" y="209"/>
                  </a:cxn>
                  <a:cxn ang="0">
                    <a:pos x="25" y="265"/>
                  </a:cxn>
                  <a:cxn ang="0">
                    <a:pos x="8" y="334"/>
                  </a:cxn>
                  <a:cxn ang="0">
                    <a:pos x="64" y="319"/>
                  </a:cxn>
                  <a:cxn ang="0">
                    <a:pos x="123" y="374"/>
                  </a:cxn>
                  <a:cxn ang="0">
                    <a:pos x="139" y="341"/>
                  </a:cxn>
                  <a:cxn ang="0">
                    <a:pos x="157" y="364"/>
                  </a:cxn>
                  <a:cxn ang="0">
                    <a:pos x="283" y="352"/>
                  </a:cxn>
                  <a:cxn ang="0">
                    <a:pos x="258" y="71"/>
                  </a:cxn>
                  <a:cxn ang="0">
                    <a:pos x="301" y="71"/>
                  </a:cxn>
                  <a:cxn ang="0">
                    <a:pos x="208" y="0"/>
                  </a:cxn>
                  <a:cxn ang="0">
                    <a:pos x="205" y="38"/>
                  </a:cxn>
                  <a:cxn ang="0">
                    <a:pos x="125" y="33"/>
                  </a:cxn>
                  <a:cxn ang="0">
                    <a:pos x="125" y="113"/>
                  </a:cxn>
                  <a:cxn ang="0">
                    <a:pos x="97" y="127"/>
                  </a:cxn>
                  <a:cxn ang="0">
                    <a:pos x="101" y="177"/>
                  </a:cxn>
                  <a:cxn ang="0">
                    <a:pos x="0" y="188"/>
                  </a:cxn>
                </a:cxnLst>
                <a:rect l="0" t="0" r="r" b="b"/>
                <a:pathLst>
                  <a:path w="301" h="374">
                    <a:moveTo>
                      <a:pt x="0" y="188"/>
                    </a:moveTo>
                    <a:lnTo>
                      <a:pt x="21" y="209"/>
                    </a:lnTo>
                    <a:lnTo>
                      <a:pt x="25" y="265"/>
                    </a:lnTo>
                    <a:lnTo>
                      <a:pt x="8" y="334"/>
                    </a:lnTo>
                    <a:lnTo>
                      <a:pt x="64" y="319"/>
                    </a:lnTo>
                    <a:lnTo>
                      <a:pt x="123" y="374"/>
                    </a:lnTo>
                    <a:lnTo>
                      <a:pt x="139" y="341"/>
                    </a:lnTo>
                    <a:lnTo>
                      <a:pt x="157" y="364"/>
                    </a:lnTo>
                    <a:lnTo>
                      <a:pt x="283" y="352"/>
                    </a:lnTo>
                    <a:lnTo>
                      <a:pt x="258" y="71"/>
                    </a:lnTo>
                    <a:lnTo>
                      <a:pt x="301" y="71"/>
                    </a:lnTo>
                    <a:lnTo>
                      <a:pt x="208" y="0"/>
                    </a:lnTo>
                    <a:lnTo>
                      <a:pt x="205" y="38"/>
                    </a:lnTo>
                    <a:lnTo>
                      <a:pt x="125" y="33"/>
                    </a:lnTo>
                    <a:lnTo>
                      <a:pt x="125" y="113"/>
                    </a:lnTo>
                    <a:lnTo>
                      <a:pt x="97" y="127"/>
                    </a:lnTo>
                    <a:lnTo>
                      <a:pt x="101" y="177"/>
                    </a:lnTo>
                    <a:lnTo>
                      <a:pt x="0" y="18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3" name="Freeform 334"/>
              <p:cNvSpPr>
                <a:spLocks noChangeAspect="1"/>
              </p:cNvSpPr>
              <p:nvPr/>
            </p:nvSpPr>
            <p:spPr bwMode="auto">
              <a:xfrm>
                <a:off x="4330015" y="3623109"/>
                <a:ext cx="262948" cy="201212"/>
              </a:xfrm>
              <a:custGeom>
                <a:avLst/>
                <a:gdLst/>
                <a:ahLst/>
                <a:cxnLst>
                  <a:cxn ang="0">
                    <a:pos x="0" y="251"/>
                  </a:cxn>
                  <a:cxn ang="0">
                    <a:pos x="74" y="201"/>
                  </a:cxn>
                  <a:cxn ang="0">
                    <a:pos x="96" y="102"/>
                  </a:cxn>
                  <a:cxn ang="0">
                    <a:pos x="159" y="49"/>
                  </a:cxn>
                  <a:cxn ang="0">
                    <a:pos x="176" y="0"/>
                  </a:cxn>
                  <a:cxn ang="0">
                    <a:pos x="269" y="17"/>
                  </a:cxn>
                  <a:cxn ang="0">
                    <a:pos x="293" y="111"/>
                  </a:cxn>
                  <a:cxn ang="0">
                    <a:pos x="251" y="113"/>
                  </a:cxn>
                  <a:cxn ang="0">
                    <a:pos x="229" y="124"/>
                  </a:cxn>
                  <a:cxn ang="0">
                    <a:pos x="232" y="149"/>
                  </a:cxn>
                  <a:cxn ang="0">
                    <a:pos x="122" y="209"/>
                  </a:cxn>
                  <a:cxn ang="0">
                    <a:pos x="106" y="254"/>
                  </a:cxn>
                  <a:cxn ang="0">
                    <a:pos x="0" y="251"/>
                  </a:cxn>
                </a:cxnLst>
                <a:rect l="0" t="0" r="r" b="b"/>
                <a:pathLst>
                  <a:path w="293" h="254">
                    <a:moveTo>
                      <a:pt x="0" y="251"/>
                    </a:moveTo>
                    <a:lnTo>
                      <a:pt x="74" y="201"/>
                    </a:lnTo>
                    <a:lnTo>
                      <a:pt x="96" y="102"/>
                    </a:lnTo>
                    <a:lnTo>
                      <a:pt x="159" y="49"/>
                    </a:lnTo>
                    <a:lnTo>
                      <a:pt x="176" y="0"/>
                    </a:lnTo>
                    <a:lnTo>
                      <a:pt x="269" y="17"/>
                    </a:lnTo>
                    <a:lnTo>
                      <a:pt x="293" y="111"/>
                    </a:lnTo>
                    <a:lnTo>
                      <a:pt x="251" y="113"/>
                    </a:lnTo>
                    <a:lnTo>
                      <a:pt x="229" y="124"/>
                    </a:lnTo>
                    <a:lnTo>
                      <a:pt x="232" y="149"/>
                    </a:lnTo>
                    <a:lnTo>
                      <a:pt x="122" y="209"/>
                    </a:lnTo>
                    <a:lnTo>
                      <a:pt x="106" y="254"/>
                    </a:lnTo>
                    <a:lnTo>
                      <a:pt x="0" y="25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4" name="Freeform 335"/>
              <p:cNvSpPr>
                <a:spLocks noChangeAspect="1"/>
              </p:cNvSpPr>
              <p:nvPr/>
            </p:nvSpPr>
            <p:spPr bwMode="auto">
              <a:xfrm>
                <a:off x="5287418" y="4702570"/>
                <a:ext cx="238676" cy="377116"/>
              </a:xfrm>
              <a:custGeom>
                <a:avLst/>
                <a:gdLst/>
                <a:ahLst/>
                <a:cxnLst>
                  <a:cxn ang="0">
                    <a:pos x="0" y="137"/>
                  </a:cxn>
                  <a:cxn ang="0">
                    <a:pos x="8" y="151"/>
                  </a:cxn>
                  <a:cxn ang="0">
                    <a:pos x="68" y="171"/>
                  </a:cxn>
                  <a:cxn ang="0">
                    <a:pos x="73" y="203"/>
                  </a:cxn>
                  <a:cxn ang="0">
                    <a:pos x="70" y="278"/>
                  </a:cxn>
                  <a:cxn ang="0">
                    <a:pos x="40" y="360"/>
                  </a:cxn>
                  <a:cxn ang="0">
                    <a:pos x="48" y="452"/>
                  </a:cxn>
                  <a:cxn ang="0">
                    <a:pos x="51" y="484"/>
                  </a:cxn>
                  <a:cxn ang="0">
                    <a:pos x="70" y="484"/>
                  </a:cxn>
                  <a:cxn ang="0">
                    <a:pos x="70" y="449"/>
                  </a:cxn>
                  <a:cxn ang="0">
                    <a:pos x="134" y="408"/>
                  </a:cxn>
                  <a:cxn ang="0">
                    <a:pos x="117" y="278"/>
                  </a:cxn>
                  <a:cxn ang="0">
                    <a:pos x="261" y="151"/>
                  </a:cxn>
                  <a:cxn ang="0">
                    <a:pos x="261" y="0"/>
                  </a:cxn>
                  <a:cxn ang="0">
                    <a:pos x="224" y="27"/>
                  </a:cxn>
                  <a:cxn ang="0">
                    <a:pos x="125" y="30"/>
                  </a:cxn>
                  <a:cxn ang="0">
                    <a:pos x="123" y="88"/>
                  </a:cxn>
                  <a:cxn ang="0">
                    <a:pos x="149" y="130"/>
                  </a:cxn>
                  <a:cxn ang="0">
                    <a:pos x="134" y="196"/>
                  </a:cxn>
                  <a:cxn ang="0">
                    <a:pos x="109" y="162"/>
                  </a:cxn>
                  <a:cxn ang="0">
                    <a:pos x="112" y="119"/>
                  </a:cxn>
                  <a:cxn ang="0">
                    <a:pos x="80" y="107"/>
                  </a:cxn>
                  <a:cxn ang="0">
                    <a:pos x="0" y="137"/>
                  </a:cxn>
                </a:cxnLst>
                <a:rect l="0" t="0" r="r" b="b"/>
                <a:pathLst>
                  <a:path w="261" h="484">
                    <a:moveTo>
                      <a:pt x="0" y="137"/>
                    </a:moveTo>
                    <a:lnTo>
                      <a:pt x="8" y="151"/>
                    </a:lnTo>
                    <a:lnTo>
                      <a:pt x="68" y="171"/>
                    </a:lnTo>
                    <a:lnTo>
                      <a:pt x="73" y="203"/>
                    </a:lnTo>
                    <a:lnTo>
                      <a:pt x="70" y="278"/>
                    </a:lnTo>
                    <a:lnTo>
                      <a:pt x="40" y="360"/>
                    </a:lnTo>
                    <a:lnTo>
                      <a:pt x="48" y="452"/>
                    </a:lnTo>
                    <a:lnTo>
                      <a:pt x="51" y="484"/>
                    </a:lnTo>
                    <a:lnTo>
                      <a:pt x="70" y="484"/>
                    </a:lnTo>
                    <a:lnTo>
                      <a:pt x="70" y="449"/>
                    </a:lnTo>
                    <a:lnTo>
                      <a:pt x="134" y="408"/>
                    </a:lnTo>
                    <a:lnTo>
                      <a:pt x="117" y="278"/>
                    </a:lnTo>
                    <a:lnTo>
                      <a:pt x="261" y="151"/>
                    </a:lnTo>
                    <a:lnTo>
                      <a:pt x="261" y="0"/>
                    </a:lnTo>
                    <a:lnTo>
                      <a:pt x="224" y="27"/>
                    </a:lnTo>
                    <a:lnTo>
                      <a:pt x="125" y="30"/>
                    </a:lnTo>
                    <a:lnTo>
                      <a:pt x="123" y="88"/>
                    </a:lnTo>
                    <a:lnTo>
                      <a:pt x="149" y="130"/>
                    </a:lnTo>
                    <a:lnTo>
                      <a:pt x="134" y="196"/>
                    </a:lnTo>
                    <a:lnTo>
                      <a:pt x="109" y="162"/>
                    </a:lnTo>
                    <a:lnTo>
                      <a:pt x="112" y="119"/>
                    </a:lnTo>
                    <a:lnTo>
                      <a:pt x="80" y="107"/>
                    </a:lnTo>
                    <a:lnTo>
                      <a:pt x="0" y="13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5" name="Freeform 336"/>
              <p:cNvSpPr>
                <a:spLocks noChangeAspect="1"/>
              </p:cNvSpPr>
              <p:nvPr/>
            </p:nvSpPr>
            <p:spPr bwMode="auto">
              <a:xfrm>
                <a:off x="4622629" y="3921764"/>
                <a:ext cx="355992" cy="274611"/>
              </a:xfrm>
              <a:custGeom>
                <a:avLst/>
                <a:gdLst/>
                <a:ahLst/>
                <a:cxnLst>
                  <a:cxn ang="0">
                    <a:pos x="0" y="256"/>
                  </a:cxn>
                  <a:cxn ang="0">
                    <a:pos x="4" y="283"/>
                  </a:cxn>
                  <a:cxn ang="0">
                    <a:pos x="52" y="345"/>
                  </a:cxn>
                  <a:cxn ang="0">
                    <a:pos x="65" y="331"/>
                  </a:cxn>
                  <a:cxn ang="0">
                    <a:pos x="83" y="350"/>
                  </a:cxn>
                  <a:cxn ang="0">
                    <a:pos x="115" y="287"/>
                  </a:cxn>
                  <a:cxn ang="0">
                    <a:pos x="227" y="319"/>
                  </a:cxn>
                  <a:cxn ang="0">
                    <a:pos x="321" y="287"/>
                  </a:cxn>
                  <a:cxn ang="0">
                    <a:pos x="326" y="273"/>
                  </a:cxn>
                  <a:cxn ang="0">
                    <a:pos x="377" y="198"/>
                  </a:cxn>
                  <a:cxn ang="0">
                    <a:pos x="392" y="94"/>
                  </a:cxn>
                  <a:cxn ang="0">
                    <a:pos x="365" y="61"/>
                  </a:cxn>
                  <a:cxn ang="0">
                    <a:pos x="365" y="14"/>
                  </a:cxn>
                  <a:cxn ang="0">
                    <a:pos x="285" y="0"/>
                  </a:cxn>
                  <a:cxn ang="0">
                    <a:pos x="134" y="121"/>
                  </a:cxn>
                  <a:cxn ang="0">
                    <a:pos x="94" y="135"/>
                  </a:cxn>
                  <a:cxn ang="0">
                    <a:pos x="94" y="224"/>
                  </a:cxn>
                  <a:cxn ang="0">
                    <a:pos x="80" y="243"/>
                  </a:cxn>
                  <a:cxn ang="0">
                    <a:pos x="0" y="256"/>
                  </a:cxn>
                </a:cxnLst>
                <a:rect l="0" t="0" r="r" b="b"/>
                <a:pathLst>
                  <a:path w="392" h="350">
                    <a:moveTo>
                      <a:pt x="0" y="256"/>
                    </a:moveTo>
                    <a:lnTo>
                      <a:pt x="4" y="283"/>
                    </a:lnTo>
                    <a:lnTo>
                      <a:pt x="52" y="345"/>
                    </a:lnTo>
                    <a:lnTo>
                      <a:pt x="65" y="331"/>
                    </a:lnTo>
                    <a:lnTo>
                      <a:pt x="83" y="350"/>
                    </a:lnTo>
                    <a:lnTo>
                      <a:pt x="115" y="287"/>
                    </a:lnTo>
                    <a:lnTo>
                      <a:pt x="227" y="319"/>
                    </a:lnTo>
                    <a:lnTo>
                      <a:pt x="321" y="287"/>
                    </a:lnTo>
                    <a:lnTo>
                      <a:pt x="326" y="273"/>
                    </a:lnTo>
                    <a:lnTo>
                      <a:pt x="377" y="198"/>
                    </a:lnTo>
                    <a:lnTo>
                      <a:pt x="392" y="94"/>
                    </a:lnTo>
                    <a:lnTo>
                      <a:pt x="365" y="61"/>
                    </a:lnTo>
                    <a:lnTo>
                      <a:pt x="365" y="14"/>
                    </a:lnTo>
                    <a:lnTo>
                      <a:pt x="285" y="0"/>
                    </a:lnTo>
                    <a:lnTo>
                      <a:pt x="134" y="121"/>
                    </a:lnTo>
                    <a:lnTo>
                      <a:pt x="94" y="135"/>
                    </a:lnTo>
                    <a:lnTo>
                      <a:pt x="94" y="224"/>
                    </a:lnTo>
                    <a:lnTo>
                      <a:pt x="80" y="243"/>
                    </a:lnTo>
                    <a:lnTo>
                      <a:pt x="0" y="25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6" name="Freeform 337"/>
              <p:cNvSpPr>
                <a:spLocks noChangeAspect="1"/>
              </p:cNvSpPr>
              <p:nvPr/>
            </p:nvSpPr>
            <p:spPr bwMode="auto">
              <a:xfrm>
                <a:off x="4681961" y="4147021"/>
                <a:ext cx="260252" cy="221460"/>
              </a:xfrm>
              <a:custGeom>
                <a:avLst/>
                <a:gdLst/>
                <a:ahLst/>
                <a:cxnLst>
                  <a:cxn ang="0">
                    <a:pos x="0" y="218"/>
                  </a:cxn>
                  <a:cxn ang="0">
                    <a:pos x="18" y="63"/>
                  </a:cxn>
                  <a:cxn ang="0">
                    <a:pos x="50" y="0"/>
                  </a:cxn>
                  <a:cxn ang="0">
                    <a:pos x="162" y="32"/>
                  </a:cxn>
                  <a:cxn ang="0">
                    <a:pos x="258" y="0"/>
                  </a:cxn>
                  <a:cxn ang="0">
                    <a:pos x="276" y="38"/>
                  </a:cxn>
                  <a:cxn ang="0">
                    <a:pos x="288" y="63"/>
                  </a:cxn>
                  <a:cxn ang="0">
                    <a:pos x="263" y="90"/>
                  </a:cxn>
                  <a:cxn ang="0">
                    <a:pos x="210" y="212"/>
                  </a:cxn>
                  <a:cxn ang="0">
                    <a:pos x="164" y="204"/>
                  </a:cxn>
                  <a:cxn ang="0">
                    <a:pos x="136" y="269"/>
                  </a:cxn>
                  <a:cxn ang="0">
                    <a:pos x="82" y="283"/>
                  </a:cxn>
                  <a:cxn ang="0">
                    <a:pos x="50" y="229"/>
                  </a:cxn>
                  <a:cxn ang="0">
                    <a:pos x="0" y="218"/>
                  </a:cxn>
                </a:cxnLst>
                <a:rect l="0" t="0" r="r" b="b"/>
                <a:pathLst>
                  <a:path w="288" h="283">
                    <a:moveTo>
                      <a:pt x="0" y="218"/>
                    </a:moveTo>
                    <a:lnTo>
                      <a:pt x="18" y="63"/>
                    </a:lnTo>
                    <a:lnTo>
                      <a:pt x="50" y="0"/>
                    </a:lnTo>
                    <a:lnTo>
                      <a:pt x="162" y="32"/>
                    </a:lnTo>
                    <a:lnTo>
                      <a:pt x="258" y="0"/>
                    </a:lnTo>
                    <a:lnTo>
                      <a:pt x="276" y="38"/>
                    </a:lnTo>
                    <a:lnTo>
                      <a:pt x="288" y="63"/>
                    </a:lnTo>
                    <a:lnTo>
                      <a:pt x="263" y="90"/>
                    </a:lnTo>
                    <a:lnTo>
                      <a:pt x="210" y="212"/>
                    </a:lnTo>
                    <a:lnTo>
                      <a:pt x="164" y="204"/>
                    </a:lnTo>
                    <a:lnTo>
                      <a:pt x="136" y="269"/>
                    </a:lnTo>
                    <a:lnTo>
                      <a:pt x="82" y="283"/>
                    </a:lnTo>
                    <a:lnTo>
                      <a:pt x="50" y="229"/>
                    </a:lnTo>
                    <a:lnTo>
                      <a:pt x="0" y="21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7" name="Freeform 338"/>
              <p:cNvSpPr>
                <a:spLocks noChangeAspect="1"/>
              </p:cNvSpPr>
              <p:nvPr/>
            </p:nvSpPr>
            <p:spPr bwMode="auto">
              <a:xfrm>
                <a:off x="4246411" y="4176127"/>
                <a:ext cx="64726" cy="41762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21" y="27"/>
                  </a:cxn>
                  <a:cxn ang="0">
                    <a:pos x="47" y="24"/>
                  </a:cxn>
                  <a:cxn ang="0">
                    <a:pos x="32" y="27"/>
                  </a:cxn>
                  <a:cxn ang="0">
                    <a:pos x="43" y="54"/>
                  </a:cxn>
                  <a:cxn ang="0">
                    <a:pos x="74" y="27"/>
                  </a:cxn>
                  <a:cxn ang="0">
                    <a:pos x="74" y="0"/>
                  </a:cxn>
                  <a:cxn ang="0">
                    <a:pos x="0" y="5"/>
                  </a:cxn>
                </a:cxnLst>
                <a:rect l="0" t="0" r="r" b="b"/>
                <a:pathLst>
                  <a:path w="74" h="54">
                    <a:moveTo>
                      <a:pt x="0" y="5"/>
                    </a:moveTo>
                    <a:lnTo>
                      <a:pt x="21" y="27"/>
                    </a:lnTo>
                    <a:lnTo>
                      <a:pt x="47" y="24"/>
                    </a:lnTo>
                    <a:lnTo>
                      <a:pt x="32" y="27"/>
                    </a:lnTo>
                    <a:lnTo>
                      <a:pt x="43" y="54"/>
                    </a:lnTo>
                    <a:lnTo>
                      <a:pt x="74" y="27"/>
                    </a:lnTo>
                    <a:lnTo>
                      <a:pt x="74" y="0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8" name="Freeform 339"/>
              <p:cNvSpPr>
                <a:spLocks noChangeAspect="1"/>
              </p:cNvSpPr>
              <p:nvPr/>
            </p:nvSpPr>
            <p:spPr bwMode="auto">
              <a:xfrm>
                <a:off x="5267190" y="4484906"/>
                <a:ext cx="40454" cy="36700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19" y="13"/>
                  </a:cxn>
                  <a:cxn ang="0">
                    <a:pos x="35" y="0"/>
                  </a:cxn>
                  <a:cxn ang="0">
                    <a:pos x="43" y="41"/>
                  </a:cxn>
                  <a:cxn ang="0">
                    <a:pos x="0" y="46"/>
                  </a:cxn>
                </a:cxnLst>
                <a:rect l="0" t="0" r="r" b="b"/>
                <a:pathLst>
                  <a:path w="43" h="46">
                    <a:moveTo>
                      <a:pt x="0" y="46"/>
                    </a:moveTo>
                    <a:lnTo>
                      <a:pt x="19" y="13"/>
                    </a:lnTo>
                    <a:lnTo>
                      <a:pt x="35" y="0"/>
                    </a:lnTo>
                    <a:lnTo>
                      <a:pt x="43" y="41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9" name="Freeform 340"/>
              <p:cNvSpPr>
                <a:spLocks noChangeAspect="1"/>
              </p:cNvSpPr>
              <p:nvPr/>
            </p:nvSpPr>
            <p:spPr bwMode="auto">
              <a:xfrm>
                <a:off x="4226183" y="4082481"/>
                <a:ext cx="136194" cy="98708"/>
              </a:xfrm>
              <a:custGeom>
                <a:avLst/>
                <a:gdLst>
                  <a:gd name="T0" fmla="*/ 0 w 152"/>
                  <a:gd name="T1" fmla="*/ 26159336 h 122"/>
                  <a:gd name="T2" fmla="*/ 12884546 w 152"/>
                  <a:gd name="T3" fmla="*/ 42330380 h 122"/>
                  <a:gd name="T4" fmla="*/ 57062032 w 152"/>
                  <a:gd name="T5" fmla="*/ 45184174 h 122"/>
                  <a:gd name="T6" fmla="*/ 12884546 w 152"/>
                  <a:gd name="T7" fmla="*/ 51366947 h 122"/>
                  <a:gd name="T8" fmla="*/ 12884546 w 152"/>
                  <a:gd name="T9" fmla="*/ 58025572 h 122"/>
                  <a:gd name="T10" fmla="*/ 57062032 w 152"/>
                  <a:gd name="T11" fmla="*/ 55647639 h 122"/>
                  <a:gd name="T12" fmla="*/ 93262348 w 152"/>
                  <a:gd name="T13" fmla="*/ 58025572 h 122"/>
                  <a:gd name="T14" fmla="*/ 83445220 w 152"/>
                  <a:gd name="T15" fmla="*/ 26159336 h 122"/>
                  <a:gd name="T16" fmla="*/ 48471543 w 152"/>
                  <a:gd name="T17" fmla="*/ 0 h 122"/>
                  <a:gd name="T18" fmla="*/ 12884546 w 152"/>
                  <a:gd name="T19" fmla="*/ 7134490 h 122"/>
                  <a:gd name="T20" fmla="*/ 0 w 152"/>
                  <a:gd name="T21" fmla="*/ 26159336 h 12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2"/>
                  <a:gd name="T34" fmla="*/ 0 h 122"/>
                  <a:gd name="T35" fmla="*/ 152 w 152"/>
                  <a:gd name="T36" fmla="*/ 122 h 12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2" h="122">
                    <a:moveTo>
                      <a:pt x="0" y="55"/>
                    </a:moveTo>
                    <a:lnTo>
                      <a:pt x="21" y="89"/>
                    </a:lnTo>
                    <a:lnTo>
                      <a:pt x="93" y="95"/>
                    </a:lnTo>
                    <a:lnTo>
                      <a:pt x="21" y="108"/>
                    </a:lnTo>
                    <a:lnTo>
                      <a:pt x="21" y="122"/>
                    </a:lnTo>
                    <a:lnTo>
                      <a:pt x="93" y="117"/>
                    </a:lnTo>
                    <a:lnTo>
                      <a:pt x="152" y="122"/>
                    </a:lnTo>
                    <a:lnTo>
                      <a:pt x="136" y="55"/>
                    </a:lnTo>
                    <a:lnTo>
                      <a:pt x="79" y="0"/>
                    </a:lnTo>
                    <a:lnTo>
                      <a:pt x="21" y="15"/>
                    </a:lnTo>
                    <a:lnTo>
                      <a:pt x="0" y="5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0" name="Freeform 341"/>
              <p:cNvSpPr>
                <a:spLocks noChangeAspect="1"/>
              </p:cNvSpPr>
              <p:nvPr/>
            </p:nvSpPr>
            <p:spPr bwMode="auto">
              <a:xfrm>
                <a:off x="4320575" y="4239401"/>
                <a:ext cx="70120" cy="67071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6" y="58"/>
                  </a:cxn>
                  <a:cxn ang="0">
                    <a:pos x="43" y="88"/>
                  </a:cxn>
                  <a:cxn ang="0">
                    <a:pos x="75" y="43"/>
                  </a:cxn>
                  <a:cxn ang="0">
                    <a:pos x="51" y="0"/>
                  </a:cxn>
                  <a:cxn ang="0">
                    <a:pos x="0" y="26"/>
                  </a:cxn>
                </a:cxnLst>
                <a:rect l="0" t="0" r="r" b="b"/>
                <a:pathLst>
                  <a:path w="75" h="88">
                    <a:moveTo>
                      <a:pt x="0" y="26"/>
                    </a:moveTo>
                    <a:lnTo>
                      <a:pt x="6" y="58"/>
                    </a:lnTo>
                    <a:lnTo>
                      <a:pt x="43" y="88"/>
                    </a:lnTo>
                    <a:lnTo>
                      <a:pt x="75" y="43"/>
                    </a:lnTo>
                    <a:lnTo>
                      <a:pt x="51" y="0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1" name="Freeform 342"/>
              <p:cNvSpPr>
                <a:spLocks noChangeAspect="1"/>
              </p:cNvSpPr>
              <p:nvPr/>
            </p:nvSpPr>
            <p:spPr bwMode="auto">
              <a:xfrm>
                <a:off x="5539578" y="4192579"/>
                <a:ext cx="226540" cy="306248"/>
              </a:xfrm>
              <a:custGeom>
                <a:avLst/>
                <a:gdLst/>
                <a:ahLst/>
                <a:cxnLst>
                  <a:cxn ang="0">
                    <a:pos x="0" y="369"/>
                  </a:cxn>
                  <a:cxn ang="0">
                    <a:pos x="0" y="264"/>
                  </a:cxn>
                  <a:cxn ang="0">
                    <a:pos x="21" y="231"/>
                  </a:cxn>
                  <a:cxn ang="0">
                    <a:pos x="96" y="198"/>
                  </a:cxn>
                  <a:cxn ang="0">
                    <a:pos x="173" y="113"/>
                  </a:cxn>
                  <a:cxn ang="0">
                    <a:pos x="75" y="85"/>
                  </a:cxn>
                  <a:cxn ang="0">
                    <a:pos x="42" y="32"/>
                  </a:cxn>
                  <a:cxn ang="0">
                    <a:pos x="56" y="14"/>
                  </a:cxn>
                  <a:cxn ang="0">
                    <a:pos x="94" y="44"/>
                  </a:cxn>
                  <a:cxn ang="0">
                    <a:pos x="242" y="0"/>
                  </a:cxn>
                  <a:cxn ang="0">
                    <a:pos x="253" y="44"/>
                  </a:cxn>
                  <a:cxn ang="0">
                    <a:pos x="163" y="230"/>
                  </a:cxn>
                  <a:cxn ang="0">
                    <a:pos x="10" y="393"/>
                  </a:cxn>
                  <a:cxn ang="0">
                    <a:pos x="0" y="369"/>
                  </a:cxn>
                </a:cxnLst>
                <a:rect l="0" t="0" r="r" b="b"/>
                <a:pathLst>
                  <a:path w="253" h="393">
                    <a:moveTo>
                      <a:pt x="0" y="369"/>
                    </a:moveTo>
                    <a:lnTo>
                      <a:pt x="0" y="264"/>
                    </a:lnTo>
                    <a:lnTo>
                      <a:pt x="21" y="231"/>
                    </a:lnTo>
                    <a:lnTo>
                      <a:pt x="96" y="198"/>
                    </a:lnTo>
                    <a:lnTo>
                      <a:pt x="173" y="113"/>
                    </a:lnTo>
                    <a:lnTo>
                      <a:pt x="75" y="85"/>
                    </a:lnTo>
                    <a:lnTo>
                      <a:pt x="42" y="32"/>
                    </a:lnTo>
                    <a:lnTo>
                      <a:pt x="56" y="14"/>
                    </a:lnTo>
                    <a:lnTo>
                      <a:pt x="94" y="44"/>
                    </a:lnTo>
                    <a:lnTo>
                      <a:pt x="242" y="0"/>
                    </a:lnTo>
                    <a:lnTo>
                      <a:pt x="253" y="44"/>
                    </a:lnTo>
                    <a:lnTo>
                      <a:pt x="163" y="230"/>
                    </a:lnTo>
                    <a:lnTo>
                      <a:pt x="10" y="393"/>
                    </a:lnTo>
                    <a:lnTo>
                      <a:pt x="0" y="36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2" name="Freeform 343"/>
              <p:cNvSpPr>
                <a:spLocks noChangeAspect="1"/>
              </p:cNvSpPr>
              <p:nvPr/>
            </p:nvSpPr>
            <p:spPr bwMode="auto">
              <a:xfrm>
                <a:off x="5180889" y="4820261"/>
                <a:ext cx="173951" cy="163248"/>
              </a:xfrm>
              <a:custGeom>
                <a:avLst/>
                <a:gdLst/>
                <a:ahLst/>
                <a:cxnLst>
                  <a:cxn ang="0">
                    <a:pos x="0" y="63"/>
                  </a:cxn>
                  <a:cxn ang="0">
                    <a:pos x="40" y="64"/>
                  </a:cxn>
                  <a:cxn ang="0">
                    <a:pos x="86" y="25"/>
                  </a:cxn>
                  <a:cxn ang="0">
                    <a:pos x="89" y="11"/>
                  </a:cxn>
                  <a:cxn ang="0">
                    <a:pos x="128" y="0"/>
                  </a:cxn>
                  <a:cxn ang="0">
                    <a:pos x="187" y="22"/>
                  </a:cxn>
                  <a:cxn ang="0">
                    <a:pos x="192" y="52"/>
                  </a:cxn>
                  <a:cxn ang="0">
                    <a:pos x="188" y="129"/>
                  </a:cxn>
                  <a:cxn ang="0">
                    <a:pos x="158" y="210"/>
                  </a:cxn>
                  <a:cxn ang="0">
                    <a:pos x="102" y="193"/>
                  </a:cxn>
                  <a:cxn ang="0">
                    <a:pos x="67" y="174"/>
                  </a:cxn>
                  <a:cxn ang="0">
                    <a:pos x="0" y="63"/>
                  </a:cxn>
                </a:cxnLst>
                <a:rect l="0" t="0" r="r" b="b"/>
                <a:pathLst>
                  <a:path w="192" h="210">
                    <a:moveTo>
                      <a:pt x="0" y="63"/>
                    </a:moveTo>
                    <a:lnTo>
                      <a:pt x="40" y="64"/>
                    </a:lnTo>
                    <a:lnTo>
                      <a:pt x="86" y="25"/>
                    </a:lnTo>
                    <a:lnTo>
                      <a:pt x="89" y="11"/>
                    </a:lnTo>
                    <a:lnTo>
                      <a:pt x="128" y="0"/>
                    </a:lnTo>
                    <a:lnTo>
                      <a:pt x="187" y="22"/>
                    </a:lnTo>
                    <a:lnTo>
                      <a:pt x="192" y="52"/>
                    </a:lnTo>
                    <a:lnTo>
                      <a:pt x="188" y="129"/>
                    </a:lnTo>
                    <a:lnTo>
                      <a:pt x="158" y="210"/>
                    </a:lnTo>
                    <a:lnTo>
                      <a:pt x="102" y="193"/>
                    </a:lnTo>
                    <a:lnTo>
                      <a:pt x="67" y="174"/>
                    </a:lnTo>
                    <a:lnTo>
                      <a:pt x="0" y="6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3" name="Freeform 344"/>
              <p:cNvSpPr>
                <a:spLocks noChangeAspect="1"/>
              </p:cNvSpPr>
              <p:nvPr/>
            </p:nvSpPr>
            <p:spPr bwMode="auto">
              <a:xfrm>
                <a:off x="4877487" y="4844305"/>
                <a:ext cx="302054" cy="28600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42" y="0"/>
                  </a:cxn>
                  <a:cxn ang="0">
                    <a:pos x="245" y="34"/>
                  </a:cxn>
                  <a:cxn ang="0">
                    <a:pos x="287" y="20"/>
                  </a:cxn>
                  <a:cxn ang="0">
                    <a:pos x="335" y="26"/>
                  </a:cxn>
                  <a:cxn ang="0">
                    <a:pos x="293" y="51"/>
                  </a:cxn>
                  <a:cxn ang="0">
                    <a:pos x="277" y="34"/>
                  </a:cxn>
                  <a:cxn ang="0">
                    <a:pos x="233" y="47"/>
                  </a:cxn>
                  <a:cxn ang="0">
                    <a:pos x="233" y="152"/>
                  </a:cxn>
                  <a:cxn ang="0">
                    <a:pos x="205" y="153"/>
                  </a:cxn>
                  <a:cxn ang="0">
                    <a:pos x="205" y="234"/>
                  </a:cxn>
                  <a:cxn ang="0">
                    <a:pos x="205" y="348"/>
                  </a:cxn>
                  <a:cxn ang="0">
                    <a:pos x="183" y="367"/>
                  </a:cxn>
                  <a:cxn ang="0">
                    <a:pos x="151" y="367"/>
                  </a:cxn>
                  <a:cxn ang="0">
                    <a:pos x="138" y="347"/>
                  </a:cxn>
                  <a:cxn ang="0">
                    <a:pos x="122" y="359"/>
                  </a:cxn>
                  <a:cxn ang="0">
                    <a:pos x="87" y="315"/>
                  </a:cxn>
                  <a:cxn ang="0">
                    <a:pos x="72" y="186"/>
                  </a:cxn>
                  <a:cxn ang="0">
                    <a:pos x="72" y="172"/>
                  </a:cxn>
                  <a:cxn ang="0">
                    <a:pos x="0" y="14"/>
                  </a:cxn>
                </a:cxnLst>
                <a:rect l="0" t="0" r="r" b="b"/>
                <a:pathLst>
                  <a:path w="335" h="367">
                    <a:moveTo>
                      <a:pt x="0" y="14"/>
                    </a:moveTo>
                    <a:lnTo>
                      <a:pt x="42" y="0"/>
                    </a:lnTo>
                    <a:lnTo>
                      <a:pt x="245" y="34"/>
                    </a:lnTo>
                    <a:lnTo>
                      <a:pt x="287" y="20"/>
                    </a:lnTo>
                    <a:lnTo>
                      <a:pt x="335" y="26"/>
                    </a:lnTo>
                    <a:lnTo>
                      <a:pt x="293" y="51"/>
                    </a:lnTo>
                    <a:lnTo>
                      <a:pt x="277" y="34"/>
                    </a:lnTo>
                    <a:lnTo>
                      <a:pt x="233" y="47"/>
                    </a:lnTo>
                    <a:lnTo>
                      <a:pt x="233" y="152"/>
                    </a:lnTo>
                    <a:lnTo>
                      <a:pt x="205" y="153"/>
                    </a:lnTo>
                    <a:lnTo>
                      <a:pt x="205" y="234"/>
                    </a:lnTo>
                    <a:lnTo>
                      <a:pt x="205" y="348"/>
                    </a:lnTo>
                    <a:lnTo>
                      <a:pt x="183" y="367"/>
                    </a:lnTo>
                    <a:lnTo>
                      <a:pt x="151" y="367"/>
                    </a:lnTo>
                    <a:lnTo>
                      <a:pt x="138" y="347"/>
                    </a:lnTo>
                    <a:lnTo>
                      <a:pt x="122" y="359"/>
                    </a:lnTo>
                    <a:lnTo>
                      <a:pt x="87" y="315"/>
                    </a:lnTo>
                    <a:lnTo>
                      <a:pt x="72" y="186"/>
                    </a:lnTo>
                    <a:lnTo>
                      <a:pt x="72" y="172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4" name="Freeform 345"/>
              <p:cNvSpPr>
                <a:spLocks noChangeAspect="1"/>
              </p:cNvSpPr>
              <p:nvPr/>
            </p:nvSpPr>
            <p:spPr bwMode="auto">
              <a:xfrm>
                <a:off x="4236971" y="3823056"/>
                <a:ext cx="187436" cy="156921"/>
              </a:xfrm>
              <a:custGeom>
                <a:avLst/>
                <a:gdLst/>
                <a:ahLst/>
                <a:cxnLst>
                  <a:cxn ang="0">
                    <a:pos x="0" y="204"/>
                  </a:cxn>
                  <a:cxn ang="0">
                    <a:pos x="99" y="0"/>
                  </a:cxn>
                  <a:cxn ang="0">
                    <a:pos x="206" y="3"/>
                  </a:cxn>
                  <a:cxn ang="0">
                    <a:pos x="208" y="16"/>
                  </a:cxn>
                  <a:cxn ang="0">
                    <a:pos x="206" y="54"/>
                  </a:cxn>
                  <a:cxn ang="0">
                    <a:pos x="125" y="49"/>
                  </a:cxn>
                  <a:cxn ang="0">
                    <a:pos x="125" y="129"/>
                  </a:cxn>
                  <a:cxn ang="0">
                    <a:pos x="97" y="145"/>
                  </a:cxn>
                  <a:cxn ang="0">
                    <a:pos x="99" y="192"/>
                  </a:cxn>
                  <a:cxn ang="0">
                    <a:pos x="0" y="204"/>
                  </a:cxn>
                </a:cxnLst>
                <a:rect l="0" t="0" r="r" b="b"/>
                <a:pathLst>
                  <a:path w="208" h="204">
                    <a:moveTo>
                      <a:pt x="0" y="204"/>
                    </a:moveTo>
                    <a:lnTo>
                      <a:pt x="99" y="0"/>
                    </a:lnTo>
                    <a:lnTo>
                      <a:pt x="206" y="3"/>
                    </a:lnTo>
                    <a:lnTo>
                      <a:pt x="208" y="16"/>
                    </a:lnTo>
                    <a:lnTo>
                      <a:pt x="206" y="54"/>
                    </a:lnTo>
                    <a:lnTo>
                      <a:pt x="125" y="49"/>
                    </a:lnTo>
                    <a:lnTo>
                      <a:pt x="125" y="129"/>
                    </a:lnTo>
                    <a:lnTo>
                      <a:pt x="97" y="145"/>
                    </a:lnTo>
                    <a:lnTo>
                      <a:pt x="99" y="192"/>
                    </a:lnTo>
                    <a:lnTo>
                      <a:pt x="0" y="20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5" name="Freeform 346"/>
              <p:cNvSpPr>
                <a:spLocks noChangeAspect="1"/>
              </p:cNvSpPr>
              <p:nvPr/>
            </p:nvSpPr>
            <p:spPr bwMode="auto">
              <a:xfrm>
                <a:off x="5109422" y="3934419"/>
                <a:ext cx="373521" cy="446717"/>
              </a:xfrm>
              <a:custGeom>
                <a:avLst/>
                <a:gdLst/>
                <a:ahLst/>
                <a:cxnLst>
                  <a:cxn ang="0">
                    <a:pos x="0" y="299"/>
                  </a:cxn>
                  <a:cxn ang="0">
                    <a:pos x="21" y="356"/>
                  </a:cxn>
                  <a:cxn ang="0">
                    <a:pos x="37" y="419"/>
                  </a:cxn>
                  <a:cxn ang="0">
                    <a:pos x="79" y="444"/>
                  </a:cxn>
                  <a:cxn ang="0">
                    <a:pos x="139" y="526"/>
                  </a:cxn>
                  <a:cxn ang="0">
                    <a:pos x="223" y="570"/>
                  </a:cxn>
                  <a:cxn ang="0">
                    <a:pos x="299" y="560"/>
                  </a:cxn>
                  <a:cxn ang="0">
                    <a:pos x="348" y="541"/>
                  </a:cxn>
                  <a:cxn ang="0">
                    <a:pos x="319" y="482"/>
                  </a:cxn>
                  <a:cxn ang="0">
                    <a:pos x="272" y="447"/>
                  </a:cxn>
                  <a:cxn ang="0">
                    <a:pos x="304" y="424"/>
                  </a:cxn>
                  <a:cxn ang="0">
                    <a:pos x="308" y="373"/>
                  </a:cxn>
                  <a:cxn ang="0">
                    <a:pos x="354" y="303"/>
                  </a:cxn>
                  <a:cxn ang="0">
                    <a:pos x="375" y="179"/>
                  </a:cxn>
                  <a:cxn ang="0">
                    <a:pos x="412" y="150"/>
                  </a:cxn>
                  <a:cxn ang="0">
                    <a:pos x="381" y="125"/>
                  </a:cxn>
                  <a:cxn ang="0">
                    <a:pos x="372" y="33"/>
                  </a:cxn>
                  <a:cxn ang="0">
                    <a:pos x="340" y="0"/>
                  </a:cxn>
                  <a:cxn ang="0">
                    <a:pos x="299" y="37"/>
                  </a:cxn>
                  <a:cxn ang="0">
                    <a:pos x="75" y="31"/>
                  </a:cxn>
                  <a:cxn ang="0">
                    <a:pos x="75" y="91"/>
                  </a:cxn>
                  <a:cxn ang="0">
                    <a:pos x="51" y="91"/>
                  </a:cxn>
                  <a:cxn ang="0">
                    <a:pos x="51" y="108"/>
                  </a:cxn>
                  <a:cxn ang="0">
                    <a:pos x="51" y="216"/>
                  </a:cxn>
                  <a:cxn ang="0">
                    <a:pos x="26" y="221"/>
                  </a:cxn>
                  <a:cxn ang="0">
                    <a:pos x="0" y="299"/>
                  </a:cxn>
                </a:cxnLst>
                <a:rect l="0" t="0" r="r" b="b"/>
                <a:pathLst>
                  <a:path w="412" h="570">
                    <a:moveTo>
                      <a:pt x="0" y="299"/>
                    </a:moveTo>
                    <a:lnTo>
                      <a:pt x="21" y="356"/>
                    </a:lnTo>
                    <a:lnTo>
                      <a:pt x="37" y="419"/>
                    </a:lnTo>
                    <a:lnTo>
                      <a:pt x="79" y="444"/>
                    </a:lnTo>
                    <a:lnTo>
                      <a:pt x="139" y="526"/>
                    </a:lnTo>
                    <a:lnTo>
                      <a:pt x="223" y="570"/>
                    </a:lnTo>
                    <a:lnTo>
                      <a:pt x="299" y="560"/>
                    </a:lnTo>
                    <a:lnTo>
                      <a:pt x="348" y="541"/>
                    </a:lnTo>
                    <a:lnTo>
                      <a:pt x="319" y="482"/>
                    </a:lnTo>
                    <a:lnTo>
                      <a:pt x="272" y="447"/>
                    </a:lnTo>
                    <a:lnTo>
                      <a:pt x="304" y="424"/>
                    </a:lnTo>
                    <a:lnTo>
                      <a:pt x="308" y="373"/>
                    </a:lnTo>
                    <a:lnTo>
                      <a:pt x="354" y="303"/>
                    </a:lnTo>
                    <a:lnTo>
                      <a:pt x="375" y="179"/>
                    </a:lnTo>
                    <a:lnTo>
                      <a:pt x="412" y="150"/>
                    </a:lnTo>
                    <a:lnTo>
                      <a:pt x="381" y="125"/>
                    </a:lnTo>
                    <a:lnTo>
                      <a:pt x="372" y="33"/>
                    </a:lnTo>
                    <a:lnTo>
                      <a:pt x="340" y="0"/>
                    </a:lnTo>
                    <a:lnTo>
                      <a:pt x="299" y="37"/>
                    </a:lnTo>
                    <a:lnTo>
                      <a:pt x="75" y="31"/>
                    </a:lnTo>
                    <a:lnTo>
                      <a:pt x="75" y="91"/>
                    </a:lnTo>
                    <a:lnTo>
                      <a:pt x="51" y="91"/>
                    </a:lnTo>
                    <a:lnTo>
                      <a:pt x="51" y="108"/>
                    </a:lnTo>
                    <a:lnTo>
                      <a:pt x="51" y="216"/>
                    </a:lnTo>
                    <a:lnTo>
                      <a:pt x="26" y="221"/>
                    </a:lnTo>
                    <a:lnTo>
                      <a:pt x="0" y="29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6" name="Freeform 347"/>
              <p:cNvSpPr>
                <a:spLocks noChangeAspect="1"/>
              </p:cNvSpPr>
              <p:nvPr/>
            </p:nvSpPr>
            <p:spPr bwMode="auto">
              <a:xfrm>
                <a:off x="5308993" y="5055642"/>
                <a:ext cx="29666" cy="3923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18" y="49"/>
                  </a:cxn>
                  <a:cxn ang="0">
                    <a:pos x="32" y="31"/>
                  </a:cxn>
                  <a:cxn ang="0">
                    <a:pos x="28" y="0"/>
                  </a:cxn>
                  <a:cxn ang="0">
                    <a:pos x="0" y="23"/>
                  </a:cxn>
                </a:cxnLst>
                <a:rect l="0" t="0" r="r" b="b"/>
                <a:pathLst>
                  <a:path w="32" h="49">
                    <a:moveTo>
                      <a:pt x="0" y="23"/>
                    </a:moveTo>
                    <a:lnTo>
                      <a:pt x="18" y="49"/>
                    </a:lnTo>
                    <a:lnTo>
                      <a:pt x="32" y="31"/>
                    </a:lnTo>
                    <a:lnTo>
                      <a:pt x="28" y="0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7" name="Freeform 348"/>
              <p:cNvSpPr>
                <a:spLocks noChangeAspect="1"/>
              </p:cNvSpPr>
              <p:nvPr/>
            </p:nvSpPr>
            <p:spPr bwMode="auto">
              <a:xfrm>
                <a:off x="5282024" y="4483641"/>
                <a:ext cx="244070" cy="239177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3" y="160"/>
                  </a:cxn>
                  <a:cxn ang="0">
                    <a:pos x="35" y="223"/>
                  </a:cxn>
                  <a:cxn ang="0">
                    <a:pos x="78" y="247"/>
                  </a:cxn>
                  <a:cxn ang="0">
                    <a:pos x="104" y="253"/>
                  </a:cxn>
                  <a:cxn ang="0">
                    <a:pos x="131" y="308"/>
                  </a:cxn>
                  <a:cxn ang="0">
                    <a:pos x="232" y="306"/>
                  </a:cxn>
                  <a:cxn ang="0">
                    <a:pos x="269" y="278"/>
                  </a:cxn>
                  <a:cxn ang="0">
                    <a:pos x="229" y="157"/>
                  </a:cxn>
                  <a:cxn ang="0">
                    <a:pos x="241" y="110"/>
                  </a:cxn>
                  <a:cxn ang="0">
                    <a:pos x="115" y="0"/>
                  </a:cxn>
                  <a:cxn ang="0">
                    <a:pos x="76" y="54"/>
                  </a:cxn>
                  <a:cxn ang="0">
                    <a:pos x="64" y="44"/>
                  </a:cxn>
                  <a:cxn ang="0">
                    <a:pos x="54" y="51"/>
                  </a:cxn>
                  <a:cxn ang="0">
                    <a:pos x="54" y="0"/>
                  </a:cxn>
                  <a:cxn ang="0">
                    <a:pos x="19" y="2"/>
                  </a:cxn>
                  <a:cxn ang="0">
                    <a:pos x="27" y="44"/>
                  </a:cxn>
                  <a:cxn ang="0">
                    <a:pos x="27" y="65"/>
                  </a:cxn>
                  <a:cxn ang="0">
                    <a:pos x="0" y="99"/>
                  </a:cxn>
                </a:cxnLst>
                <a:rect l="0" t="0" r="r" b="b"/>
                <a:pathLst>
                  <a:path w="269" h="308">
                    <a:moveTo>
                      <a:pt x="0" y="99"/>
                    </a:moveTo>
                    <a:lnTo>
                      <a:pt x="3" y="160"/>
                    </a:lnTo>
                    <a:lnTo>
                      <a:pt x="35" y="223"/>
                    </a:lnTo>
                    <a:lnTo>
                      <a:pt x="78" y="247"/>
                    </a:lnTo>
                    <a:lnTo>
                      <a:pt x="104" y="253"/>
                    </a:lnTo>
                    <a:lnTo>
                      <a:pt x="131" y="308"/>
                    </a:lnTo>
                    <a:lnTo>
                      <a:pt x="232" y="306"/>
                    </a:lnTo>
                    <a:lnTo>
                      <a:pt x="269" y="278"/>
                    </a:lnTo>
                    <a:lnTo>
                      <a:pt x="229" y="157"/>
                    </a:lnTo>
                    <a:lnTo>
                      <a:pt x="241" y="110"/>
                    </a:lnTo>
                    <a:lnTo>
                      <a:pt x="115" y="0"/>
                    </a:lnTo>
                    <a:lnTo>
                      <a:pt x="76" y="54"/>
                    </a:lnTo>
                    <a:lnTo>
                      <a:pt x="64" y="44"/>
                    </a:lnTo>
                    <a:lnTo>
                      <a:pt x="54" y="51"/>
                    </a:lnTo>
                    <a:lnTo>
                      <a:pt x="54" y="0"/>
                    </a:lnTo>
                    <a:lnTo>
                      <a:pt x="19" y="2"/>
                    </a:lnTo>
                    <a:lnTo>
                      <a:pt x="27" y="44"/>
                    </a:lnTo>
                    <a:lnTo>
                      <a:pt x="27" y="65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8" name="Freeform 349"/>
              <p:cNvSpPr>
                <a:spLocks noChangeAspect="1"/>
              </p:cNvSpPr>
              <p:nvPr/>
            </p:nvSpPr>
            <p:spPr bwMode="auto">
              <a:xfrm>
                <a:off x="4614538" y="4207765"/>
                <a:ext cx="49893" cy="1214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6" y="11"/>
                  </a:cxn>
                  <a:cxn ang="0">
                    <a:pos x="53" y="144"/>
                  </a:cxn>
                  <a:cxn ang="0">
                    <a:pos x="34" y="150"/>
                  </a:cxn>
                  <a:cxn ang="0">
                    <a:pos x="0" y="0"/>
                  </a:cxn>
                </a:cxnLst>
                <a:rect l="0" t="0" r="r" b="b"/>
                <a:pathLst>
                  <a:path w="53" h="150">
                    <a:moveTo>
                      <a:pt x="0" y="0"/>
                    </a:moveTo>
                    <a:lnTo>
                      <a:pt x="26" y="11"/>
                    </a:lnTo>
                    <a:lnTo>
                      <a:pt x="53" y="144"/>
                    </a:lnTo>
                    <a:lnTo>
                      <a:pt x="34" y="15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9" name="Freeform 350"/>
              <p:cNvSpPr>
                <a:spLocks noChangeAspect="1"/>
              </p:cNvSpPr>
              <p:nvPr/>
            </p:nvSpPr>
            <p:spPr bwMode="auto">
              <a:xfrm>
                <a:off x="5287418" y="4373543"/>
                <a:ext cx="114618" cy="118956"/>
              </a:xfrm>
              <a:custGeom>
                <a:avLst/>
                <a:gdLst/>
                <a:ahLst/>
                <a:cxnLst>
                  <a:cxn ang="0">
                    <a:pos x="0" y="155"/>
                  </a:cxn>
                  <a:cxn ang="0">
                    <a:pos x="16" y="142"/>
                  </a:cxn>
                  <a:cxn ang="0">
                    <a:pos x="52" y="139"/>
                  </a:cxn>
                  <a:cxn ang="0">
                    <a:pos x="52" y="120"/>
                  </a:cxn>
                  <a:cxn ang="0">
                    <a:pos x="101" y="108"/>
                  </a:cxn>
                  <a:cxn ang="0">
                    <a:pos x="129" y="54"/>
                  </a:cxn>
                  <a:cxn ang="0">
                    <a:pos x="101" y="0"/>
                  </a:cxn>
                  <a:cxn ang="0">
                    <a:pos x="28" y="9"/>
                  </a:cxn>
                  <a:cxn ang="0">
                    <a:pos x="40" y="53"/>
                  </a:cxn>
                  <a:cxn ang="0">
                    <a:pos x="20" y="80"/>
                  </a:cxn>
                  <a:cxn ang="0">
                    <a:pos x="0" y="155"/>
                  </a:cxn>
                </a:cxnLst>
                <a:rect l="0" t="0" r="r" b="b"/>
                <a:pathLst>
                  <a:path w="129" h="155">
                    <a:moveTo>
                      <a:pt x="0" y="155"/>
                    </a:moveTo>
                    <a:lnTo>
                      <a:pt x="16" y="142"/>
                    </a:lnTo>
                    <a:lnTo>
                      <a:pt x="52" y="139"/>
                    </a:lnTo>
                    <a:lnTo>
                      <a:pt x="52" y="120"/>
                    </a:lnTo>
                    <a:lnTo>
                      <a:pt x="101" y="108"/>
                    </a:lnTo>
                    <a:lnTo>
                      <a:pt x="129" y="54"/>
                    </a:lnTo>
                    <a:lnTo>
                      <a:pt x="101" y="0"/>
                    </a:lnTo>
                    <a:lnTo>
                      <a:pt x="28" y="9"/>
                    </a:lnTo>
                    <a:lnTo>
                      <a:pt x="40" y="53"/>
                    </a:lnTo>
                    <a:lnTo>
                      <a:pt x="20" y="8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0" name="Freeform 351"/>
              <p:cNvSpPr>
                <a:spLocks noChangeAspect="1"/>
              </p:cNvSpPr>
              <p:nvPr/>
            </p:nvSpPr>
            <p:spPr bwMode="auto">
              <a:xfrm>
                <a:off x="5168754" y="3725613"/>
                <a:ext cx="248116" cy="236647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10" y="295"/>
                  </a:cxn>
                  <a:cxn ang="0">
                    <a:pos x="234" y="302"/>
                  </a:cxn>
                  <a:cxn ang="0">
                    <a:pos x="274" y="264"/>
                  </a:cxn>
                  <a:cxn ang="0">
                    <a:pos x="276" y="239"/>
                  </a:cxn>
                  <a:cxn ang="0">
                    <a:pos x="194" y="65"/>
                  </a:cxn>
                  <a:cxn ang="0">
                    <a:pos x="234" y="120"/>
                  </a:cxn>
                  <a:cxn ang="0">
                    <a:pos x="255" y="71"/>
                  </a:cxn>
                  <a:cxn ang="0">
                    <a:pos x="234" y="8"/>
                  </a:cxn>
                  <a:cxn ang="0">
                    <a:pos x="183" y="19"/>
                  </a:cxn>
                  <a:cxn ang="0">
                    <a:pos x="183" y="3"/>
                  </a:cxn>
                  <a:cxn ang="0">
                    <a:pos x="155" y="3"/>
                  </a:cxn>
                  <a:cxn ang="0">
                    <a:pos x="107" y="25"/>
                  </a:cxn>
                  <a:cxn ang="0">
                    <a:pos x="10" y="0"/>
                  </a:cxn>
                  <a:cxn ang="0">
                    <a:pos x="0" y="49"/>
                  </a:cxn>
                </a:cxnLst>
                <a:rect l="0" t="0" r="r" b="b"/>
                <a:pathLst>
                  <a:path w="276" h="302">
                    <a:moveTo>
                      <a:pt x="0" y="49"/>
                    </a:moveTo>
                    <a:lnTo>
                      <a:pt x="10" y="295"/>
                    </a:lnTo>
                    <a:lnTo>
                      <a:pt x="234" y="302"/>
                    </a:lnTo>
                    <a:lnTo>
                      <a:pt x="274" y="264"/>
                    </a:lnTo>
                    <a:lnTo>
                      <a:pt x="276" y="239"/>
                    </a:lnTo>
                    <a:lnTo>
                      <a:pt x="194" y="65"/>
                    </a:lnTo>
                    <a:lnTo>
                      <a:pt x="234" y="120"/>
                    </a:lnTo>
                    <a:lnTo>
                      <a:pt x="255" y="71"/>
                    </a:lnTo>
                    <a:lnTo>
                      <a:pt x="234" y="8"/>
                    </a:lnTo>
                    <a:lnTo>
                      <a:pt x="183" y="19"/>
                    </a:lnTo>
                    <a:lnTo>
                      <a:pt x="183" y="3"/>
                    </a:lnTo>
                    <a:lnTo>
                      <a:pt x="155" y="3"/>
                    </a:lnTo>
                    <a:lnTo>
                      <a:pt x="107" y="25"/>
                    </a:lnTo>
                    <a:lnTo>
                      <a:pt x="10" y="0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1" name="Freeform 352"/>
              <p:cNvSpPr>
                <a:spLocks noChangeAspect="1"/>
              </p:cNvSpPr>
              <p:nvPr/>
            </p:nvSpPr>
            <p:spPr bwMode="auto">
              <a:xfrm>
                <a:off x="4501268" y="4122976"/>
                <a:ext cx="169905" cy="121487"/>
              </a:xfrm>
              <a:custGeom>
                <a:avLst/>
                <a:gdLst/>
                <a:ahLst/>
                <a:cxnLst>
                  <a:cxn ang="0">
                    <a:pos x="0" y="135"/>
                  </a:cxn>
                  <a:cxn ang="0">
                    <a:pos x="11" y="152"/>
                  </a:cxn>
                  <a:cxn ang="0">
                    <a:pos x="64" y="157"/>
                  </a:cxn>
                  <a:cxn ang="0">
                    <a:pos x="61" y="121"/>
                  </a:cxn>
                  <a:cxn ang="0">
                    <a:pos x="123" y="111"/>
                  </a:cxn>
                  <a:cxn ang="0">
                    <a:pos x="151" y="121"/>
                  </a:cxn>
                  <a:cxn ang="0">
                    <a:pos x="187" y="89"/>
                  </a:cxn>
                  <a:cxn ang="0">
                    <a:pos x="141" y="27"/>
                  </a:cxn>
                  <a:cxn ang="0">
                    <a:pos x="135" y="0"/>
                  </a:cxn>
                  <a:cxn ang="0">
                    <a:pos x="34" y="52"/>
                  </a:cxn>
                  <a:cxn ang="0">
                    <a:pos x="0" y="135"/>
                  </a:cxn>
                </a:cxnLst>
                <a:rect l="0" t="0" r="r" b="b"/>
                <a:pathLst>
                  <a:path w="187" h="157">
                    <a:moveTo>
                      <a:pt x="0" y="135"/>
                    </a:moveTo>
                    <a:lnTo>
                      <a:pt x="11" y="152"/>
                    </a:lnTo>
                    <a:lnTo>
                      <a:pt x="64" y="157"/>
                    </a:lnTo>
                    <a:lnTo>
                      <a:pt x="61" y="121"/>
                    </a:lnTo>
                    <a:lnTo>
                      <a:pt x="123" y="111"/>
                    </a:lnTo>
                    <a:lnTo>
                      <a:pt x="151" y="121"/>
                    </a:lnTo>
                    <a:lnTo>
                      <a:pt x="187" y="89"/>
                    </a:lnTo>
                    <a:lnTo>
                      <a:pt x="141" y="27"/>
                    </a:lnTo>
                    <a:lnTo>
                      <a:pt x="135" y="0"/>
                    </a:lnTo>
                    <a:lnTo>
                      <a:pt x="34" y="52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2" name="Freeform 353"/>
              <p:cNvSpPr>
                <a:spLocks noChangeAspect="1"/>
              </p:cNvSpPr>
              <p:nvPr/>
            </p:nvSpPr>
            <p:spPr bwMode="auto">
              <a:xfrm>
                <a:off x="5109422" y="4648155"/>
                <a:ext cx="265645" cy="221460"/>
              </a:xfrm>
              <a:custGeom>
                <a:avLst/>
                <a:gdLst/>
                <a:ahLst/>
                <a:cxnLst>
                  <a:cxn ang="0">
                    <a:pos x="0" y="139"/>
                  </a:cxn>
                  <a:cxn ang="0">
                    <a:pos x="0" y="249"/>
                  </a:cxn>
                  <a:cxn ang="0">
                    <a:pos x="29" y="276"/>
                  </a:cxn>
                  <a:cxn ang="0">
                    <a:pos x="77" y="282"/>
                  </a:cxn>
                  <a:cxn ang="0">
                    <a:pos x="119" y="284"/>
                  </a:cxn>
                  <a:cxn ang="0">
                    <a:pos x="165" y="245"/>
                  </a:cxn>
                  <a:cxn ang="0">
                    <a:pos x="168" y="230"/>
                  </a:cxn>
                  <a:cxn ang="0">
                    <a:pos x="207" y="219"/>
                  </a:cxn>
                  <a:cxn ang="0">
                    <a:pos x="199" y="204"/>
                  </a:cxn>
                  <a:cxn ang="0">
                    <a:pos x="279" y="174"/>
                  </a:cxn>
                  <a:cxn ang="0">
                    <a:pos x="266" y="160"/>
                  </a:cxn>
                  <a:cxn ang="0">
                    <a:pos x="291" y="73"/>
                  </a:cxn>
                  <a:cxn ang="0">
                    <a:pos x="272" y="36"/>
                  </a:cxn>
                  <a:cxn ang="0">
                    <a:pos x="227" y="12"/>
                  </a:cxn>
                  <a:cxn ang="0">
                    <a:pos x="215" y="0"/>
                  </a:cxn>
                  <a:cxn ang="0">
                    <a:pos x="170" y="26"/>
                  </a:cxn>
                  <a:cxn ang="0">
                    <a:pos x="165" y="102"/>
                  </a:cxn>
                  <a:cxn ang="0">
                    <a:pos x="192" y="114"/>
                  </a:cxn>
                  <a:cxn ang="0">
                    <a:pos x="194" y="146"/>
                  </a:cxn>
                  <a:cxn ang="0">
                    <a:pos x="51" y="78"/>
                  </a:cxn>
                  <a:cxn ang="0">
                    <a:pos x="55" y="139"/>
                  </a:cxn>
                  <a:cxn ang="0">
                    <a:pos x="0" y="139"/>
                  </a:cxn>
                </a:cxnLst>
                <a:rect l="0" t="0" r="r" b="b"/>
                <a:pathLst>
                  <a:path w="291" h="284">
                    <a:moveTo>
                      <a:pt x="0" y="139"/>
                    </a:moveTo>
                    <a:lnTo>
                      <a:pt x="0" y="249"/>
                    </a:lnTo>
                    <a:lnTo>
                      <a:pt x="29" y="276"/>
                    </a:lnTo>
                    <a:lnTo>
                      <a:pt x="77" y="282"/>
                    </a:lnTo>
                    <a:lnTo>
                      <a:pt x="119" y="284"/>
                    </a:lnTo>
                    <a:lnTo>
                      <a:pt x="165" y="245"/>
                    </a:lnTo>
                    <a:lnTo>
                      <a:pt x="168" y="230"/>
                    </a:lnTo>
                    <a:lnTo>
                      <a:pt x="207" y="219"/>
                    </a:lnTo>
                    <a:lnTo>
                      <a:pt x="199" y="204"/>
                    </a:lnTo>
                    <a:lnTo>
                      <a:pt x="279" y="174"/>
                    </a:lnTo>
                    <a:lnTo>
                      <a:pt x="266" y="160"/>
                    </a:lnTo>
                    <a:lnTo>
                      <a:pt x="291" y="73"/>
                    </a:lnTo>
                    <a:lnTo>
                      <a:pt x="272" y="36"/>
                    </a:lnTo>
                    <a:lnTo>
                      <a:pt x="227" y="12"/>
                    </a:lnTo>
                    <a:lnTo>
                      <a:pt x="215" y="0"/>
                    </a:lnTo>
                    <a:lnTo>
                      <a:pt x="170" y="26"/>
                    </a:lnTo>
                    <a:lnTo>
                      <a:pt x="165" y="102"/>
                    </a:lnTo>
                    <a:lnTo>
                      <a:pt x="192" y="114"/>
                    </a:lnTo>
                    <a:lnTo>
                      <a:pt x="194" y="146"/>
                    </a:lnTo>
                    <a:lnTo>
                      <a:pt x="51" y="78"/>
                    </a:lnTo>
                    <a:lnTo>
                      <a:pt x="55" y="139"/>
                    </a:lnTo>
                    <a:lnTo>
                      <a:pt x="0" y="13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3" name="Freeform 354"/>
              <p:cNvSpPr>
                <a:spLocks noChangeAspect="1"/>
              </p:cNvSpPr>
              <p:nvPr/>
            </p:nvSpPr>
            <p:spPr bwMode="auto">
              <a:xfrm>
                <a:off x="4985364" y="4969589"/>
                <a:ext cx="368128" cy="298655"/>
              </a:xfrm>
              <a:custGeom>
                <a:avLst/>
                <a:gdLst/>
                <a:ahLst/>
                <a:cxnLst>
                  <a:cxn ang="0">
                    <a:pos x="0" y="203"/>
                  </a:cxn>
                  <a:cxn ang="0">
                    <a:pos x="15" y="192"/>
                  </a:cxn>
                  <a:cxn ang="0">
                    <a:pos x="29" y="212"/>
                  </a:cxn>
                  <a:cxn ang="0">
                    <a:pos x="63" y="212"/>
                  </a:cxn>
                  <a:cxn ang="0">
                    <a:pos x="84" y="193"/>
                  </a:cxn>
                  <a:cxn ang="0">
                    <a:pos x="84" y="77"/>
                  </a:cxn>
                  <a:cxn ang="0">
                    <a:pos x="108" y="107"/>
                  </a:cxn>
                  <a:cxn ang="0">
                    <a:pos x="103" y="140"/>
                  </a:cxn>
                  <a:cxn ang="0">
                    <a:pos x="140" y="133"/>
                  </a:cxn>
                  <a:cxn ang="0">
                    <a:pos x="170" y="101"/>
                  </a:cxn>
                  <a:cxn ang="0">
                    <a:pos x="225" y="101"/>
                  </a:cxn>
                  <a:cxn ang="0">
                    <a:pos x="319" y="0"/>
                  </a:cxn>
                  <a:cxn ang="0">
                    <a:pos x="375" y="17"/>
                  </a:cxn>
                  <a:cxn ang="0">
                    <a:pos x="383" y="108"/>
                  </a:cxn>
                  <a:cxn ang="0">
                    <a:pos x="356" y="132"/>
                  </a:cxn>
                  <a:cxn ang="0">
                    <a:pos x="375" y="157"/>
                  </a:cxn>
                  <a:cxn ang="0">
                    <a:pos x="388" y="140"/>
                  </a:cxn>
                  <a:cxn ang="0">
                    <a:pos x="405" y="140"/>
                  </a:cxn>
                  <a:cxn ang="0">
                    <a:pos x="396" y="193"/>
                  </a:cxn>
                  <a:cxn ang="0">
                    <a:pos x="335" y="279"/>
                  </a:cxn>
                  <a:cxn ang="0">
                    <a:pos x="263" y="355"/>
                  </a:cxn>
                  <a:cxn ang="0">
                    <a:pos x="207" y="382"/>
                  </a:cxn>
                  <a:cxn ang="0">
                    <a:pos x="48" y="382"/>
                  </a:cxn>
                  <a:cxn ang="0">
                    <a:pos x="34" y="334"/>
                  </a:cxn>
                  <a:cxn ang="0">
                    <a:pos x="40" y="306"/>
                  </a:cxn>
                  <a:cxn ang="0">
                    <a:pos x="0" y="203"/>
                  </a:cxn>
                </a:cxnLst>
                <a:rect l="0" t="0" r="r" b="b"/>
                <a:pathLst>
                  <a:path w="405" h="382">
                    <a:moveTo>
                      <a:pt x="0" y="203"/>
                    </a:moveTo>
                    <a:lnTo>
                      <a:pt x="15" y="192"/>
                    </a:lnTo>
                    <a:lnTo>
                      <a:pt x="29" y="212"/>
                    </a:lnTo>
                    <a:lnTo>
                      <a:pt x="63" y="212"/>
                    </a:lnTo>
                    <a:lnTo>
                      <a:pt x="84" y="193"/>
                    </a:lnTo>
                    <a:lnTo>
                      <a:pt x="84" y="77"/>
                    </a:lnTo>
                    <a:lnTo>
                      <a:pt x="108" y="107"/>
                    </a:lnTo>
                    <a:lnTo>
                      <a:pt x="103" y="140"/>
                    </a:lnTo>
                    <a:lnTo>
                      <a:pt x="140" y="133"/>
                    </a:lnTo>
                    <a:lnTo>
                      <a:pt x="170" y="101"/>
                    </a:lnTo>
                    <a:lnTo>
                      <a:pt x="225" y="101"/>
                    </a:lnTo>
                    <a:lnTo>
                      <a:pt x="319" y="0"/>
                    </a:lnTo>
                    <a:lnTo>
                      <a:pt x="375" y="17"/>
                    </a:lnTo>
                    <a:lnTo>
                      <a:pt x="383" y="108"/>
                    </a:lnTo>
                    <a:lnTo>
                      <a:pt x="356" y="132"/>
                    </a:lnTo>
                    <a:lnTo>
                      <a:pt x="375" y="157"/>
                    </a:lnTo>
                    <a:lnTo>
                      <a:pt x="388" y="140"/>
                    </a:lnTo>
                    <a:lnTo>
                      <a:pt x="405" y="140"/>
                    </a:lnTo>
                    <a:lnTo>
                      <a:pt x="396" y="193"/>
                    </a:lnTo>
                    <a:lnTo>
                      <a:pt x="335" y="279"/>
                    </a:lnTo>
                    <a:lnTo>
                      <a:pt x="263" y="355"/>
                    </a:lnTo>
                    <a:lnTo>
                      <a:pt x="207" y="382"/>
                    </a:lnTo>
                    <a:lnTo>
                      <a:pt x="48" y="382"/>
                    </a:lnTo>
                    <a:lnTo>
                      <a:pt x="34" y="334"/>
                    </a:lnTo>
                    <a:lnTo>
                      <a:pt x="40" y="306"/>
                    </a:lnTo>
                    <a:lnTo>
                      <a:pt x="0" y="20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4" name="Freeform 355"/>
              <p:cNvSpPr>
                <a:spLocks noChangeAspect="1"/>
              </p:cNvSpPr>
              <p:nvPr/>
            </p:nvSpPr>
            <p:spPr bwMode="auto">
              <a:xfrm>
                <a:off x="5225389" y="5130306"/>
                <a:ext cx="48544" cy="56947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17" y="70"/>
                  </a:cxn>
                  <a:cxn ang="0">
                    <a:pos x="54" y="34"/>
                  </a:cxn>
                  <a:cxn ang="0">
                    <a:pos x="38" y="0"/>
                  </a:cxn>
                  <a:cxn ang="0">
                    <a:pos x="0" y="34"/>
                  </a:cxn>
                </a:cxnLst>
                <a:rect l="0" t="0" r="r" b="b"/>
                <a:pathLst>
                  <a:path w="54" h="70">
                    <a:moveTo>
                      <a:pt x="0" y="34"/>
                    </a:moveTo>
                    <a:lnTo>
                      <a:pt x="17" y="70"/>
                    </a:lnTo>
                    <a:lnTo>
                      <a:pt x="54" y="34"/>
                    </a:lnTo>
                    <a:lnTo>
                      <a:pt x="38" y="0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5" name="Freeform 356"/>
              <p:cNvSpPr>
                <a:spLocks noChangeAspect="1"/>
              </p:cNvSpPr>
              <p:nvPr/>
            </p:nvSpPr>
            <p:spPr bwMode="auto">
              <a:xfrm>
                <a:off x="5143133" y="3059966"/>
                <a:ext cx="176648" cy="140470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80" y="0"/>
                  </a:cxn>
                  <a:cxn ang="0">
                    <a:pos x="96" y="14"/>
                  </a:cxn>
                  <a:cxn ang="0">
                    <a:pos x="123" y="14"/>
                  </a:cxn>
                  <a:cxn ang="0">
                    <a:pos x="150" y="19"/>
                  </a:cxn>
                  <a:cxn ang="0">
                    <a:pos x="163" y="41"/>
                  </a:cxn>
                  <a:cxn ang="0">
                    <a:pos x="174" y="69"/>
                  </a:cxn>
                  <a:cxn ang="0">
                    <a:pos x="177" y="82"/>
                  </a:cxn>
                  <a:cxn ang="0">
                    <a:pos x="189" y="91"/>
                  </a:cxn>
                  <a:cxn ang="0">
                    <a:pos x="195" y="97"/>
                  </a:cxn>
                  <a:cxn ang="0">
                    <a:pos x="195" y="110"/>
                  </a:cxn>
                  <a:cxn ang="0">
                    <a:pos x="181" y="110"/>
                  </a:cxn>
                  <a:cxn ang="0">
                    <a:pos x="165" y="110"/>
                  </a:cxn>
                  <a:cxn ang="0">
                    <a:pos x="174" y="119"/>
                  </a:cxn>
                  <a:cxn ang="0">
                    <a:pos x="181" y="130"/>
                  </a:cxn>
                  <a:cxn ang="0">
                    <a:pos x="181" y="146"/>
                  </a:cxn>
                  <a:cxn ang="0">
                    <a:pos x="174" y="148"/>
                  </a:cxn>
                  <a:cxn ang="0">
                    <a:pos x="158" y="148"/>
                  </a:cxn>
                  <a:cxn ang="0">
                    <a:pos x="155" y="148"/>
                  </a:cxn>
                  <a:cxn ang="0">
                    <a:pos x="150" y="159"/>
                  </a:cxn>
                  <a:cxn ang="0">
                    <a:pos x="150" y="174"/>
                  </a:cxn>
                  <a:cxn ang="0">
                    <a:pos x="137" y="177"/>
                  </a:cxn>
                  <a:cxn ang="0">
                    <a:pos x="133" y="168"/>
                  </a:cxn>
                  <a:cxn ang="0">
                    <a:pos x="113" y="166"/>
                  </a:cxn>
                  <a:cxn ang="0">
                    <a:pos x="99" y="159"/>
                  </a:cxn>
                  <a:cxn ang="0">
                    <a:pos x="85" y="160"/>
                  </a:cxn>
                  <a:cxn ang="0">
                    <a:pos x="45" y="146"/>
                  </a:cxn>
                  <a:cxn ang="0">
                    <a:pos x="30" y="146"/>
                  </a:cxn>
                  <a:cxn ang="0">
                    <a:pos x="14" y="146"/>
                  </a:cxn>
                  <a:cxn ang="0">
                    <a:pos x="11" y="159"/>
                  </a:cxn>
                  <a:cxn ang="0">
                    <a:pos x="0" y="127"/>
                  </a:cxn>
                  <a:cxn ang="0">
                    <a:pos x="16" y="110"/>
                  </a:cxn>
                  <a:cxn ang="0">
                    <a:pos x="3" y="69"/>
                  </a:cxn>
                  <a:cxn ang="0">
                    <a:pos x="14" y="77"/>
                  </a:cxn>
                  <a:cxn ang="0">
                    <a:pos x="16" y="68"/>
                  </a:cxn>
                  <a:cxn ang="0">
                    <a:pos x="22" y="52"/>
                  </a:cxn>
                  <a:cxn ang="0">
                    <a:pos x="29" y="46"/>
                  </a:cxn>
                  <a:cxn ang="0">
                    <a:pos x="30" y="31"/>
                  </a:cxn>
                  <a:cxn ang="0">
                    <a:pos x="43" y="14"/>
                  </a:cxn>
                  <a:cxn ang="0">
                    <a:pos x="53" y="0"/>
                  </a:cxn>
                  <a:cxn ang="0">
                    <a:pos x="64" y="0"/>
                  </a:cxn>
                </a:cxnLst>
                <a:rect l="0" t="0" r="r" b="b"/>
                <a:pathLst>
                  <a:path w="195" h="177">
                    <a:moveTo>
                      <a:pt x="64" y="0"/>
                    </a:moveTo>
                    <a:lnTo>
                      <a:pt x="80" y="0"/>
                    </a:lnTo>
                    <a:lnTo>
                      <a:pt x="96" y="14"/>
                    </a:lnTo>
                    <a:lnTo>
                      <a:pt x="123" y="14"/>
                    </a:lnTo>
                    <a:lnTo>
                      <a:pt x="150" y="19"/>
                    </a:lnTo>
                    <a:lnTo>
                      <a:pt x="163" y="41"/>
                    </a:lnTo>
                    <a:lnTo>
                      <a:pt x="174" y="69"/>
                    </a:lnTo>
                    <a:lnTo>
                      <a:pt x="177" y="82"/>
                    </a:lnTo>
                    <a:lnTo>
                      <a:pt x="189" y="91"/>
                    </a:lnTo>
                    <a:lnTo>
                      <a:pt x="195" y="97"/>
                    </a:lnTo>
                    <a:lnTo>
                      <a:pt x="195" y="110"/>
                    </a:lnTo>
                    <a:lnTo>
                      <a:pt x="181" y="110"/>
                    </a:lnTo>
                    <a:lnTo>
                      <a:pt x="165" y="110"/>
                    </a:lnTo>
                    <a:lnTo>
                      <a:pt x="174" y="119"/>
                    </a:lnTo>
                    <a:lnTo>
                      <a:pt x="181" y="130"/>
                    </a:lnTo>
                    <a:lnTo>
                      <a:pt x="181" y="146"/>
                    </a:lnTo>
                    <a:lnTo>
                      <a:pt x="174" y="148"/>
                    </a:lnTo>
                    <a:lnTo>
                      <a:pt x="158" y="148"/>
                    </a:lnTo>
                    <a:lnTo>
                      <a:pt x="155" y="148"/>
                    </a:lnTo>
                    <a:lnTo>
                      <a:pt x="150" y="159"/>
                    </a:lnTo>
                    <a:lnTo>
                      <a:pt x="150" y="174"/>
                    </a:lnTo>
                    <a:lnTo>
                      <a:pt x="137" y="177"/>
                    </a:lnTo>
                    <a:lnTo>
                      <a:pt x="133" y="168"/>
                    </a:lnTo>
                    <a:lnTo>
                      <a:pt x="113" y="166"/>
                    </a:lnTo>
                    <a:lnTo>
                      <a:pt x="99" y="159"/>
                    </a:lnTo>
                    <a:lnTo>
                      <a:pt x="85" y="160"/>
                    </a:lnTo>
                    <a:lnTo>
                      <a:pt x="45" y="146"/>
                    </a:lnTo>
                    <a:lnTo>
                      <a:pt x="30" y="146"/>
                    </a:lnTo>
                    <a:lnTo>
                      <a:pt x="14" y="146"/>
                    </a:lnTo>
                    <a:lnTo>
                      <a:pt x="11" y="159"/>
                    </a:lnTo>
                    <a:lnTo>
                      <a:pt x="0" y="127"/>
                    </a:lnTo>
                    <a:lnTo>
                      <a:pt x="16" y="110"/>
                    </a:lnTo>
                    <a:lnTo>
                      <a:pt x="3" y="69"/>
                    </a:lnTo>
                    <a:lnTo>
                      <a:pt x="14" y="77"/>
                    </a:lnTo>
                    <a:lnTo>
                      <a:pt x="16" y="68"/>
                    </a:lnTo>
                    <a:lnTo>
                      <a:pt x="22" y="52"/>
                    </a:lnTo>
                    <a:lnTo>
                      <a:pt x="29" y="46"/>
                    </a:lnTo>
                    <a:lnTo>
                      <a:pt x="30" y="31"/>
                    </a:lnTo>
                    <a:lnTo>
                      <a:pt x="43" y="14"/>
                    </a:lnTo>
                    <a:lnTo>
                      <a:pt x="53" y="0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6" name="Freeform 357"/>
              <p:cNvSpPr>
                <a:spLocks noChangeAspect="1"/>
              </p:cNvSpPr>
              <p:nvPr/>
            </p:nvSpPr>
            <p:spPr bwMode="auto">
              <a:xfrm>
                <a:off x="5113467" y="3159940"/>
                <a:ext cx="395098" cy="229053"/>
              </a:xfrm>
              <a:custGeom>
                <a:avLst/>
                <a:gdLst/>
                <a:ahLst/>
                <a:cxnLst>
                  <a:cxn ang="0">
                    <a:pos x="224" y="11"/>
                  </a:cxn>
                  <a:cxn ang="0">
                    <a:pos x="247" y="0"/>
                  </a:cxn>
                  <a:cxn ang="0">
                    <a:pos x="272" y="20"/>
                  </a:cxn>
                  <a:cxn ang="0">
                    <a:pos x="282" y="42"/>
                  </a:cxn>
                  <a:cxn ang="0">
                    <a:pos x="316" y="64"/>
                  </a:cxn>
                  <a:cxn ang="0">
                    <a:pos x="356" y="96"/>
                  </a:cxn>
                  <a:cxn ang="0">
                    <a:pos x="385" y="96"/>
                  </a:cxn>
                  <a:cxn ang="0">
                    <a:pos x="426" y="110"/>
                  </a:cxn>
                  <a:cxn ang="0">
                    <a:pos x="413" y="162"/>
                  </a:cxn>
                  <a:cxn ang="0">
                    <a:pos x="378" y="203"/>
                  </a:cxn>
                  <a:cxn ang="0">
                    <a:pos x="321" y="243"/>
                  </a:cxn>
                  <a:cxn ang="0">
                    <a:pos x="322" y="259"/>
                  </a:cxn>
                  <a:cxn ang="0">
                    <a:pos x="295" y="292"/>
                  </a:cxn>
                  <a:cxn ang="0">
                    <a:pos x="290" y="234"/>
                  </a:cxn>
                  <a:cxn ang="0">
                    <a:pos x="244" y="228"/>
                  </a:cxn>
                  <a:cxn ang="0">
                    <a:pos x="244" y="210"/>
                  </a:cxn>
                  <a:cxn ang="0">
                    <a:pos x="186" y="259"/>
                  </a:cxn>
                  <a:cxn ang="0">
                    <a:pos x="167" y="232"/>
                  </a:cxn>
                  <a:cxn ang="0">
                    <a:pos x="183" y="212"/>
                  </a:cxn>
                  <a:cxn ang="0">
                    <a:pos x="194" y="196"/>
                  </a:cxn>
                  <a:cxn ang="0">
                    <a:pos x="170" y="168"/>
                  </a:cxn>
                  <a:cxn ang="0">
                    <a:pos x="136" y="149"/>
                  </a:cxn>
                  <a:cxn ang="0">
                    <a:pos x="68" y="162"/>
                  </a:cxn>
                  <a:cxn ang="0">
                    <a:pos x="18" y="166"/>
                  </a:cxn>
                  <a:cxn ang="0">
                    <a:pos x="13" y="121"/>
                  </a:cxn>
                  <a:cxn ang="0">
                    <a:pos x="45" y="64"/>
                  </a:cxn>
                  <a:cxn ang="0">
                    <a:pos x="40" y="22"/>
                  </a:cxn>
                  <a:cxn ang="0">
                    <a:pos x="60" y="20"/>
                  </a:cxn>
                  <a:cxn ang="0">
                    <a:pos x="95" y="25"/>
                  </a:cxn>
                  <a:cxn ang="0">
                    <a:pos x="128" y="33"/>
                  </a:cxn>
                  <a:cxn ang="0">
                    <a:pos x="162" y="42"/>
                  </a:cxn>
                  <a:cxn ang="0">
                    <a:pos x="181" y="47"/>
                  </a:cxn>
                  <a:cxn ang="0">
                    <a:pos x="186" y="22"/>
                  </a:cxn>
                  <a:cxn ang="0">
                    <a:pos x="212" y="20"/>
                  </a:cxn>
                </a:cxnLst>
                <a:rect l="0" t="0" r="r" b="b"/>
                <a:pathLst>
                  <a:path w="437" h="292">
                    <a:moveTo>
                      <a:pt x="216" y="17"/>
                    </a:moveTo>
                    <a:lnTo>
                      <a:pt x="224" y="11"/>
                    </a:lnTo>
                    <a:lnTo>
                      <a:pt x="234" y="3"/>
                    </a:lnTo>
                    <a:lnTo>
                      <a:pt x="247" y="0"/>
                    </a:lnTo>
                    <a:lnTo>
                      <a:pt x="263" y="3"/>
                    </a:lnTo>
                    <a:lnTo>
                      <a:pt x="272" y="20"/>
                    </a:lnTo>
                    <a:lnTo>
                      <a:pt x="276" y="36"/>
                    </a:lnTo>
                    <a:lnTo>
                      <a:pt x="282" y="42"/>
                    </a:lnTo>
                    <a:lnTo>
                      <a:pt x="292" y="38"/>
                    </a:lnTo>
                    <a:lnTo>
                      <a:pt x="316" y="64"/>
                    </a:lnTo>
                    <a:lnTo>
                      <a:pt x="327" y="85"/>
                    </a:lnTo>
                    <a:lnTo>
                      <a:pt x="356" y="96"/>
                    </a:lnTo>
                    <a:lnTo>
                      <a:pt x="373" y="99"/>
                    </a:lnTo>
                    <a:lnTo>
                      <a:pt x="385" y="96"/>
                    </a:lnTo>
                    <a:lnTo>
                      <a:pt x="404" y="107"/>
                    </a:lnTo>
                    <a:lnTo>
                      <a:pt x="426" y="110"/>
                    </a:lnTo>
                    <a:lnTo>
                      <a:pt x="437" y="152"/>
                    </a:lnTo>
                    <a:lnTo>
                      <a:pt x="413" y="162"/>
                    </a:lnTo>
                    <a:lnTo>
                      <a:pt x="410" y="181"/>
                    </a:lnTo>
                    <a:lnTo>
                      <a:pt x="378" y="203"/>
                    </a:lnTo>
                    <a:lnTo>
                      <a:pt x="330" y="220"/>
                    </a:lnTo>
                    <a:lnTo>
                      <a:pt x="321" y="243"/>
                    </a:lnTo>
                    <a:lnTo>
                      <a:pt x="301" y="232"/>
                    </a:lnTo>
                    <a:lnTo>
                      <a:pt x="322" y="259"/>
                    </a:lnTo>
                    <a:lnTo>
                      <a:pt x="351" y="261"/>
                    </a:lnTo>
                    <a:lnTo>
                      <a:pt x="295" y="292"/>
                    </a:lnTo>
                    <a:lnTo>
                      <a:pt x="263" y="259"/>
                    </a:lnTo>
                    <a:lnTo>
                      <a:pt x="290" y="234"/>
                    </a:lnTo>
                    <a:lnTo>
                      <a:pt x="263" y="228"/>
                    </a:lnTo>
                    <a:lnTo>
                      <a:pt x="244" y="228"/>
                    </a:lnTo>
                    <a:lnTo>
                      <a:pt x="248" y="207"/>
                    </a:lnTo>
                    <a:lnTo>
                      <a:pt x="244" y="210"/>
                    </a:lnTo>
                    <a:lnTo>
                      <a:pt x="205" y="225"/>
                    </a:lnTo>
                    <a:lnTo>
                      <a:pt x="186" y="259"/>
                    </a:lnTo>
                    <a:lnTo>
                      <a:pt x="162" y="259"/>
                    </a:lnTo>
                    <a:lnTo>
                      <a:pt x="167" y="232"/>
                    </a:lnTo>
                    <a:lnTo>
                      <a:pt x="167" y="220"/>
                    </a:lnTo>
                    <a:lnTo>
                      <a:pt x="183" y="212"/>
                    </a:lnTo>
                    <a:lnTo>
                      <a:pt x="192" y="203"/>
                    </a:lnTo>
                    <a:lnTo>
                      <a:pt x="194" y="196"/>
                    </a:lnTo>
                    <a:lnTo>
                      <a:pt x="183" y="196"/>
                    </a:lnTo>
                    <a:lnTo>
                      <a:pt x="170" y="168"/>
                    </a:lnTo>
                    <a:lnTo>
                      <a:pt x="154" y="149"/>
                    </a:lnTo>
                    <a:lnTo>
                      <a:pt x="136" y="149"/>
                    </a:lnTo>
                    <a:lnTo>
                      <a:pt x="104" y="159"/>
                    </a:lnTo>
                    <a:lnTo>
                      <a:pt x="68" y="162"/>
                    </a:lnTo>
                    <a:lnTo>
                      <a:pt x="45" y="166"/>
                    </a:lnTo>
                    <a:lnTo>
                      <a:pt x="18" y="166"/>
                    </a:lnTo>
                    <a:lnTo>
                      <a:pt x="0" y="148"/>
                    </a:lnTo>
                    <a:lnTo>
                      <a:pt x="13" y="121"/>
                    </a:lnTo>
                    <a:lnTo>
                      <a:pt x="26" y="96"/>
                    </a:lnTo>
                    <a:lnTo>
                      <a:pt x="45" y="64"/>
                    </a:lnTo>
                    <a:lnTo>
                      <a:pt x="40" y="33"/>
                    </a:lnTo>
                    <a:lnTo>
                      <a:pt x="40" y="22"/>
                    </a:lnTo>
                    <a:lnTo>
                      <a:pt x="45" y="20"/>
                    </a:lnTo>
                    <a:lnTo>
                      <a:pt x="60" y="20"/>
                    </a:lnTo>
                    <a:lnTo>
                      <a:pt x="76" y="20"/>
                    </a:lnTo>
                    <a:lnTo>
                      <a:pt x="95" y="25"/>
                    </a:lnTo>
                    <a:lnTo>
                      <a:pt x="114" y="36"/>
                    </a:lnTo>
                    <a:lnTo>
                      <a:pt x="128" y="33"/>
                    </a:lnTo>
                    <a:lnTo>
                      <a:pt x="143" y="41"/>
                    </a:lnTo>
                    <a:lnTo>
                      <a:pt x="162" y="42"/>
                    </a:lnTo>
                    <a:lnTo>
                      <a:pt x="168" y="52"/>
                    </a:lnTo>
                    <a:lnTo>
                      <a:pt x="181" y="47"/>
                    </a:lnTo>
                    <a:lnTo>
                      <a:pt x="181" y="33"/>
                    </a:lnTo>
                    <a:lnTo>
                      <a:pt x="186" y="22"/>
                    </a:lnTo>
                    <a:lnTo>
                      <a:pt x="205" y="22"/>
                    </a:lnTo>
                    <a:lnTo>
                      <a:pt x="212" y="20"/>
                    </a:lnTo>
                    <a:lnTo>
                      <a:pt x="216" y="17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7" name="Freeform 358"/>
              <p:cNvSpPr>
                <a:spLocks noChangeAspect="1"/>
              </p:cNvSpPr>
              <p:nvPr/>
            </p:nvSpPr>
            <p:spPr bwMode="auto">
              <a:xfrm>
                <a:off x="5215949" y="3277630"/>
                <a:ext cx="71469" cy="86053"/>
              </a:xfrm>
              <a:custGeom>
                <a:avLst/>
                <a:gdLst/>
                <a:ahLst/>
                <a:cxnLst>
                  <a:cxn ang="0">
                    <a:pos x="20" y="28"/>
                  </a:cxn>
                  <a:cxn ang="0">
                    <a:pos x="26" y="45"/>
                  </a:cxn>
                  <a:cxn ang="0">
                    <a:pos x="36" y="56"/>
                  </a:cxn>
                  <a:cxn ang="0">
                    <a:pos x="40" y="108"/>
                  </a:cxn>
                  <a:cxn ang="0">
                    <a:pos x="50" y="108"/>
                  </a:cxn>
                  <a:cxn ang="0">
                    <a:pos x="53" y="81"/>
                  </a:cxn>
                  <a:cxn ang="0">
                    <a:pos x="53" y="67"/>
                  </a:cxn>
                  <a:cxn ang="0">
                    <a:pos x="76" y="59"/>
                  </a:cxn>
                  <a:cxn ang="0">
                    <a:pos x="80" y="50"/>
                  </a:cxn>
                  <a:cxn ang="0">
                    <a:pos x="72" y="45"/>
                  </a:cxn>
                  <a:cxn ang="0">
                    <a:pos x="58" y="19"/>
                  </a:cxn>
                  <a:cxn ang="0">
                    <a:pos x="44" y="3"/>
                  </a:cxn>
                  <a:cxn ang="0">
                    <a:pos x="23" y="0"/>
                  </a:cxn>
                  <a:cxn ang="0">
                    <a:pos x="0" y="3"/>
                  </a:cxn>
                  <a:cxn ang="0">
                    <a:pos x="20" y="28"/>
                  </a:cxn>
                </a:cxnLst>
                <a:rect l="0" t="0" r="r" b="b"/>
                <a:pathLst>
                  <a:path w="80" h="108">
                    <a:moveTo>
                      <a:pt x="20" y="28"/>
                    </a:moveTo>
                    <a:lnTo>
                      <a:pt x="26" y="45"/>
                    </a:lnTo>
                    <a:lnTo>
                      <a:pt x="36" y="56"/>
                    </a:lnTo>
                    <a:lnTo>
                      <a:pt x="40" y="108"/>
                    </a:lnTo>
                    <a:lnTo>
                      <a:pt x="50" y="108"/>
                    </a:lnTo>
                    <a:lnTo>
                      <a:pt x="53" y="81"/>
                    </a:lnTo>
                    <a:lnTo>
                      <a:pt x="53" y="67"/>
                    </a:lnTo>
                    <a:lnTo>
                      <a:pt x="76" y="59"/>
                    </a:lnTo>
                    <a:lnTo>
                      <a:pt x="80" y="50"/>
                    </a:lnTo>
                    <a:lnTo>
                      <a:pt x="72" y="45"/>
                    </a:lnTo>
                    <a:lnTo>
                      <a:pt x="58" y="19"/>
                    </a:lnTo>
                    <a:lnTo>
                      <a:pt x="44" y="3"/>
                    </a:lnTo>
                    <a:lnTo>
                      <a:pt x="23" y="0"/>
                    </a:lnTo>
                    <a:lnTo>
                      <a:pt x="0" y="3"/>
                    </a:lnTo>
                    <a:lnTo>
                      <a:pt x="20" y="2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8" name="Freeform 359"/>
              <p:cNvSpPr>
                <a:spLocks noChangeAspect="1"/>
              </p:cNvSpPr>
              <p:nvPr/>
            </p:nvSpPr>
            <p:spPr bwMode="auto">
              <a:xfrm>
                <a:off x="5484292" y="3388993"/>
                <a:ext cx="164511" cy="74664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45" y="0"/>
                  </a:cxn>
                  <a:cxn ang="0">
                    <a:pos x="85" y="21"/>
                  </a:cxn>
                  <a:cxn ang="0">
                    <a:pos x="101" y="43"/>
                  </a:cxn>
                  <a:cxn ang="0">
                    <a:pos x="123" y="43"/>
                  </a:cxn>
                  <a:cxn ang="0">
                    <a:pos x="139" y="33"/>
                  </a:cxn>
                  <a:cxn ang="0">
                    <a:pos x="150" y="28"/>
                  </a:cxn>
                  <a:cxn ang="0">
                    <a:pos x="163" y="52"/>
                  </a:cxn>
                  <a:cxn ang="0">
                    <a:pos x="181" y="57"/>
                  </a:cxn>
                  <a:cxn ang="0">
                    <a:pos x="177" y="66"/>
                  </a:cxn>
                  <a:cxn ang="0">
                    <a:pos x="181" y="80"/>
                  </a:cxn>
                  <a:cxn ang="0">
                    <a:pos x="181" y="94"/>
                  </a:cxn>
                  <a:cxn ang="0">
                    <a:pos x="163" y="77"/>
                  </a:cxn>
                  <a:cxn ang="0">
                    <a:pos x="150" y="69"/>
                  </a:cxn>
                  <a:cxn ang="0">
                    <a:pos x="139" y="69"/>
                  </a:cxn>
                  <a:cxn ang="0">
                    <a:pos x="136" y="90"/>
                  </a:cxn>
                  <a:cxn ang="0">
                    <a:pos x="120" y="82"/>
                  </a:cxn>
                  <a:cxn ang="0">
                    <a:pos x="97" y="94"/>
                  </a:cxn>
                  <a:cxn ang="0">
                    <a:pos x="69" y="94"/>
                  </a:cxn>
                  <a:cxn ang="0">
                    <a:pos x="69" y="57"/>
                  </a:cxn>
                  <a:cxn ang="0">
                    <a:pos x="25" y="24"/>
                  </a:cxn>
                  <a:cxn ang="0">
                    <a:pos x="0" y="6"/>
                  </a:cxn>
                </a:cxnLst>
                <a:rect l="0" t="0" r="r" b="b"/>
                <a:pathLst>
                  <a:path w="181" h="94">
                    <a:moveTo>
                      <a:pt x="0" y="6"/>
                    </a:moveTo>
                    <a:lnTo>
                      <a:pt x="45" y="0"/>
                    </a:lnTo>
                    <a:lnTo>
                      <a:pt x="85" y="21"/>
                    </a:lnTo>
                    <a:lnTo>
                      <a:pt x="101" y="43"/>
                    </a:lnTo>
                    <a:lnTo>
                      <a:pt x="123" y="43"/>
                    </a:lnTo>
                    <a:lnTo>
                      <a:pt x="139" y="33"/>
                    </a:lnTo>
                    <a:lnTo>
                      <a:pt x="150" y="28"/>
                    </a:lnTo>
                    <a:lnTo>
                      <a:pt x="163" y="52"/>
                    </a:lnTo>
                    <a:lnTo>
                      <a:pt x="181" y="57"/>
                    </a:lnTo>
                    <a:lnTo>
                      <a:pt x="177" y="66"/>
                    </a:lnTo>
                    <a:lnTo>
                      <a:pt x="181" y="80"/>
                    </a:lnTo>
                    <a:lnTo>
                      <a:pt x="181" y="94"/>
                    </a:lnTo>
                    <a:lnTo>
                      <a:pt x="163" y="77"/>
                    </a:lnTo>
                    <a:lnTo>
                      <a:pt x="150" y="69"/>
                    </a:lnTo>
                    <a:lnTo>
                      <a:pt x="139" y="69"/>
                    </a:lnTo>
                    <a:lnTo>
                      <a:pt x="136" y="90"/>
                    </a:lnTo>
                    <a:lnTo>
                      <a:pt x="120" y="82"/>
                    </a:lnTo>
                    <a:lnTo>
                      <a:pt x="97" y="94"/>
                    </a:lnTo>
                    <a:lnTo>
                      <a:pt x="69" y="94"/>
                    </a:lnTo>
                    <a:lnTo>
                      <a:pt x="69" y="57"/>
                    </a:lnTo>
                    <a:lnTo>
                      <a:pt x="25" y="24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9" name="Freeform 360"/>
              <p:cNvSpPr>
                <a:spLocks noChangeAspect="1"/>
              </p:cNvSpPr>
              <p:nvPr/>
            </p:nvSpPr>
            <p:spPr bwMode="auto">
              <a:xfrm>
                <a:off x="5605653" y="3435816"/>
                <a:ext cx="136193" cy="112628"/>
              </a:xfrm>
              <a:custGeom>
                <a:avLst/>
                <a:gdLst/>
                <a:ahLst/>
                <a:cxnLst>
                  <a:cxn ang="0">
                    <a:pos x="56" y="3"/>
                  </a:cxn>
                  <a:cxn ang="0">
                    <a:pos x="61" y="3"/>
                  </a:cxn>
                  <a:cxn ang="0">
                    <a:pos x="85" y="11"/>
                  </a:cxn>
                  <a:cxn ang="0">
                    <a:pos x="107" y="28"/>
                  </a:cxn>
                  <a:cxn ang="0">
                    <a:pos x="121" y="52"/>
                  </a:cxn>
                  <a:cxn ang="0">
                    <a:pos x="149" y="83"/>
                  </a:cxn>
                  <a:cxn ang="0">
                    <a:pos x="134" y="86"/>
                  </a:cxn>
                  <a:cxn ang="0">
                    <a:pos x="126" y="102"/>
                  </a:cxn>
                  <a:cxn ang="0">
                    <a:pos x="125" y="111"/>
                  </a:cxn>
                  <a:cxn ang="0">
                    <a:pos x="115" y="141"/>
                  </a:cxn>
                  <a:cxn ang="0">
                    <a:pos x="97" y="133"/>
                  </a:cxn>
                  <a:cxn ang="0">
                    <a:pos x="93" y="108"/>
                  </a:cxn>
                  <a:cxn ang="0">
                    <a:pos x="70" y="116"/>
                  </a:cxn>
                  <a:cxn ang="0">
                    <a:pos x="49" y="133"/>
                  </a:cxn>
                  <a:cxn ang="0">
                    <a:pos x="35" y="128"/>
                  </a:cxn>
                  <a:cxn ang="0">
                    <a:pos x="27" y="114"/>
                  </a:cxn>
                  <a:cxn ang="0">
                    <a:pos x="17" y="102"/>
                  </a:cxn>
                  <a:cxn ang="0">
                    <a:pos x="27" y="88"/>
                  </a:cxn>
                  <a:cxn ang="0">
                    <a:pos x="32" y="100"/>
                  </a:cxn>
                  <a:cxn ang="0">
                    <a:pos x="59" y="114"/>
                  </a:cxn>
                  <a:cxn ang="0">
                    <a:pos x="67" y="102"/>
                  </a:cxn>
                  <a:cxn ang="0">
                    <a:pos x="40" y="81"/>
                  </a:cxn>
                  <a:cxn ang="0">
                    <a:pos x="30" y="59"/>
                  </a:cxn>
                  <a:cxn ang="0">
                    <a:pos x="27" y="52"/>
                  </a:cxn>
                  <a:cxn ang="0">
                    <a:pos x="27" y="41"/>
                  </a:cxn>
                  <a:cxn ang="0">
                    <a:pos x="14" y="36"/>
                  </a:cxn>
                  <a:cxn ang="0">
                    <a:pos x="0" y="34"/>
                  </a:cxn>
                  <a:cxn ang="0">
                    <a:pos x="3" y="20"/>
                  </a:cxn>
                  <a:cxn ang="0">
                    <a:pos x="3" y="11"/>
                  </a:cxn>
                  <a:cxn ang="0">
                    <a:pos x="16" y="11"/>
                  </a:cxn>
                  <a:cxn ang="0">
                    <a:pos x="27" y="19"/>
                  </a:cxn>
                  <a:cxn ang="0">
                    <a:pos x="45" y="36"/>
                  </a:cxn>
                  <a:cxn ang="0">
                    <a:pos x="45" y="22"/>
                  </a:cxn>
                  <a:cxn ang="0">
                    <a:pos x="40" y="8"/>
                  </a:cxn>
                  <a:cxn ang="0">
                    <a:pos x="45" y="0"/>
                  </a:cxn>
                  <a:cxn ang="0">
                    <a:pos x="56" y="3"/>
                  </a:cxn>
                </a:cxnLst>
                <a:rect l="0" t="0" r="r" b="b"/>
                <a:pathLst>
                  <a:path w="149" h="141">
                    <a:moveTo>
                      <a:pt x="56" y="3"/>
                    </a:moveTo>
                    <a:lnTo>
                      <a:pt x="61" y="3"/>
                    </a:lnTo>
                    <a:lnTo>
                      <a:pt x="85" y="11"/>
                    </a:lnTo>
                    <a:lnTo>
                      <a:pt x="107" y="28"/>
                    </a:lnTo>
                    <a:lnTo>
                      <a:pt x="121" y="52"/>
                    </a:lnTo>
                    <a:lnTo>
                      <a:pt x="149" y="83"/>
                    </a:lnTo>
                    <a:lnTo>
                      <a:pt x="134" y="86"/>
                    </a:lnTo>
                    <a:lnTo>
                      <a:pt x="126" y="102"/>
                    </a:lnTo>
                    <a:lnTo>
                      <a:pt x="125" y="111"/>
                    </a:lnTo>
                    <a:lnTo>
                      <a:pt x="115" y="141"/>
                    </a:lnTo>
                    <a:lnTo>
                      <a:pt x="97" y="133"/>
                    </a:lnTo>
                    <a:lnTo>
                      <a:pt x="93" y="108"/>
                    </a:lnTo>
                    <a:lnTo>
                      <a:pt x="70" y="116"/>
                    </a:lnTo>
                    <a:lnTo>
                      <a:pt x="49" y="133"/>
                    </a:lnTo>
                    <a:lnTo>
                      <a:pt x="35" y="128"/>
                    </a:lnTo>
                    <a:lnTo>
                      <a:pt x="27" y="114"/>
                    </a:lnTo>
                    <a:lnTo>
                      <a:pt x="17" y="102"/>
                    </a:lnTo>
                    <a:lnTo>
                      <a:pt x="27" y="88"/>
                    </a:lnTo>
                    <a:lnTo>
                      <a:pt x="32" y="100"/>
                    </a:lnTo>
                    <a:lnTo>
                      <a:pt x="59" y="114"/>
                    </a:lnTo>
                    <a:lnTo>
                      <a:pt x="67" y="102"/>
                    </a:lnTo>
                    <a:lnTo>
                      <a:pt x="40" y="81"/>
                    </a:lnTo>
                    <a:lnTo>
                      <a:pt x="30" y="59"/>
                    </a:lnTo>
                    <a:lnTo>
                      <a:pt x="27" y="52"/>
                    </a:lnTo>
                    <a:lnTo>
                      <a:pt x="27" y="41"/>
                    </a:lnTo>
                    <a:lnTo>
                      <a:pt x="14" y="36"/>
                    </a:lnTo>
                    <a:lnTo>
                      <a:pt x="0" y="34"/>
                    </a:lnTo>
                    <a:lnTo>
                      <a:pt x="3" y="20"/>
                    </a:lnTo>
                    <a:lnTo>
                      <a:pt x="3" y="11"/>
                    </a:lnTo>
                    <a:lnTo>
                      <a:pt x="16" y="11"/>
                    </a:lnTo>
                    <a:lnTo>
                      <a:pt x="27" y="19"/>
                    </a:lnTo>
                    <a:lnTo>
                      <a:pt x="45" y="36"/>
                    </a:lnTo>
                    <a:lnTo>
                      <a:pt x="45" y="22"/>
                    </a:lnTo>
                    <a:lnTo>
                      <a:pt x="40" y="8"/>
                    </a:lnTo>
                    <a:lnTo>
                      <a:pt x="45" y="0"/>
                    </a:lnTo>
                    <a:lnTo>
                      <a:pt x="56" y="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0" name="Freeform 361"/>
              <p:cNvSpPr>
                <a:spLocks noChangeAspect="1"/>
              </p:cNvSpPr>
              <p:nvPr/>
            </p:nvSpPr>
            <p:spPr bwMode="auto">
              <a:xfrm>
                <a:off x="5575987" y="3454798"/>
                <a:ext cx="91695" cy="70867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14" y="27"/>
                  </a:cxn>
                  <a:cxn ang="0">
                    <a:pos x="29" y="52"/>
                  </a:cxn>
                  <a:cxn ang="0">
                    <a:pos x="53" y="80"/>
                  </a:cxn>
                  <a:cxn ang="0">
                    <a:pos x="67" y="60"/>
                  </a:cxn>
                  <a:cxn ang="0">
                    <a:pos x="67" y="77"/>
                  </a:cxn>
                  <a:cxn ang="0">
                    <a:pos x="80" y="80"/>
                  </a:cxn>
                  <a:cxn ang="0">
                    <a:pos x="94" y="89"/>
                  </a:cxn>
                  <a:cxn ang="0">
                    <a:pos x="102" y="77"/>
                  </a:cxn>
                  <a:cxn ang="0">
                    <a:pos x="77" y="56"/>
                  </a:cxn>
                  <a:cxn ang="0">
                    <a:pos x="69" y="36"/>
                  </a:cxn>
                  <a:cxn ang="0">
                    <a:pos x="64" y="27"/>
                  </a:cxn>
                  <a:cxn ang="0">
                    <a:pos x="64" y="17"/>
                  </a:cxn>
                  <a:cxn ang="0">
                    <a:pos x="51" y="12"/>
                  </a:cxn>
                  <a:cxn ang="0">
                    <a:pos x="35" y="8"/>
                  </a:cxn>
                  <a:cxn ang="0">
                    <a:pos x="21" y="0"/>
                  </a:cxn>
                  <a:cxn ang="0">
                    <a:pos x="8" y="3"/>
                  </a:cxn>
                  <a:cxn ang="0">
                    <a:pos x="0" y="16"/>
                  </a:cxn>
                </a:cxnLst>
                <a:rect l="0" t="0" r="r" b="b"/>
                <a:pathLst>
                  <a:path w="102" h="89">
                    <a:moveTo>
                      <a:pt x="0" y="16"/>
                    </a:moveTo>
                    <a:lnTo>
                      <a:pt x="14" y="27"/>
                    </a:lnTo>
                    <a:lnTo>
                      <a:pt x="29" y="52"/>
                    </a:lnTo>
                    <a:lnTo>
                      <a:pt x="53" y="80"/>
                    </a:lnTo>
                    <a:lnTo>
                      <a:pt x="67" y="60"/>
                    </a:lnTo>
                    <a:lnTo>
                      <a:pt x="67" y="77"/>
                    </a:lnTo>
                    <a:lnTo>
                      <a:pt x="80" y="80"/>
                    </a:lnTo>
                    <a:lnTo>
                      <a:pt x="94" y="89"/>
                    </a:lnTo>
                    <a:lnTo>
                      <a:pt x="102" y="77"/>
                    </a:lnTo>
                    <a:lnTo>
                      <a:pt x="77" y="56"/>
                    </a:lnTo>
                    <a:lnTo>
                      <a:pt x="69" y="36"/>
                    </a:lnTo>
                    <a:lnTo>
                      <a:pt x="64" y="27"/>
                    </a:lnTo>
                    <a:lnTo>
                      <a:pt x="64" y="17"/>
                    </a:lnTo>
                    <a:lnTo>
                      <a:pt x="51" y="12"/>
                    </a:lnTo>
                    <a:lnTo>
                      <a:pt x="35" y="8"/>
                    </a:lnTo>
                    <a:lnTo>
                      <a:pt x="21" y="0"/>
                    </a:lnTo>
                    <a:lnTo>
                      <a:pt x="8" y="3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1" name="Freeform 362"/>
              <p:cNvSpPr>
                <a:spLocks noChangeAspect="1"/>
              </p:cNvSpPr>
              <p:nvPr/>
            </p:nvSpPr>
            <p:spPr bwMode="auto">
              <a:xfrm>
                <a:off x="5632622" y="3067559"/>
                <a:ext cx="931782" cy="410018"/>
              </a:xfrm>
              <a:custGeom>
                <a:avLst/>
                <a:gdLst/>
                <a:ahLst/>
                <a:cxnLst>
                  <a:cxn ang="0">
                    <a:pos x="985" y="219"/>
                  </a:cxn>
                  <a:cxn ang="0">
                    <a:pos x="881" y="203"/>
                  </a:cxn>
                  <a:cxn ang="0">
                    <a:pos x="841" y="162"/>
                  </a:cxn>
                  <a:cxn ang="0">
                    <a:pos x="794" y="171"/>
                  </a:cxn>
                  <a:cxn ang="0">
                    <a:pos x="745" y="153"/>
                  </a:cxn>
                  <a:cxn ang="0">
                    <a:pos x="662" y="90"/>
                  </a:cxn>
                  <a:cxn ang="0">
                    <a:pos x="551" y="65"/>
                  </a:cxn>
                  <a:cxn ang="0">
                    <a:pos x="479" y="41"/>
                  </a:cxn>
                  <a:cxn ang="0">
                    <a:pos x="402" y="24"/>
                  </a:cxn>
                  <a:cxn ang="0">
                    <a:pos x="333" y="46"/>
                  </a:cxn>
                  <a:cxn ang="0">
                    <a:pos x="253" y="46"/>
                  </a:cxn>
                  <a:cxn ang="0">
                    <a:pos x="253" y="107"/>
                  </a:cxn>
                  <a:cxn ang="0">
                    <a:pos x="285" y="135"/>
                  </a:cxn>
                  <a:cxn ang="0">
                    <a:pos x="285" y="171"/>
                  </a:cxn>
                  <a:cxn ang="0">
                    <a:pos x="253" y="176"/>
                  </a:cxn>
                  <a:cxn ang="0">
                    <a:pos x="209" y="156"/>
                  </a:cxn>
                  <a:cxn ang="0">
                    <a:pos x="175" y="162"/>
                  </a:cxn>
                  <a:cxn ang="0">
                    <a:pos x="141" y="151"/>
                  </a:cxn>
                  <a:cxn ang="0">
                    <a:pos x="56" y="145"/>
                  </a:cxn>
                  <a:cxn ang="0">
                    <a:pos x="32" y="167"/>
                  </a:cxn>
                  <a:cxn ang="0">
                    <a:pos x="31" y="197"/>
                  </a:cxn>
                  <a:cxn ang="0">
                    <a:pos x="2" y="184"/>
                  </a:cxn>
                  <a:cxn ang="0">
                    <a:pos x="0" y="239"/>
                  </a:cxn>
                  <a:cxn ang="0">
                    <a:pos x="12" y="280"/>
                  </a:cxn>
                  <a:cxn ang="0">
                    <a:pos x="45" y="278"/>
                  </a:cxn>
                  <a:cxn ang="0">
                    <a:pos x="76" y="335"/>
                  </a:cxn>
                  <a:cxn ang="0">
                    <a:pos x="186" y="314"/>
                  </a:cxn>
                  <a:cxn ang="0">
                    <a:pos x="180" y="377"/>
                  </a:cxn>
                  <a:cxn ang="0">
                    <a:pos x="125" y="408"/>
                  </a:cxn>
                  <a:cxn ang="0">
                    <a:pos x="183" y="463"/>
                  </a:cxn>
                  <a:cxn ang="0">
                    <a:pos x="228" y="473"/>
                  </a:cxn>
                  <a:cxn ang="0">
                    <a:pos x="263" y="481"/>
                  </a:cxn>
                  <a:cxn ang="0">
                    <a:pos x="263" y="365"/>
                  </a:cxn>
                  <a:cxn ang="0">
                    <a:pos x="303" y="328"/>
                  </a:cxn>
                  <a:cxn ang="0">
                    <a:pos x="321" y="314"/>
                  </a:cxn>
                  <a:cxn ang="0">
                    <a:pos x="341" y="321"/>
                  </a:cxn>
                  <a:cxn ang="0">
                    <a:pos x="349" y="333"/>
                  </a:cxn>
                  <a:cxn ang="0">
                    <a:pos x="378" y="382"/>
                  </a:cxn>
                  <a:cxn ang="0">
                    <a:pos x="401" y="412"/>
                  </a:cxn>
                  <a:cxn ang="0">
                    <a:pos x="463" y="412"/>
                  </a:cxn>
                  <a:cxn ang="0">
                    <a:pos x="486" y="492"/>
                  </a:cxn>
                  <a:cxn ang="0">
                    <a:pos x="513" y="522"/>
                  </a:cxn>
                  <a:cxn ang="0">
                    <a:pos x="570" y="507"/>
                  </a:cxn>
                  <a:cxn ang="0">
                    <a:pos x="642" y="509"/>
                  </a:cxn>
                  <a:cxn ang="0">
                    <a:pos x="641" y="476"/>
                  </a:cxn>
                  <a:cxn ang="0">
                    <a:pos x="649" y="459"/>
                  </a:cxn>
                  <a:cxn ang="0">
                    <a:pos x="694" y="463"/>
                  </a:cxn>
                  <a:cxn ang="0">
                    <a:pos x="758" y="446"/>
                  </a:cxn>
                  <a:cxn ang="0">
                    <a:pos x="859" y="471"/>
                  </a:cxn>
                  <a:cxn ang="0">
                    <a:pos x="859" y="398"/>
                  </a:cxn>
                  <a:cxn ang="0">
                    <a:pos x="937" y="314"/>
                  </a:cxn>
                </a:cxnLst>
                <a:rect l="0" t="0" r="r" b="b"/>
                <a:pathLst>
                  <a:path w="1035" h="522">
                    <a:moveTo>
                      <a:pt x="1011" y="269"/>
                    </a:moveTo>
                    <a:lnTo>
                      <a:pt x="1035" y="256"/>
                    </a:lnTo>
                    <a:lnTo>
                      <a:pt x="985" y="219"/>
                    </a:lnTo>
                    <a:lnTo>
                      <a:pt x="951" y="233"/>
                    </a:lnTo>
                    <a:lnTo>
                      <a:pt x="903" y="219"/>
                    </a:lnTo>
                    <a:lnTo>
                      <a:pt x="881" y="203"/>
                    </a:lnTo>
                    <a:lnTo>
                      <a:pt x="859" y="203"/>
                    </a:lnTo>
                    <a:lnTo>
                      <a:pt x="851" y="181"/>
                    </a:lnTo>
                    <a:lnTo>
                      <a:pt x="841" y="162"/>
                    </a:lnTo>
                    <a:lnTo>
                      <a:pt x="825" y="162"/>
                    </a:lnTo>
                    <a:lnTo>
                      <a:pt x="810" y="162"/>
                    </a:lnTo>
                    <a:lnTo>
                      <a:pt x="794" y="171"/>
                    </a:lnTo>
                    <a:lnTo>
                      <a:pt x="769" y="140"/>
                    </a:lnTo>
                    <a:lnTo>
                      <a:pt x="759" y="145"/>
                    </a:lnTo>
                    <a:lnTo>
                      <a:pt x="745" y="153"/>
                    </a:lnTo>
                    <a:lnTo>
                      <a:pt x="732" y="157"/>
                    </a:lnTo>
                    <a:lnTo>
                      <a:pt x="713" y="137"/>
                    </a:lnTo>
                    <a:lnTo>
                      <a:pt x="662" y="90"/>
                    </a:lnTo>
                    <a:lnTo>
                      <a:pt x="618" y="62"/>
                    </a:lnTo>
                    <a:lnTo>
                      <a:pt x="594" y="33"/>
                    </a:lnTo>
                    <a:lnTo>
                      <a:pt x="551" y="65"/>
                    </a:lnTo>
                    <a:lnTo>
                      <a:pt x="546" y="44"/>
                    </a:lnTo>
                    <a:lnTo>
                      <a:pt x="486" y="41"/>
                    </a:lnTo>
                    <a:lnTo>
                      <a:pt x="479" y="41"/>
                    </a:lnTo>
                    <a:lnTo>
                      <a:pt x="453" y="0"/>
                    </a:lnTo>
                    <a:lnTo>
                      <a:pt x="423" y="8"/>
                    </a:lnTo>
                    <a:lnTo>
                      <a:pt x="402" y="24"/>
                    </a:lnTo>
                    <a:lnTo>
                      <a:pt x="364" y="32"/>
                    </a:lnTo>
                    <a:lnTo>
                      <a:pt x="354" y="24"/>
                    </a:lnTo>
                    <a:lnTo>
                      <a:pt x="333" y="46"/>
                    </a:lnTo>
                    <a:lnTo>
                      <a:pt x="321" y="44"/>
                    </a:lnTo>
                    <a:lnTo>
                      <a:pt x="266" y="47"/>
                    </a:lnTo>
                    <a:lnTo>
                      <a:pt x="253" y="46"/>
                    </a:lnTo>
                    <a:lnTo>
                      <a:pt x="247" y="51"/>
                    </a:lnTo>
                    <a:lnTo>
                      <a:pt x="271" y="77"/>
                    </a:lnTo>
                    <a:lnTo>
                      <a:pt x="253" y="107"/>
                    </a:lnTo>
                    <a:lnTo>
                      <a:pt x="255" y="126"/>
                    </a:lnTo>
                    <a:lnTo>
                      <a:pt x="255" y="135"/>
                    </a:lnTo>
                    <a:lnTo>
                      <a:pt x="285" y="135"/>
                    </a:lnTo>
                    <a:lnTo>
                      <a:pt x="295" y="153"/>
                    </a:lnTo>
                    <a:lnTo>
                      <a:pt x="295" y="171"/>
                    </a:lnTo>
                    <a:lnTo>
                      <a:pt x="285" y="171"/>
                    </a:lnTo>
                    <a:lnTo>
                      <a:pt x="273" y="162"/>
                    </a:lnTo>
                    <a:lnTo>
                      <a:pt x="263" y="171"/>
                    </a:lnTo>
                    <a:lnTo>
                      <a:pt x="253" y="176"/>
                    </a:lnTo>
                    <a:lnTo>
                      <a:pt x="234" y="162"/>
                    </a:lnTo>
                    <a:lnTo>
                      <a:pt x="228" y="151"/>
                    </a:lnTo>
                    <a:lnTo>
                      <a:pt x="209" y="156"/>
                    </a:lnTo>
                    <a:lnTo>
                      <a:pt x="209" y="160"/>
                    </a:lnTo>
                    <a:lnTo>
                      <a:pt x="196" y="151"/>
                    </a:lnTo>
                    <a:lnTo>
                      <a:pt x="175" y="162"/>
                    </a:lnTo>
                    <a:lnTo>
                      <a:pt x="154" y="171"/>
                    </a:lnTo>
                    <a:lnTo>
                      <a:pt x="148" y="162"/>
                    </a:lnTo>
                    <a:lnTo>
                      <a:pt x="141" y="151"/>
                    </a:lnTo>
                    <a:lnTo>
                      <a:pt x="113" y="145"/>
                    </a:lnTo>
                    <a:lnTo>
                      <a:pt x="64" y="140"/>
                    </a:lnTo>
                    <a:lnTo>
                      <a:pt x="56" y="145"/>
                    </a:lnTo>
                    <a:lnTo>
                      <a:pt x="50" y="156"/>
                    </a:lnTo>
                    <a:lnTo>
                      <a:pt x="42" y="153"/>
                    </a:lnTo>
                    <a:lnTo>
                      <a:pt x="32" y="167"/>
                    </a:lnTo>
                    <a:lnTo>
                      <a:pt x="29" y="181"/>
                    </a:lnTo>
                    <a:lnTo>
                      <a:pt x="29" y="187"/>
                    </a:lnTo>
                    <a:lnTo>
                      <a:pt x="31" y="197"/>
                    </a:lnTo>
                    <a:lnTo>
                      <a:pt x="23" y="198"/>
                    </a:lnTo>
                    <a:lnTo>
                      <a:pt x="16" y="181"/>
                    </a:lnTo>
                    <a:lnTo>
                      <a:pt x="2" y="184"/>
                    </a:lnTo>
                    <a:lnTo>
                      <a:pt x="0" y="208"/>
                    </a:lnTo>
                    <a:lnTo>
                      <a:pt x="0" y="228"/>
                    </a:lnTo>
                    <a:lnTo>
                      <a:pt x="0" y="239"/>
                    </a:lnTo>
                    <a:lnTo>
                      <a:pt x="7" y="253"/>
                    </a:lnTo>
                    <a:lnTo>
                      <a:pt x="12" y="262"/>
                    </a:lnTo>
                    <a:lnTo>
                      <a:pt x="12" y="280"/>
                    </a:lnTo>
                    <a:lnTo>
                      <a:pt x="23" y="278"/>
                    </a:lnTo>
                    <a:lnTo>
                      <a:pt x="37" y="266"/>
                    </a:lnTo>
                    <a:lnTo>
                      <a:pt x="45" y="278"/>
                    </a:lnTo>
                    <a:lnTo>
                      <a:pt x="56" y="291"/>
                    </a:lnTo>
                    <a:lnTo>
                      <a:pt x="64" y="308"/>
                    </a:lnTo>
                    <a:lnTo>
                      <a:pt x="76" y="335"/>
                    </a:lnTo>
                    <a:lnTo>
                      <a:pt x="100" y="328"/>
                    </a:lnTo>
                    <a:lnTo>
                      <a:pt x="133" y="317"/>
                    </a:lnTo>
                    <a:lnTo>
                      <a:pt x="186" y="314"/>
                    </a:lnTo>
                    <a:lnTo>
                      <a:pt x="201" y="330"/>
                    </a:lnTo>
                    <a:lnTo>
                      <a:pt x="201" y="366"/>
                    </a:lnTo>
                    <a:lnTo>
                      <a:pt x="180" y="377"/>
                    </a:lnTo>
                    <a:lnTo>
                      <a:pt x="154" y="382"/>
                    </a:lnTo>
                    <a:lnTo>
                      <a:pt x="157" y="408"/>
                    </a:lnTo>
                    <a:lnTo>
                      <a:pt x="125" y="408"/>
                    </a:lnTo>
                    <a:lnTo>
                      <a:pt x="154" y="459"/>
                    </a:lnTo>
                    <a:lnTo>
                      <a:pt x="170" y="463"/>
                    </a:lnTo>
                    <a:lnTo>
                      <a:pt x="183" y="463"/>
                    </a:lnTo>
                    <a:lnTo>
                      <a:pt x="193" y="487"/>
                    </a:lnTo>
                    <a:lnTo>
                      <a:pt x="199" y="478"/>
                    </a:lnTo>
                    <a:lnTo>
                      <a:pt x="228" y="473"/>
                    </a:lnTo>
                    <a:lnTo>
                      <a:pt x="244" y="481"/>
                    </a:lnTo>
                    <a:lnTo>
                      <a:pt x="253" y="492"/>
                    </a:lnTo>
                    <a:lnTo>
                      <a:pt x="263" y="481"/>
                    </a:lnTo>
                    <a:lnTo>
                      <a:pt x="281" y="484"/>
                    </a:lnTo>
                    <a:lnTo>
                      <a:pt x="247" y="369"/>
                    </a:lnTo>
                    <a:lnTo>
                      <a:pt x="263" y="365"/>
                    </a:lnTo>
                    <a:lnTo>
                      <a:pt x="303" y="338"/>
                    </a:lnTo>
                    <a:lnTo>
                      <a:pt x="309" y="338"/>
                    </a:lnTo>
                    <a:lnTo>
                      <a:pt x="303" y="328"/>
                    </a:lnTo>
                    <a:lnTo>
                      <a:pt x="313" y="333"/>
                    </a:lnTo>
                    <a:lnTo>
                      <a:pt x="313" y="317"/>
                    </a:lnTo>
                    <a:lnTo>
                      <a:pt x="321" y="314"/>
                    </a:lnTo>
                    <a:lnTo>
                      <a:pt x="324" y="314"/>
                    </a:lnTo>
                    <a:lnTo>
                      <a:pt x="332" y="314"/>
                    </a:lnTo>
                    <a:lnTo>
                      <a:pt x="341" y="321"/>
                    </a:lnTo>
                    <a:lnTo>
                      <a:pt x="349" y="313"/>
                    </a:lnTo>
                    <a:lnTo>
                      <a:pt x="361" y="314"/>
                    </a:lnTo>
                    <a:lnTo>
                      <a:pt x="349" y="333"/>
                    </a:lnTo>
                    <a:lnTo>
                      <a:pt x="359" y="361"/>
                    </a:lnTo>
                    <a:lnTo>
                      <a:pt x="378" y="377"/>
                    </a:lnTo>
                    <a:lnTo>
                      <a:pt x="378" y="382"/>
                    </a:lnTo>
                    <a:lnTo>
                      <a:pt x="373" y="396"/>
                    </a:lnTo>
                    <a:lnTo>
                      <a:pt x="373" y="402"/>
                    </a:lnTo>
                    <a:lnTo>
                      <a:pt x="401" y="412"/>
                    </a:lnTo>
                    <a:lnTo>
                      <a:pt x="410" y="430"/>
                    </a:lnTo>
                    <a:lnTo>
                      <a:pt x="436" y="418"/>
                    </a:lnTo>
                    <a:lnTo>
                      <a:pt x="463" y="412"/>
                    </a:lnTo>
                    <a:lnTo>
                      <a:pt x="486" y="463"/>
                    </a:lnTo>
                    <a:lnTo>
                      <a:pt x="495" y="490"/>
                    </a:lnTo>
                    <a:lnTo>
                      <a:pt x="486" y="492"/>
                    </a:lnTo>
                    <a:lnTo>
                      <a:pt x="484" y="501"/>
                    </a:lnTo>
                    <a:lnTo>
                      <a:pt x="503" y="509"/>
                    </a:lnTo>
                    <a:lnTo>
                      <a:pt x="513" y="522"/>
                    </a:lnTo>
                    <a:lnTo>
                      <a:pt x="542" y="509"/>
                    </a:lnTo>
                    <a:lnTo>
                      <a:pt x="550" y="522"/>
                    </a:lnTo>
                    <a:lnTo>
                      <a:pt x="570" y="507"/>
                    </a:lnTo>
                    <a:lnTo>
                      <a:pt x="585" y="507"/>
                    </a:lnTo>
                    <a:lnTo>
                      <a:pt x="602" y="509"/>
                    </a:lnTo>
                    <a:lnTo>
                      <a:pt x="642" y="509"/>
                    </a:lnTo>
                    <a:lnTo>
                      <a:pt x="631" y="498"/>
                    </a:lnTo>
                    <a:lnTo>
                      <a:pt x="631" y="484"/>
                    </a:lnTo>
                    <a:lnTo>
                      <a:pt x="641" y="476"/>
                    </a:lnTo>
                    <a:lnTo>
                      <a:pt x="641" y="463"/>
                    </a:lnTo>
                    <a:lnTo>
                      <a:pt x="623" y="460"/>
                    </a:lnTo>
                    <a:lnTo>
                      <a:pt x="649" y="459"/>
                    </a:lnTo>
                    <a:lnTo>
                      <a:pt x="673" y="460"/>
                    </a:lnTo>
                    <a:lnTo>
                      <a:pt x="676" y="463"/>
                    </a:lnTo>
                    <a:lnTo>
                      <a:pt x="694" y="463"/>
                    </a:lnTo>
                    <a:lnTo>
                      <a:pt x="682" y="441"/>
                    </a:lnTo>
                    <a:lnTo>
                      <a:pt x="695" y="437"/>
                    </a:lnTo>
                    <a:lnTo>
                      <a:pt x="758" y="446"/>
                    </a:lnTo>
                    <a:lnTo>
                      <a:pt x="804" y="454"/>
                    </a:lnTo>
                    <a:lnTo>
                      <a:pt x="841" y="471"/>
                    </a:lnTo>
                    <a:lnTo>
                      <a:pt x="859" y="471"/>
                    </a:lnTo>
                    <a:lnTo>
                      <a:pt x="868" y="492"/>
                    </a:lnTo>
                    <a:lnTo>
                      <a:pt x="881" y="446"/>
                    </a:lnTo>
                    <a:lnTo>
                      <a:pt x="859" y="398"/>
                    </a:lnTo>
                    <a:lnTo>
                      <a:pt x="923" y="379"/>
                    </a:lnTo>
                    <a:lnTo>
                      <a:pt x="929" y="352"/>
                    </a:lnTo>
                    <a:lnTo>
                      <a:pt x="937" y="314"/>
                    </a:lnTo>
                    <a:lnTo>
                      <a:pt x="1004" y="314"/>
                    </a:lnTo>
                    <a:lnTo>
                      <a:pt x="1011" y="26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2" name="Freeform 363"/>
              <p:cNvSpPr>
                <a:spLocks noChangeAspect="1"/>
              </p:cNvSpPr>
              <p:nvPr/>
            </p:nvSpPr>
            <p:spPr bwMode="auto">
              <a:xfrm>
                <a:off x="5851072" y="3330781"/>
                <a:ext cx="413975" cy="254364"/>
              </a:xfrm>
              <a:custGeom>
                <a:avLst/>
                <a:gdLst/>
                <a:ahLst/>
                <a:cxnLst>
                  <a:cxn ang="0">
                    <a:pos x="45" y="143"/>
                  </a:cxn>
                  <a:cxn ang="0">
                    <a:pos x="50" y="121"/>
                  </a:cxn>
                  <a:cxn ang="0">
                    <a:pos x="61" y="108"/>
                  </a:cxn>
                  <a:cxn ang="0">
                    <a:pos x="82" y="116"/>
                  </a:cxn>
                  <a:cxn ang="0">
                    <a:pos x="102" y="122"/>
                  </a:cxn>
                  <a:cxn ang="0">
                    <a:pos x="110" y="140"/>
                  </a:cxn>
                  <a:cxn ang="0">
                    <a:pos x="126" y="157"/>
                  </a:cxn>
                  <a:cxn ang="0">
                    <a:pos x="147" y="184"/>
                  </a:cxn>
                  <a:cxn ang="0">
                    <a:pos x="166" y="168"/>
                  </a:cxn>
                  <a:cxn ang="0">
                    <a:pos x="194" y="199"/>
                  </a:cxn>
                  <a:cxn ang="0">
                    <a:pos x="251" y="234"/>
                  </a:cxn>
                  <a:cxn ang="0">
                    <a:pos x="275" y="260"/>
                  </a:cxn>
                  <a:cxn ang="0">
                    <a:pos x="277" y="319"/>
                  </a:cxn>
                  <a:cxn ang="0">
                    <a:pos x="319" y="298"/>
                  </a:cxn>
                  <a:cxn ang="0">
                    <a:pos x="331" y="273"/>
                  </a:cxn>
                  <a:cxn ang="0">
                    <a:pos x="309" y="243"/>
                  </a:cxn>
                  <a:cxn ang="0">
                    <a:pos x="330" y="187"/>
                  </a:cxn>
                  <a:cxn ang="0">
                    <a:pos x="378" y="185"/>
                  </a:cxn>
                  <a:cxn ang="0">
                    <a:pos x="402" y="202"/>
                  </a:cxn>
                  <a:cxn ang="0">
                    <a:pos x="455" y="184"/>
                  </a:cxn>
                  <a:cxn ang="0">
                    <a:pos x="418" y="168"/>
                  </a:cxn>
                  <a:cxn ang="0">
                    <a:pos x="352" y="168"/>
                  </a:cxn>
                  <a:cxn ang="0">
                    <a:pos x="303" y="184"/>
                  </a:cxn>
                  <a:cxn ang="0">
                    <a:pos x="295" y="169"/>
                  </a:cxn>
                  <a:cxn ang="0">
                    <a:pos x="266" y="184"/>
                  </a:cxn>
                  <a:cxn ang="0">
                    <a:pos x="258" y="169"/>
                  </a:cxn>
                  <a:cxn ang="0">
                    <a:pos x="237" y="163"/>
                  </a:cxn>
                  <a:cxn ang="0">
                    <a:pos x="248" y="152"/>
                  </a:cxn>
                  <a:cxn ang="0">
                    <a:pos x="216" y="74"/>
                  </a:cxn>
                  <a:cxn ang="0">
                    <a:pos x="152" y="74"/>
                  </a:cxn>
                  <a:cxn ang="0">
                    <a:pos x="102" y="80"/>
                  </a:cxn>
                  <a:cxn ang="0">
                    <a:pos x="58" y="58"/>
                  </a:cxn>
                  <a:cxn ang="0">
                    <a:pos x="54" y="14"/>
                  </a:cxn>
                  <a:cxn ang="0">
                    <a:pos x="0" y="36"/>
                  </a:cxn>
                </a:cxnLst>
                <a:rect l="0" t="0" r="r" b="b"/>
                <a:pathLst>
                  <a:path w="455" h="323">
                    <a:moveTo>
                      <a:pt x="32" y="146"/>
                    </a:moveTo>
                    <a:lnTo>
                      <a:pt x="45" y="143"/>
                    </a:lnTo>
                    <a:lnTo>
                      <a:pt x="50" y="130"/>
                    </a:lnTo>
                    <a:lnTo>
                      <a:pt x="50" y="121"/>
                    </a:lnTo>
                    <a:lnTo>
                      <a:pt x="64" y="124"/>
                    </a:lnTo>
                    <a:lnTo>
                      <a:pt x="61" y="108"/>
                    </a:lnTo>
                    <a:lnTo>
                      <a:pt x="75" y="103"/>
                    </a:lnTo>
                    <a:lnTo>
                      <a:pt x="82" y="116"/>
                    </a:lnTo>
                    <a:lnTo>
                      <a:pt x="93" y="116"/>
                    </a:lnTo>
                    <a:lnTo>
                      <a:pt x="102" y="122"/>
                    </a:lnTo>
                    <a:lnTo>
                      <a:pt x="110" y="124"/>
                    </a:lnTo>
                    <a:lnTo>
                      <a:pt x="110" y="140"/>
                    </a:lnTo>
                    <a:lnTo>
                      <a:pt x="126" y="143"/>
                    </a:lnTo>
                    <a:lnTo>
                      <a:pt x="126" y="157"/>
                    </a:lnTo>
                    <a:lnTo>
                      <a:pt x="138" y="184"/>
                    </a:lnTo>
                    <a:lnTo>
                      <a:pt x="147" y="184"/>
                    </a:lnTo>
                    <a:lnTo>
                      <a:pt x="152" y="177"/>
                    </a:lnTo>
                    <a:lnTo>
                      <a:pt x="166" y="168"/>
                    </a:lnTo>
                    <a:lnTo>
                      <a:pt x="176" y="184"/>
                    </a:lnTo>
                    <a:lnTo>
                      <a:pt x="194" y="199"/>
                    </a:lnTo>
                    <a:lnTo>
                      <a:pt x="213" y="221"/>
                    </a:lnTo>
                    <a:lnTo>
                      <a:pt x="251" y="234"/>
                    </a:lnTo>
                    <a:lnTo>
                      <a:pt x="251" y="248"/>
                    </a:lnTo>
                    <a:lnTo>
                      <a:pt x="275" y="260"/>
                    </a:lnTo>
                    <a:lnTo>
                      <a:pt x="290" y="275"/>
                    </a:lnTo>
                    <a:lnTo>
                      <a:pt x="277" y="319"/>
                    </a:lnTo>
                    <a:lnTo>
                      <a:pt x="303" y="323"/>
                    </a:lnTo>
                    <a:lnTo>
                      <a:pt x="319" y="298"/>
                    </a:lnTo>
                    <a:lnTo>
                      <a:pt x="325" y="284"/>
                    </a:lnTo>
                    <a:lnTo>
                      <a:pt x="331" y="273"/>
                    </a:lnTo>
                    <a:lnTo>
                      <a:pt x="328" y="251"/>
                    </a:lnTo>
                    <a:lnTo>
                      <a:pt x="309" y="243"/>
                    </a:lnTo>
                    <a:lnTo>
                      <a:pt x="315" y="204"/>
                    </a:lnTo>
                    <a:lnTo>
                      <a:pt x="330" y="187"/>
                    </a:lnTo>
                    <a:lnTo>
                      <a:pt x="344" y="195"/>
                    </a:lnTo>
                    <a:lnTo>
                      <a:pt x="378" y="185"/>
                    </a:lnTo>
                    <a:lnTo>
                      <a:pt x="384" y="202"/>
                    </a:lnTo>
                    <a:lnTo>
                      <a:pt x="402" y="202"/>
                    </a:lnTo>
                    <a:lnTo>
                      <a:pt x="445" y="199"/>
                    </a:lnTo>
                    <a:lnTo>
                      <a:pt x="455" y="184"/>
                    </a:lnTo>
                    <a:lnTo>
                      <a:pt x="445" y="168"/>
                    </a:lnTo>
                    <a:lnTo>
                      <a:pt x="418" y="168"/>
                    </a:lnTo>
                    <a:lnTo>
                      <a:pt x="371" y="168"/>
                    </a:lnTo>
                    <a:lnTo>
                      <a:pt x="352" y="168"/>
                    </a:lnTo>
                    <a:lnTo>
                      <a:pt x="335" y="166"/>
                    </a:lnTo>
                    <a:lnTo>
                      <a:pt x="303" y="184"/>
                    </a:lnTo>
                    <a:lnTo>
                      <a:pt x="301" y="184"/>
                    </a:lnTo>
                    <a:lnTo>
                      <a:pt x="295" y="169"/>
                    </a:lnTo>
                    <a:lnTo>
                      <a:pt x="277" y="177"/>
                    </a:lnTo>
                    <a:lnTo>
                      <a:pt x="266" y="184"/>
                    </a:lnTo>
                    <a:lnTo>
                      <a:pt x="261" y="180"/>
                    </a:lnTo>
                    <a:lnTo>
                      <a:pt x="258" y="169"/>
                    </a:lnTo>
                    <a:lnTo>
                      <a:pt x="239" y="166"/>
                    </a:lnTo>
                    <a:lnTo>
                      <a:pt x="237" y="163"/>
                    </a:lnTo>
                    <a:lnTo>
                      <a:pt x="239" y="154"/>
                    </a:lnTo>
                    <a:lnTo>
                      <a:pt x="248" y="152"/>
                    </a:lnTo>
                    <a:lnTo>
                      <a:pt x="237" y="121"/>
                    </a:lnTo>
                    <a:lnTo>
                      <a:pt x="216" y="74"/>
                    </a:lnTo>
                    <a:lnTo>
                      <a:pt x="163" y="89"/>
                    </a:lnTo>
                    <a:lnTo>
                      <a:pt x="152" y="74"/>
                    </a:lnTo>
                    <a:lnTo>
                      <a:pt x="126" y="63"/>
                    </a:lnTo>
                    <a:lnTo>
                      <a:pt x="102" y="80"/>
                    </a:lnTo>
                    <a:lnTo>
                      <a:pt x="82" y="74"/>
                    </a:lnTo>
                    <a:lnTo>
                      <a:pt x="58" y="58"/>
                    </a:lnTo>
                    <a:lnTo>
                      <a:pt x="53" y="36"/>
                    </a:lnTo>
                    <a:lnTo>
                      <a:pt x="54" y="14"/>
                    </a:lnTo>
                    <a:lnTo>
                      <a:pt x="54" y="0"/>
                    </a:lnTo>
                    <a:lnTo>
                      <a:pt x="0" y="36"/>
                    </a:lnTo>
                    <a:lnTo>
                      <a:pt x="32" y="14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3" name="Freeform 364"/>
              <p:cNvSpPr>
                <a:spLocks noChangeAspect="1"/>
              </p:cNvSpPr>
              <p:nvPr/>
            </p:nvSpPr>
            <p:spPr bwMode="auto">
              <a:xfrm>
                <a:off x="5801178" y="3413038"/>
                <a:ext cx="311493" cy="222726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3" y="81"/>
                  </a:cxn>
                  <a:cxn ang="0">
                    <a:pos x="19" y="52"/>
                  </a:cxn>
                  <a:cxn ang="0">
                    <a:pos x="46" y="82"/>
                  </a:cxn>
                  <a:cxn ang="0">
                    <a:pos x="35" y="101"/>
                  </a:cxn>
                  <a:cxn ang="0">
                    <a:pos x="6" y="82"/>
                  </a:cxn>
                  <a:cxn ang="0">
                    <a:pos x="0" y="112"/>
                  </a:cxn>
                  <a:cxn ang="0">
                    <a:pos x="6" y="126"/>
                  </a:cxn>
                  <a:cxn ang="0">
                    <a:pos x="19" y="128"/>
                  </a:cxn>
                  <a:cxn ang="0">
                    <a:pos x="11" y="143"/>
                  </a:cxn>
                  <a:cxn ang="0">
                    <a:pos x="30" y="154"/>
                  </a:cxn>
                  <a:cxn ang="0">
                    <a:pos x="30" y="206"/>
                  </a:cxn>
                  <a:cxn ang="0">
                    <a:pos x="77" y="192"/>
                  </a:cxn>
                  <a:cxn ang="0">
                    <a:pos x="104" y="175"/>
                  </a:cxn>
                  <a:cxn ang="0">
                    <a:pos x="161" y="208"/>
                  </a:cxn>
                  <a:cxn ang="0">
                    <a:pos x="201" y="227"/>
                  </a:cxn>
                  <a:cxn ang="0">
                    <a:pos x="209" y="241"/>
                  </a:cxn>
                  <a:cxn ang="0">
                    <a:pos x="213" y="263"/>
                  </a:cxn>
                  <a:cxn ang="0">
                    <a:pos x="249" y="282"/>
                  </a:cxn>
                  <a:cxn ang="0">
                    <a:pos x="302" y="212"/>
                  </a:cxn>
                  <a:cxn ang="0">
                    <a:pos x="336" y="212"/>
                  </a:cxn>
                  <a:cxn ang="0">
                    <a:pos x="342" y="186"/>
                  </a:cxn>
                  <a:cxn ang="0">
                    <a:pos x="349" y="175"/>
                  </a:cxn>
                  <a:cxn ang="0">
                    <a:pos x="333" y="157"/>
                  </a:cxn>
                  <a:cxn ang="0">
                    <a:pos x="309" y="145"/>
                  </a:cxn>
                  <a:cxn ang="0">
                    <a:pos x="307" y="131"/>
                  </a:cxn>
                  <a:cxn ang="0">
                    <a:pos x="270" y="118"/>
                  </a:cxn>
                  <a:cxn ang="0">
                    <a:pos x="249" y="96"/>
                  </a:cxn>
                  <a:cxn ang="0">
                    <a:pos x="240" y="81"/>
                  </a:cxn>
                  <a:cxn ang="0">
                    <a:pos x="224" y="65"/>
                  </a:cxn>
                  <a:cxn ang="0">
                    <a:pos x="211" y="74"/>
                  </a:cxn>
                  <a:cxn ang="0">
                    <a:pos x="205" y="81"/>
                  </a:cxn>
                  <a:cxn ang="0">
                    <a:pos x="195" y="81"/>
                  </a:cxn>
                  <a:cxn ang="0">
                    <a:pos x="185" y="52"/>
                  </a:cxn>
                  <a:cxn ang="0">
                    <a:pos x="185" y="40"/>
                  </a:cxn>
                  <a:cxn ang="0">
                    <a:pos x="169" y="37"/>
                  </a:cxn>
                  <a:cxn ang="0">
                    <a:pos x="166" y="22"/>
                  </a:cxn>
                  <a:cxn ang="0">
                    <a:pos x="152" y="11"/>
                  </a:cxn>
                  <a:cxn ang="0">
                    <a:pos x="141" y="11"/>
                  </a:cxn>
                  <a:cxn ang="0">
                    <a:pos x="134" y="0"/>
                  </a:cxn>
                  <a:cxn ang="0">
                    <a:pos x="120" y="5"/>
                  </a:cxn>
                  <a:cxn ang="0">
                    <a:pos x="126" y="22"/>
                  </a:cxn>
                  <a:cxn ang="0">
                    <a:pos x="118" y="19"/>
                  </a:cxn>
                  <a:cxn ang="0">
                    <a:pos x="107" y="18"/>
                  </a:cxn>
                  <a:cxn ang="0">
                    <a:pos x="104" y="40"/>
                  </a:cxn>
                  <a:cxn ang="0">
                    <a:pos x="89" y="41"/>
                  </a:cxn>
                  <a:cxn ang="0">
                    <a:pos x="77" y="40"/>
                  </a:cxn>
                  <a:cxn ang="0">
                    <a:pos x="64" y="51"/>
                  </a:cxn>
                  <a:cxn ang="0">
                    <a:pos x="54" y="40"/>
                  </a:cxn>
                  <a:cxn ang="0">
                    <a:pos x="38" y="29"/>
                  </a:cxn>
                  <a:cxn ang="0">
                    <a:pos x="0" y="40"/>
                  </a:cxn>
                </a:cxnLst>
                <a:rect l="0" t="0" r="r" b="b"/>
                <a:pathLst>
                  <a:path w="349" h="282">
                    <a:moveTo>
                      <a:pt x="0" y="40"/>
                    </a:moveTo>
                    <a:lnTo>
                      <a:pt x="3" y="81"/>
                    </a:lnTo>
                    <a:lnTo>
                      <a:pt x="19" y="52"/>
                    </a:lnTo>
                    <a:lnTo>
                      <a:pt x="46" y="82"/>
                    </a:lnTo>
                    <a:lnTo>
                      <a:pt x="35" y="101"/>
                    </a:lnTo>
                    <a:lnTo>
                      <a:pt x="6" y="82"/>
                    </a:lnTo>
                    <a:lnTo>
                      <a:pt x="0" y="112"/>
                    </a:lnTo>
                    <a:lnTo>
                      <a:pt x="6" y="126"/>
                    </a:lnTo>
                    <a:lnTo>
                      <a:pt x="19" y="128"/>
                    </a:lnTo>
                    <a:lnTo>
                      <a:pt x="11" y="143"/>
                    </a:lnTo>
                    <a:lnTo>
                      <a:pt x="30" y="154"/>
                    </a:lnTo>
                    <a:lnTo>
                      <a:pt x="30" y="206"/>
                    </a:lnTo>
                    <a:lnTo>
                      <a:pt x="77" y="192"/>
                    </a:lnTo>
                    <a:lnTo>
                      <a:pt x="104" y="175"/>
                    </a:lnTo>
                    <a:lnTo>
                      <a:pt x="161" y="208"/>
                    </a:lnTo>
                    <a:lnTo>
                      <a:pt x="201" y="227"/>
                    </a:lnTo>
                    <a:lnTo>
                      <a:pt x="209" y="241"/>
                    </a:lnTo>
                    <a:lnTo>
                      <a:pt x="213" y="263"/>
                    </a:lnTo>
                    <a:lnTo>
                      <a:pt x="249" y="282"/>
                    </a:lnTo>
                    <a:lnTo>
                      <a:pt x="302" y="212"/>
                    </a:lnTo>
                    <a:lnTo>
                      <a:pt x="336" y="212"/>
                    </a:lnTo>
                    <a:lnTo>
                      <a:pt x="342" y="186"/>
                    </a:lnTo>
                    <a:lnTo>
                      <a:pt x="349" y="175"/>
                    </a:lnTo>
                    <a:lnTo>
                      <a:pt x="333" y="157"/>
                    </a:lnTo>
                    <a:lnTo>
                      <a:pt x="309" y="145"/>
                    </a:lnTo>
                    <a:lnTo>
                      <a:pt x="307" y="131"/>
                    </a:lnTo>
                    <a:lnTo>
                      <a:pt x="270" y="118"/>
                    </a:lnTo>
                    <a:lnTo>
                      <a:pt x="249" y="96"/>
                    </a:lnTo>
                    <a:lnTo>
                      <a:pt x="240" y="81"/>
                    </a:lnTo>
                    <a:lnTo>
                      <a:pt x="224" y="65"/>
                    </a:lnTo>
                    <a:lnTo>
                      <a:pt x="211" y="74"/>
                    </a:lnTo>
                    <a:lnTo>
                      <a:pt x="205" y="81"/>
                    </a:lnTo>
                    <a:lnTo>
                      <a:pt x="195" y="81"/>
                    </a:lnTo>
                    <a:lnTo>
                      <a:pt x="185" y="52"/>
                    </a:lnTo>
                    <a:lnTo>
                      <a:pt x="185" y="40"/>
                    </a:lnTo>
                    <a:lnTo>
                      <a:pt x="169" y="37"/>
                    </a:lnTo>
                    <a:lnTo>
                      <a:pt x="166" y="22"/>
                    </a:lnTo>
                    <a:lnTo>
                      <a:pt x="152" y="11"/>
                    </a:lnTo>
                    <a:lnTo>
                      <a:pt x="141" y="11"/>
                    </a:lnTo>
                    <a:lnTo>
                      <a:pt x="134" y="0"/>
                    </a:lnTo>
                    <a:lnTo>
                      <a:pt x="120" y="5"/>
                    </a:lnTo>
                    <a:lnTo>
                      <a:pt x="126" y="22"/>
                    </a:lnTo>
                    <a:lnTo>
                      <a:pt x="118" y="19"/>
                    </a:lnTo>
                    <a:lnTo>
                      <a:pt x="107" y="18"/>
                    </a:lnTo>
                    <a:lnTo>
                      <a:pt x="104" y="40"/>
                    </a:lnTo>
                    <a:lnTo>
                      <a:pt x="89" y="41"/>
                    </a:lnTo>
                    <a:lnTo>
                      <a:pt x="77" y="40"/>
                    </a:lnTo>
                    <a:lnTo>
                      <a:pt x="64" y="51"/>
                    </a:lnTo>
                    <a:lnTo>
                      <a:pt x="54" y="40"/>
                    </a:lnTo>
                    <a:lnTo>
                      <a:pt x="38" y="29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4" name="Freeform 365"/>
              <p:cNvSpPr>
                <a:spLocks noChangeAspect="1"/>
              </p:cNvSpPr>
              <p:nvPr/>
            </p:nvSpPr>
            <p:spPr bwMode="auto">
              <a:xfrm>
                <a:off x="6151777" y="3409241"/>
                <a:ext cx="258903" cy="113894"/>
              </a:xfrm>
              <a:custGeom>
                <a:avLst/>
                <a:gdLst/>
                <a:ahLst/>
                <a:cxnLst>
                  <a:cxn ang="0">
                    <a:pos x="74" y="103"/>
                  </a:cxn>
                  <a:cxn ang="0">
                    <a:pos x="55" y="103"/>
                  </a:cxn>
                  <a:cxn ang="0">
                    <a:pos x="11" y="108"/>
                  </a:cxn>
                  <a:cxn ang="0">
                    <a:pos x="0" y="122"/>
                  </a:cxn>
                  <a:cxn ang="0">
                    <a:pos x="11" y="132"/>
                  </a:cxn>
                  <a:cxn ang="0">
                    <a:pos x="19" y="136"/>
                  </a:cxn>
                  <a:cxn ang="0">
                    <a:pos x="77" y="135"/>
                  </a:cxn>
                  <a:cxn ang="0">
                    <a:pos x="117" y="135"/>
                  </a:cxn>
                  <a:cxn ang="0">
                    <a:pos x="138" y="144"/>
                  </a:cxn>
                  <a:cxn ang="0">
                    <a:pos x="141" y="127"/>
                  </a:cxn>
                  <a:cxn ang="0">
                    <a:pos x="160" y="122"/>
                  </a:cxn>
                  <a:cxn ang="0">
                    <a:pos x="181" y="118"/>
                  </a:cxn>
                  <a:cxn ang="0">
                    <a:pos x="202" y="114"/>
                  </a:cxn>
                  <a:cxn ang="0">
                    <a:pos x="237" y="88"/>
                  </a:cxn>
                  <a:cxn ang="0">
                    <a:pos x="277" y="67"/>
                  </a:cxn>
                  <a:cxn ang="0">
                    <a:pos x="290" y="55"/>
                  </a:cxn>
                  <a:cxn ang="0">
                    <a:pos x="284" y="33"/>
                  </a:cxn>
                  <a:cxn ang="0">
                    <a:pos x="266" y="33"/>
                  </a:cxn>
                  <a:cxn ang="0">
                    <a:pos x="250" y="23"/>
                  </a:cxn>
                  <a:cxn ang="0">
                    <a:pos x="231" y="17"/>
                  </a:cxn>
                  <a:cxn ang="0">
                    <a:pos x="181" y="9"/>
                  </a:cxn>
                  <a:cxn ang="0">
                    <a:pos x="120" y="0"/>
                  </a:cxn>
                  <a:cxn ang="0">
                    <a:pos x="106" y="4"/>
                  </a:cxn>
                  <a:cxn ang="0">
                    <a:pos x="112" y="17"/>
                  </a:cxn>
                  <a:cxn ang="0">
                    <a:pos x="117" y="25"/>
                  </a:cxn>
                  <a:cxn ang="0">
                    <a:pos x="101" y="25"/>
                  </a:cxn>
                  <a:cxn ang="0">
                    <a:pos x="98" y="23"/>
                  </a:cxn>
                  <a:cxn ang="0">
                    <a:pos x="75" y="20"/>
                  </a:cxn>
                  <a:cxn ang="0">
                    <a:pos x="48" y="23"/>
                  </a:cxn>
                  <a:cxn ang="0">
                    <a:pos x="64" y="25"/>
                  </a:cxn>
                  <a:cxn ang="0">
                    <a:pos x="66" y="39"/>
                  </a:cxn>
                  <a:cxn ang="0">
                    <a:pos x="56" y="47"/>
                  </a:cxn>
                  <a:cxn ang="0">
                    <a:pos x="56" y="61"/>
                  </a:cxn>
                  <a:cxn ang="0">
                    <a:pos x="67" y="72"/>
                  </a:cxn>
                  <a:cxn ang="0">
                    <a:pos x="101" y="72"/>
                  </a:cxn>
                  <a:cxn ang="0">
                    <a:pos x="114" y="69"/>
                  </a:cxn>
                  <a:cxn ang="0">
                    <a:pos x="125" y="85"/>
                  </a:cxn>
                  <a:cxn ang="0">
                    <a:pos x="112" y="100"/>
                  </a:cxn>
                  <a:cxn ang="0">
                    <a:pos x="101" y="100"/>
                  </a:cxn>
                  <a:cxn ang="0">
                    <a:pos x="88" y="100"/>
                  </a:cxn>
                  <a:cxn ang="0">
                    <a:pos x="83" y="100"/>
                  </a:cxn>
                  <a:cxn ang="0">
                    <a:pos x="74" y="103"/>
                  </a:cxn>
                </a:cxnLst>
                <a:rect l="0" t="0" r="r" b="b"/>
                <a:pathLst>
                  <a:path w="290" h="144">
                    <a:moveTo>
                      <a:pt x="74" y="103"/>
                    </a:moveTo>
                    <a:lnTo>
                      <a:pt x="55" y="103"/>
                    </a:lnTo>
                    <a:lnTo>
                      <a:pt x="11" y="108"/>
                    </a:lnTo>
                    <a:lnTo>
                      <a:pt x="0" y="122"/>
                    </a:lnTo>
                    <a:lnTo>
                      <a:pt x="11" y="132"/>
                    </a:lnTo>
                    <a:lnTo>
                      <a:pt x="19" y="136"/>
                    </a:lnTo>
                    <a:lnTo>
                      <a:pt x="77" y="135"/>
                    </a:lnTo>
                    <a:lnTo>
                      <a:pt x="117" y="135"/>
                    </a:lnTo>
                    <a:lnTo>
                      <a:pt x="138" y="144"/>
                    </a:lnTo>
                    <a:lnTo>
                      <a:pt x="141" y="127"/>
                    </a:lnTo>
                    <a:lnTo>
                      <a:pt x="160" y="122"/>
                    </a:lnTo>
                    <a:lnTo>
                      <a:pt x="181" y="118"/>
                    </a:lnTo>
                    <a:lnTo>
                      <a:pt x="202" y="114"/>
                    </a:lnTo>
                    <a:lnTo>
                      <a:pt x="237" y="88"/>
                    </a:lnTo>
                    <a:lnTo>
                      <a:pt x="277" y="67"/>
                    </a:lnTo>
                    <a:lnTo>
                      <a:pt x="290" y="55"/>
                    </a:lnTo>
                    <a:lnTo>
                      <a:pt x="284" y="33"/>
                    </a:lnTo>
                    <a:lnTo>
                      <a:pt x="266" y="33"/>
                    </a:lnTo>
                    <a:lnTo>
                      <a:pt x="250" y="23"/>
                    </a:lnTo>
                    <a:lnTo>
                      <a:pt x="231" y="17"/>
                    </a:lnTo>
                    <a:lnTo>
                      <a:pt x="181" y="9"/>
                    </a:lnTo>
                    <a:lnTo>
                      <a:pt x="120" y="0"/>
                    </a:lnTo>
                    <a:lnTo>
                      <a:pt x="106" y="4"/>
                    </a:lnTo>
                    <a:lnTo>
                      <a:pt x="112" y="17"/>
                    </a:lnTo>
                    <a:lnTo>
                      <a:pt x="117" y="25"/>
                    </a:lnTo>
                    <a:lnTo>
                      <a:pt x="101" y="25"/>
                    </a:lnTo>
                    <a:lnTo>
                      <a:pt x="98" y="23"/>
                    </a:lnTo>
                    <a:lnTo>
                      <a:pt x="75" y="20"/>
                    </a:lnTo>
                    <a:lnTo>
                      <a:pt x="48" y="23"/>
                    </a:lnTo>
                    <a:lnTo>
                      <a:pt x="64" y="25"/>
                    </a:lnTo>
                    <a:lnTo>
                      <a:pt x="66" y="39"/>
                    </a:lnTo>
                    <a:lnTo>
                      <a:pt x="56" y="47"/>
                    </a:lnTo>
                    <a:lnTo>
                      <a:pt x="56" y="61"/>
                    </a:lnTo>
                    <a:lnTo>
                      <a:pt x="67" y="72"/>
                    </a:lnTo>
                    <a:lnTo>
                      <a:pt x="101" y="72"/>
                    </a:lnTo>
                    <a:lnTo>
                      <a:pt x="114" y="69"/>
                    </a:lnTo>
                    <a:lnTo>
                      <a:pt x="125" y="85"/>
                    </a:lnTo>
                    <a:lnTo>
                      <a:pt x="112" y="100"/>
                    </a:lnTo>
                    <a:lnTo>
                      <a:pt x="101" y="100"/>
                    </a:lnTo>
                    <a:lnTo>
                      <a:pt x="88" y="100"/>
                    </a:lnTo>
                    <a:lnTo>
                      <a:pt x="83" y="100"/>
                    </a:lnTo>
                    <a:lnTo>
                      <a:pt x="74" y="10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5" name="Freeform 366"/>
              <p:cNvSpPr>
                <a:spLocks noChangeAspect="1"/>
              </p:cNvSpPr>
              <p:nvPr/>
            </p:nvSpPr>
            <p:spPr bwMode="auto">
              <a:xfrm>
                <a:off x="6127504" y="3478843"/>
                <a:ext cx="164511" cy="113894"/>
              </a:xfrm>
              <a:custGeom>
                <a:avLst/>
                <a:gdLst/>
                <a:ahLst/>
                <a:cxnLst>
                  <a:cxn ang="0">
                    <a:pos x="0" y="125"/>
                  </a:cxn>
                  <a:cxn ang="0">
                    <a:pos x="1" y="132"/>
                  </a:cxn>
                  <a:cxn ang="0">
                    <a:pos x="16" y="136"/>
                  </a:cxn>
                  <a:cxn ang="0">
                    <a:pos x="46" y="136"/>
                  </a:cxn>
                  <a:cxn ang="0">
                    <a:pos x="84" y="89"/>
                  </a:cxn>
                  <a:cxn ang="0">
                    <a:pos x="96" y="119"/>
                  </a:cxn>
                  <a:cxn ang="0">
                    <a:pos x="108" y="146"/>
                  </a:cxn>
                  <a:cxn ang="0">
                    <a:pos x="129" y="139"/>
                  </a:cxn>
                  <a:cxn ang="0">
                    <a:pos x="156" y="124"/>
                  </a:cxn>
                  <a:cxn ang="0">
                    <a:pos x="179" y="136"/>
                  </a:cxn>
                  <a:cxn ang="0">
                    <a:pos x="184" y="91"/>
                  </a:cxn>
                  <a:cxn ang="0">
                    <a:pos x="166" y="81"/>
                  </a:cxn>
                  <a:cxn ang="0">
                    <a:pos x="153" y="81"/>
                  </a:cxn>
                  <a:cxn ang="0">
                    <a:pos x="161" y="58"/>
                  </a:cxn>
                  <a:cxn ang="0">
                    <a:pos x="139" y="50"/>
                  </a:cxn>
                  <a:cxn ang="0">
                    <a:pos x="123" y="47"/>
                  </a:cxn>
                  <a:cxn ang="0">
                    <a:pos x="96" y="47"/>
                  </a:cxn>
                  <a:cxn ang="0">
                    <a:pos x="75" y="47"/>
                  </a:cxn>
                  <a:cxn ang="0">
                    <a:pos x="52" y="47"/>
                  </a:cxn>
                  <a:cxn ang="0">
                    <a:pos x="30" y="42"/>
                  </a:cxn>
                  <a:cxn ang="0">
                    <a:pos x="28" y="40"/>
                  </a:cxn>
                  <a:cxn ang="0">
                    <a:pos x="32" y="28"/>
                  </a:cxn>
                  <a:cxn ang="0">
                    <a:pos x="41" y="22"/>
                  </a:cxn>
                  <a:cxn ang="0">
                    <a:pos x="72" y="14"/>
                  </a:cxn>
                  <a:cxn ang="0">
                    <a:pos x="72" y="0"/>
                  </a:cxn>
                  <a:cxn ang="0">
                    <a:pos x="46" y="6"/>
                  </a:cxn>
                  <a:cxn ang="0">
                    <a:pos x="25" y="1"/>
                  </a:cxn>
                  <a:cxn ang="0">
                    <a:pos x="12" y="19"/>
                  </a:cxn>
                  <a:cxn ang="0">
                    <a:pos x="4" y="47"/>
                  </a:cxn>
                  <a:cxn ang="0">
                    <a:pos x="4" y="55"/>
                  </a:cxn>
                  <a:cxn ang="0">
                    <a:pos x="3" y="58"/>
                  </a:cxn>
                  <a:cxn ang="0">
                    <a:pos x="22" y="61"/>
                  </a:cxn>
                  <a:cxn ang="0">
                    <a:pos x="28" y="81"/>
                  </a:cxn>
                  <a:cxn ang="0">
                    <a:pos x="25" y="97"/>
                  </a:cxn>
                  <a:cxn ang="0">
                    <a:pos x="17" y="102"/>
                  </a:cxn>
                  <a:cxn ang="0">
                    <a:pos x="14" y="110"/>
                  </a:cxn>
                  <a:cxn ang="0">
                    <a:pos x="0" y="125"/>
                  </a:cxn>
                </a:cxnLst>
                <a:rect l="0" t="0" r="r" b="b"/>
                <a:pathLst>
                  <a:path w="184" h="146">
                    <a:moveTo>
                      <a:pt x="0" y="125"/>
                    </a:moveTo>
                    <a:lnTo>
                      <a:pt x="1" y="132"/>
                    </a:lnTo>
                    <a:lnTo>
                      <a:pt x="16" y="136"/>
                    </a:lnTo>
                    <a:lnTo>
                      <a:pt x="46" y="136"/>
                    </a:lnTo>
                    <a:lnTo>
                      <a:pt x="84" y="89"/>
                    </a:lnTo>
                    <a:lnTo>
                      <a:pt x="96" y="119"/>
                    </a:lnTo>
                    <a:lnTo>
                      <a:pt x="108" y="146"/>
                    </a:lnTo>
                    <a:lnTo>
                      <a:pt x="129" y="139"/>
                    </a:lnTo>
                    <a:lnTo>
                      <a:pt x="156" y="124"/>
                    </a:lnTo>
                    <a:lnTo>
                      <a:pt x="179" y="136"/>
                    </a:lnTo>
                    <a:lnTo>
                      <a:pt x="184" y="91"/>
                    </a:lnTo>
                    <a:lnTo>
                      <a:pt x="166" y="81"/>
                    </a:lnTo>
                    <a:lnTo>
                      <a:pt x="153" y="81"/>
                    </a:lnTo>
                    <a:lnTo>
                      <a:pt x="161" y="58"/>
                    </a:lnTo>
                    <a:lnTo>
                      <a:pt x="139" y="50"/>
                    </a:lnTo>
                    <a:lnTo>
                      <a:pt x="123" y="47"/>
                    </a:lnTo>
                    <a:lnTo>
                      <a:pt x="96" y="47"/>
                    </a:lnTo>
                    <a:lnTo>
                      <a:pt x="75" y="47"/>
                    </a:lnTo>
                    <a:lnTo>
                      <a:pt x="52" y="47"/>
                    </a:lnTo>
                    <a:lnTo>
                      <a:pt x="30" y="42"/>
                    </a:lnTo>
                    <a:lnTo>
                      <a:pt x="28" y="40"/>
                    </a:lnTo>
                    <a:lnTo>
                      <a:pt x="32" y="28"/>
                    </a:lnTo>
                    <a:lnTo>
                      <a:pt x="41" y="22"/>
                    </a:lnTo>
                    <a:lnTo>
                      <a:pt x="72" y="14"/>
                    </a:lnTo>
                    <a:lnTo>
                      <a:pt x="72" y="0"/>
                    </a:lnTo>
                    <a:lnTo>
                      <a:pt x="46" y="6"/>
                    </a:lnTo>
                    <a:lnTo>
                      <a:pt x="25" y="1"/>
                    </a:lnTo>
                    <a:lnTo>
                      <a:pt x="12" y="19"/>
                    </a:lnTo>
                    <a:lnTo>
                      <a:pt x="4" y="47"/>
                    </a:lnTo>
                    <a:lnTo>
                      <a:pt x="4" y="55"/>
                    </a:lnTo>
                    <a:lnTo>
                      <a:pt x="3" y="58"/>
                    </a:lnTo>
                    <a:lnTo>
                      <a:pt x="22" y="61"/>
                    </a:lnTo>
                    <a:lnTo>
                      <a:pt x="28" y="81"/>
                    </a:lnTo>
                    <a:lnTo>
                      <a:pt x="25" y="97"/>
                    </a:lnTo>
                    <a:lnTo>
                      <a:pt x="17" y="102"/>
                    </a:lnTo>
                    <a:lnTo>
                      <a:pt x="14" y="110"/>
                    </a:lnTo>
                    <a:lnTo>
                      <a:pt x="0" y="1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6" name="Freeform 368"/>
              <p:cNvSpPr>
                <a:spLocks noChangeAspect="1"/>
              </p:cNvSpPr>
              <p:nvPr/>
            </p:nvSpPr>
            <p:spPr bwMode="auto">
              <a:xfrm>
                <a:off x="2465102" y="2309531"/>
                <a:ext cx="56635" cy="39230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8" y="0"/>
                  </a:cxn>
                  <a:cxn ang="0">
                    <a:pos x="51" y="14"/>
                  </a:cxn>
                  <a:cxn ang="0">
                    <a:pos x="64" y="54"/>
                  </a:cxn>
                  <a:cxn ang="0">
                    <a:pos x="0" y="39"/>
                  </a:cxn>
                </a:cxnLst>
                <a:rect l="0" t="0" r="r" b="b"/>
                <a:pathLst>
                  <a:path w="64" h="54">
                    <a:moveTo>
                      <a:pt x="0" y="39"/>
                    </a:moveTo>
                    <a:lnTo>
                      <a:pt x="8" y="0"/>
                    </a:lnTo>
                    <a:lnTo>
                      <a:pt x="51" y="14"/>
                    </a:lnTo>
                    <a:lnTo>
                      <a:pt x="64" y="5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7" name="Freeform 369"/>
              <p:cNvSpPr>
                <a:spLocks noChangeAspect="1"/>
              </p:cNvSpPr>
              <p:nvPr/>
            </p:nvSpPr>
            <p:spPr bwMode="auto">
              <a:xfrm>
                <a:off x="2934364" y="5660546"/>
                <a:ext cx="16181" cy="32903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8" y="0"/>
                  </a:cxn>
                  <a:cxn ang="0">
                    <a:pos x="17" y="43"/>
                  </a:cxn>
                  <a:cxn ang="0">
                    <a:pos x="0" y="21"/>
                  </a:cxn>
                </a:cxnLst>
                <a:rect l="0" t="0" r="r" b="b"/>
                <a:pathLst>
                  <a:path w="17" h="43">
                    <a:moveTo>
                      <a:pt x="0" y="21"/>
                    </a:moveTo>
                    <a:lnTo>
                      <a:pt x="8" y="0"/>
                    </a:lnTo>
                    <a:lnTo>
                      <a:pt x="17" y="43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8" name="Freeform 370"/>
              <p:cNvSpPr>
                <a:spLocks noChangeAspect="1"/>
              </p:cNvSpPr>
              <p:nvPr/>
            </p:nvSpPr>
            <p:spPr bwMode="auto">
              <a:xfrm>
                <a:off x="3003136" y="5811139"/>
                <a:ext cx="24272" cy="13921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0" y="0"/>
                  </a:cxn>
                  <a:cxn ang="0">
                    <a:pos x="26" y="18"/>
                  </a:cxn>
                  <a:cxn ang="0">
                    <a:pos x="0" y="14"/>
                  </a:cxn>
                </a:cxnLst>
                <a:rect l="0" t="0" r="r" b="b"/>
                <a:pathLst>
                  <a:path w="26" h="18">
                    <a:moveTo>
                      <a:pt x="0" y="14"/>
                    </a:moveTo>
                    <a:lnTo>
                      <a:pt x="10" y="0"/>
                    </a:lnTo>
                    <a:lnTo>
                      <a:pt x="26" y="1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49" name="Freeform 371"/>
              <p:cNvSpPr>
                <a:spLocks noChangeAspect="1"/>
              </p:cNvSpPr>
              <p:nvPr/>
            </p:nvSpPr>
            <p:spPr bwMode="auto">
              <a:xfrm>
                <a:off x="3051680" y="5854165"/>
                <a:ext cx="47195" cy="151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6" y="5"/>
                  </a:cxn>
                  <a:cxn ang="0">
                    <a:pos x="51" y="19"/>
                  </a:cxn>
                  <a:cxn ang="0">
                    <a:pos x="0" y="0"/>
                  </a:cxn>
                </a:cxnLst>
                <a:rect l="0" t="0" r="r" b="b"/>
                <a:pathLst>
                  <a:path w="51" h="19">
                    <a:moveTo>
                      <a:pt x="0" y="0"/>
                    </a:moveTo>
                    <a:lnTo>
                      <a:pt x="46" y="5"/>
                    </a:lnTo>
                    <a:lnTo>
                      <a:pt x="51" y="1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0" name="Freeform 372"/>
              <p:cNvSpPr>
                <a:spLocks noChangeAspect="1"/>
              </p:cNvSpPr>
              <p:nvPr/>
            </p:nvSpPr>
            <p:spPr bwMode="auto">
              <a:xfrm>
                <a:off x="3096179" y="5846572"/>
                <a:ext cx="17530" cy="759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3" y="0"/>
                  </a:cxn>
                  <a:cxn ang="0">
                    <a:pos x="19" y="13"/>
                  </a:cxn>
                  <a:cxn ang="0">
                    <a:pos x="0" y="13"/>
                  </a:cxn>
                </a:cxnLst>
                <a:rect l="0" t="0" r="r" b="b"/>
                <a:pathLst>
                  <a:path w="19" h="13">
                    <a:moveTo>
                      <a:pt x="0" y="13"/>
                    </a:moveTo>
                    <a:lnTo>
                      <a:pt x="3" y="0"/>
                    </a:lnTo>
                    <a:lnTo>
                      <a:pt x="19" y="13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1" name="Freeform 373"/>
              <p:cNvSpPr>
                <a:spLocks noChangeAspect="1"/>
              </p:cNvSpPr>
              <p:nvPr/>
            </p:nvSpPr>
            <p:spPr bwMode="auto">
              <a:xfrm>
                <a:off x="4839731" y="3059966"/>
                <a:ext cx="24272" cy="13921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19" y="0"/>
                  </a:cxn>
                  <a:cxn ang="0">
                    <a:pos x="25" y="8"/>
                  </a:cxn>
                  <a:cxn ang="0">
                    <a:pos x="0" y="16"/>
                  </a:cxn>
                </a:cxnLst>
                <a:rect l="0" t="0" r="r" b="b"/>
                <a:pathLst>
                  <a:path w="25" h="16">
                    <a:moveTo>
                      <a:pt x="0" y="16"/>
                    </a:moveTo>
                    <a:lnTo>
                      <a:pt x="19" y="0"/>
                    </a:lnTo>
                    <a:lnTo>
                      <a:pt x="25" y="8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2" name="Freeform 374"/>
              <p:cNvSpPr>
                <a:spLocks noChangeAspect="1"/>
              </p:cNvSpPr>
              <p:nvPr/>
            </p:nvSpPr>
            <p:spPr bwMode="auto">
              <a:xfrm>
                <a:off x="3286311" y="5735209"/>
                <a:ext cx="36408" cy="21514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19" y="0"/>
                  </a:cxn>
                  <a:cxn ang="0">
                    <a:pos x="43" y="16"/>
                  </a:cxn>
                  <a:cxn ang="0">
                    <a:pos x="0" y="32"/>
                  </a:cxn>
                </a:cxnLst>
                <a:rect l="0" t="0" r="r" b="b"/>
                <a:pathLst>
                  <a:path w="43" h="32">
                    <a:moveTo>
                      <a:pt x="0" y="32"/>
                    </a:moveTo>
                    <a:lnTo>
                      <a:pt x="19" y="0"/>
                    </a:lnTo>
                    <a:lnTo>
                      <a:pt x="43" y="16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3" name="Freeform 375"/>
              <p:cNvSpPr>
                <a:spLocks noChangeAspect="1"/>
              </p:cNvSpPr>
              <p:nvPr/>
            </p:nvSpPr>
            <p:spPr bwMode="auto">
              <a:xfrm>
                <a:off x="7558215" y="4624110"/>
                <a:ext cx="9439" cy="17717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7" y="0"/>
                  </a:cxn>
                  <a:cxn ang="0">
                    <a:pos x="10" y="13"/>
                  </a:cxn>
                  <a:cxn ang="0">
                    <a:pos x="0" y="25"/>
                  </a:cxn>
                </a:cxnLst>
                <a:rect l="0" t="0" r="r" b="b"/>
                <a:pathLst>
                  <a:path w="10" h="25">
                    <a:moveTo>
                      <a:pt x="0" y="25"/>
                    </a:moveTo>
                    <a:lnTo>
                      <a:pt x="7" y="0"/>
                    </a:lnTo>
                    <a:lnTo>
                      <a:pt x="10" y="13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4" name="Freeform 376"/>
              <p:cNvSpPr>
                <a:spLocks noChangeAspect="1"/>
              </p:cNvSpPr>
              <p:nvPr/>
            </p:nvSpPr>
            <p:spPr bwMode="auto">
              <a:xfrm>
                <a:off x="4743990" y="3227010"/>
                <a:ext cx="13485" cy="18983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9" y="0"/>
                  </a:cxn>
                  <a:cxn ang="0">
                    <a:pos x="13" y="25"/>
                  </a:cxn>
                  <a:cxn ang="0">
                    <a:pos x="0" y="19"/>
                  </a:cxn>
                </a:cxnLst>
                <a:rect l="0" t="0" r="r" b="b"/>
                <a:pathLst>
                  <a:path w="13" h="25">
                    <a:moveTo>
                      <a:pt x="0" y="19"/>
                    </a:moveTo>
                    <a:lnTo>
                      <a:pt x="9" y="0"/>
                    </a:lnTo>
                    <a:lnTo>
                      <a:pt x="13" y="25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5" name="Freeform 377"/>
              <p:cNvSpPr>
                <a:spLocks noChangeAspect="1"/>
              </p:cNvSpPr>
              <p:nvPr/>
            </p:nvSpPr>
            <p:spPr bwMode="auto">
              <a:xfrm>
                <a:off x="7364038" y="4217889"/>
                <a:ext cx="20226" cy="39230"/>
              </a:xfrm>
              <a:custGeom>
                <a:avLst/>
                <a:gdLst/>
                <a:ahLst/>
                <a:cxnLst>
                  <a:cxn ang="0">
                    <a:pos x="0" y="33"/>
                  </a:cxn>
                  <a:cxn ang="0">
                    <a:pos x="3" y="23"/>
                  </a:cxn>
                  <a:cxn ang="0">
                    <a:pos x="24" y="0"/>
                  </a:cxn>
                  <a:cxn ang="0">
                    <a:pos x="16" y="52"/>
                  </a:cxn>
                  <a:cxn ang="0">
                    <a:pos x="0" y="33"/>
                  </a:cxn>
                </a:cxnLst>
                <a:rect l="0" t="0" r="r" b="b"/>
                <a:pathLst>
                  <a:path w="24" h="52">
                    <a:moveTo>
                      <a:pt x="0" y="33"/>
                    </a:moveTo>
                    <a:lnTo>
                      <a:pt x="3" y="23"/>
                    </a:lnTo>
                    <a:lnTo>
                      <a:pt x="24" y="0"/>
                    </a:lnTo>
                    <a:lnTo>
                      <a:pt x="16" y="52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6" name="Freeform 378"/>
              <p:cNvSpPr>
                <a:spLocks noChangeAspect="1"/>
              </p:cNvSpPr>
              <p:nvPr/>
            </p:nvSpPr>
            <p:spPr bwMode="auto">
              <a:xfrm>
                <a:off x="5698696" y="2571487"/>
                <a:ext cx="43151" cy="24045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13" y="0"/>
                  </a:cxn>
                  <a:cxn ang="0">
                    <a:pos x="50" y="17"/>
                  </a:cxn>
                  <a:cxn ang="0">
                    <a:pos x="0" y="32"/>
                  </a:cxn>
                </a:cxnLst>
                <a:rect l="0" t="0" r="r" b="b"/>
                <a:pathLst>
                  <a:path w="50" h="32">
                    <a:moveTo>
                      <a:pt x="0" y="32"/>
                    </a:moveTo>
                    <a:lnTo>
                      <a:pt x="13" y="0"/>
                    </a:lnTo>
                    <a:lnTo>
                      <a:pt x="50" y="17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7" name="Freeform 381"/>
              <p:cNvSpPr>
                <a:spLocks noChangeAspect="1"/>
              </p:cNvSpPr>
              <p:nvPr/>
            </p:nvSpPr>
            <p:spPr bwMode="auto">
              <a:xfrm>
                <a:off x="1618272" y="3015674"/>
                <a:ext cx="20227" cy="151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19"/>
                  </a:cxn>
                  <a:cxn ang="0">
                    <a:pos x="21" y="0"/>
                  </a:cxn>
                  <a:cxn ang="0">
                    <a:pos x="0" y="0"/>
                  </a:cxn>
                </a:cxnLst>
                <a:rect l="0" t="0" r="r" b="b"/>
                <a:pathLst>
                  <a:path w="21" h="19">
                    <a:moveTo>
                      <a:pt x="0" y="0"/>
                    </a:moveTo>
                    <a:lnTo>
                      <a:pt x="21" y="19"/>
                    </a:lnTo>
                    <a:lnTo>
                      <a:pt x="21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8" name="Freeform 382"/>
              <p:cNvSpPr>
                <a:spLocks noChangeAspect="1"/>
              </p:cNvSpPr>
              <p:nvPr/>
            </p:nvSpPr>
            <p:spPr bwMode="auto">
              <a:xfrm>
                <a:off x="1673559" y="3051108"/>
                <a:ext cx="12136" cy="22779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6" y="0"/>
                  </a:cxn>
                  <a:cxn ang="0">
                    <a:pos x="16" y="32"/>
                  </a:cxn>
                  <a:cxn ang="0">
                    <a:pos x="0" y="18"/>
                  </a:cxn>
                </a:cxnLst>
                <a:rect l="0" t="0" r="r" b="b"/>
                <a:pathLst>
                  <a:path w="16" h="32">
                    <a:moveTo>
                      <a:pt x="0" y="18"/>
                    </a:moveTo>
                    <a:lnTo>
                      <a:pt x="6" y="0"/>
                    </a:lnTo>
                    <a:lnTo>
                      <a:pt x="16" y="32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59" name="Freeform 383"/>
              <p:cNvSpPr>
                <a:spLocks noChangeAspect="1"/>
              </p:cNvSpPr>
              <p:nvPr/>
            </p:nvSpPr>
            <p:spPr bwMode="auto">
              <a:xfrm>
                <a:off x="8831156" y="2790417"/>
                <a:ext cx="66074" cy="2024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42" y="0"/>
                  </a:cxn>
                  <a:cxn ang="0">
                    <a:pos x="75" y="14"/>
                  </a:cxn>
                  <a:cxn ang="0">
                    <a:pos x="61" y="27"/>
                  </a:cxn>
                  <a:cxn ang="0">
                    <a:pos x="0" y="11"/>
                  </a:cxn>
                </a:cxnLst>
                <a:rect l="0" t="0" r="r" b="b"/>
                <a:pathLst>
                  <a:path w="75" h="27">
                    <a:moveTo>
                      <a:pt x="0" y="11"/>
                    </a:moveTo>
                    <a:lnTo>
                      <a:pt x="42" y="0"/>
                    </a:lnTo>
                    <a:lnTo>
                      <a:pt x="75" y="14"/>
                    </a:lnTo>
                    <a:lnTo>
                      <a:pt x="61" y="2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0" name="Freeform 387"/>
              <p:cNvSpPr>
                <a:spLocks noChangeAspect="1"/>
              </p:cNvSpPr>
              <p:nvPr/>
            </p:nvSpPr>
            <p:spPr bwMode="auto">
              <a:xfrm>
                <a:off x="5380461" y="3683852"/>
                <a:ext cx="32363" cy="99973"/>
              </a:xfrm>
              <a:custGeom>
                <a:avLst/>
                <a:gdLst/>
                <a:ahLst/>
                <a:cxnLst>
                  <a:cxn ang="0">
                    <a:pos x="0" y="63"/>
                  </a:cxn>
                  <a:cxn ang="0">
                    <a:pos x="21" y="125"/>
                  </a:cxn>
                  <a:cxn ang="0">
                    <a:pos x="22" y="122"/>
                  </a:cxn>
                  <a:cxn ang="0">
                    <a:pos x="35" y="58"/>
                  </a:cxn>
                  <a:cxn ang="0">
                    <a:pos x="21" y="63"/>
                  </a:cxn>
                  <a:cxn ang="0">
                    <a:pos x="22" y="31"/>
                  </a:cxn>
                  <a:cxn ang="0">
                    <a:pos x="35" y="20"/>
                  </a:cxn>
                  <a:cxn ang="0">
                    <a:pos x="38" y="0"/>
                  </a:cxn>
                  <a:cxn ang="0">
                    <a:pos x="26" y="5"/>
                  </a:cxn>
                  <a:cxn ang="0">
                    <a:pos x="0" y="63"/>
                  </a:cxn>
                </a:cxnLst>
                <a:rect l="0" t="0" r="r" b="b"/>
                <a:pathLst>
                  <a:path w="38" h="125">
                    <a:moveTo>
                      <a:pt x="0" y="63"/>
                    </a:moveTo>
                    <a:lnTo>
                      <a:pt x="21" y="125"/>
                    </a:lnTo>
                    <a:lnTo>
                      <a:pt x="22" y="122"/>
                    </a:lnTo>
                    <a:lnTo>
                      <a:pt x="35" y="58"/>
                    </a:lnTo>
                    <a:lnTo>
                      <a:pt x="21" y="63"/>
                    </a:lnTo>
                    <a:lnTo>
                      <a:pt x="22" y="31"/>
                    </a:lnTo>
                    <a:lnTo>
                      <a:pt x="35" y="20"/>
                    </a:lnTo>
                    <a:lnTo>
                      <a:pt x="38" y="0"/>
                    </a:lnTo>
                    <a:lnTo>
                      <a:pt x="26" y="5"/>
                    </a:lnTo>
                    <a:lnTo>
                      <a:pt x="0" y="6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1" name="Freeform 389"/>
              <p:cNvSpPr>
                <a:spLocks noChangeAspect="1"/>
              </p:cNvSpPr>
              <p:nvPr/>
            </p:nvSpPr>
            <p:spPr bwMode="auto">
              <a:xfrm>
                <a:off x="3003136" y="5811139"/>
                <a:ext cx="24272" cy="13921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0" y="0"/>
                  </a:cxn>
                  <a:cxn ang="0">
                    <a:pos x="26" y="18"/>
                  </a:cxn>
                  <a:cxn ang="0">
                    <a:pos x="0" y="14"/>
                  </a:cxn>
                </a:cxnLst>
                <a:rect l="0" t="0" r="r" b="b"/>
                <a:pathLst>
                  <a:path w="26" h="18">
                    <a:moveTo>
                      <a:pt x="0" y="14"/>
                    </a:moveTo>
                    <a:lnTo>
                      <a:pt x="10" y="0"/>
                    </a:lnTo>
                    <a:lnTo>
                      <a:pt x="26" y="1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2" name="Freeform 390"/>
              <p:cNvSpPr>
                <a:spLocks noChangeAspect="1"/>
              </p:cNvSpPr>
              <p:nvPr/>
            </p:nvSpPr>
            <p:spPr bwMode="auto">
              <a:xfrm>
                <a:off x="7558215" y="4624110"/>
                <a:ext cx="9439" cy="17717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7" y="0"/>
                  </a:cxn>
                  <a:cxn ang="0">
                    <a:pos x="10" y="13"/>
                  </a:cxn>
                  <a:cxn ang="0">
                    <a:pos x="0" y="25"/>
                  </a:cxn>
                </a:cxnLst>
                <a:rect l="0" t="0" r="r" b="b"/>
                <a:pathLst>
                  <a:path w="10" h="25">
                    <a:moveTo>
                      <a:pt x="0" y="25"/>
                    </a:moveTo>
                    <a:lnTo>
                      <a:pt x="7" y="0"/>
                    </a:lnTo>
                    <a:lnTo>
                      <a:pt x="10" y="13"/>
                    </a:lnTo>
                    <a:lnTo>
                      <a:pt x="0" y="25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3" name="Freeform 391"/>
              <p:cNvSpPr>
                <a:spLocks noChangeAspect="1"/>
              </p:cNvSpPr>
              <p:nvPr/>
            </p:nvSpPr>
            <p:spPr bwMode="auto">
              <a:xfrm>
                <a:off x="4743990" y="3227010"/>
                <a:ext cx="13485" cy="18983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9" y="0"/>
                  </a:cxn>
                  <a:cxn ang="0">
                    <a:pos x="13" y="25"/>
                  </a:cxn>
                  <a:cxn ang="0">
                    <a:pos x="0" y="19"/>
                  </a:cxn>
                </a:cxnLst>
                <a:rect l="0" t="0" r="r" b="b"/>
                <a:pathLst>
                  <a:path w="13" h="25">
                    <a:moveTo>
                      <a:pt x="0" y="19"/>
                    </a:moveTo>
                    <a:lnTo>
                      <a:pt x="9" y="0"/>
                    </a:lnTo>
                    <a:lnTo>
                      <a:pt x="13" y="25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4" name="Freeform 392"/>
              <p:cNvSpPr>
                <a:spLocks noChangeAspect="1"/>
              </p:cNvSpPr>
              <p:nvPr/>
            </p:nvSpPr>
            <p:spPr bwMode="auto">
              <a:xfrm>
                <a:off x="5698696" y="2571487"/>
                <a:ext cx="43151" cy="24045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13" y="0"/>
                  </a:cxn>
                  <a:cxn ang="0">
                    <a:pos x="50" y="17"/>
                  </a:cxn>
                  <a:cxn ang="0">
                    <a:pos x="0" y="32"/>
                  </a:cxn>
                </a:cxnLst>
                <a:rect l="0" t="0" r="r" b="b"/>
                <a:pathLst>
                  <a:path w="50" h="32">
                    <a:moveTo>
                      <a:pt x="0" y="32"/>
                    </a:moveTo>
                    <a:lnTo>
                      <a:pt x="13" y="0"/>
                    </a:lnTo>
                    <a:lnTo>
                      <a:pt x="50" y="17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5" name="Freeform 394"/>
              <p:cNvSpPr>
                <a:spLocks noChangeAspect="1"/>
              </p:cNvSpPr>
              <p:nvPr/>
            </p:nvSpPr>
            <p:spPr bwMode="auto">
              <a:xfrm>
                <a:off x="1673559" y="3051108"/>
                <a:ext cx="12136" cy="22779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6" y="0"/>
                  </a:cxn>
                  <a:cxn ang="0">
                    <a:pos x="16" y="32"/>
                  </a:cxn>
                  <a:cxn ang="0">
                    <a:pos x="0" y="18"/>
                  </a:cxn>
                </a:cxnLst>
                <a:rect l="0" t="0" r="r" b="b"/>
                <a:pathLst>
                  <a:path w="16" h="32">
                    <a:moveTo>
                      <a:pt x="0" y="18"/>
                    </a:moveTo>
                    <a:lnTo>
                      <a:pt x="6" y="0"/>
                    </a:lnTo>
                    <a:lnTo>
                      <a:pt x="16" y="32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6" name="Freeform 395"/>
              <p:cNvSpPr>
                <a:spLocks noChangeAspect="1"/>
              </p:cNvSpPr>
              <p:nvPr/>
            </p:nvSpPr>
            <p:spPr bwMode="auto">
              <a:xfrm>
                <a:off x="8831156" y="2790417"/>
                <a:ext cx="66074" cy="2024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42" y="0"/>
                  </a:cxn>
                  <a:cxn ang="0">
                    <a:pos x="75" y="14"/>
                  </a:cxn>
                  <a:cxn ang="0">
                    <a:pos x="61" y="27"/>
                  </a:cxn>
                  <a:cxn ang="0">
                    <a:pos x="0" y="11"/>
                  </a:cxn>
                </a:cxnLst>
                <a:rect l="0" t="0" r="r" b="b"/>
                <a:pathLst>
                  <a:path w="75" h="27">
                    <a:moveTo>
                      <a:pt x="0" y="11"/>
                    </a:moveTo>
                    <a:lnTo>
                      <a:pt x="42" y="0"/>
                    </a:lnTo>
                    <a:lnTo>
                      <a:pt x="75" y="14"/>
                    </a:lnTo>
                    <a:lnTo>
                      <a:pt x="61" y="2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7" name="Freeform 399"/>
              <p:cNvSpPr>
                <a:spLocks noChangeAspect="1"/>
              </p:cNvSpPr>
              <p:nvPr/>
            </p:nvSpPr>
            <p:spPr bwMode="auto">
              <a:xfrm>
                <a:off x="5308993" y="5055642"/>
                <a:ext cx="29666" cy="3923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18" y="49"/>
                  </a:cxn>
                  <a:cxn ang="0">
                    <a:pos x="32" y="31"/>
                  </a:cxn>
                  <a:cxn ang="0">
                    <a:pos x="28" y="0"/>
                  </a:cxn>
                  <a:cxn ang="0">
                    <a:pos x="0" y="23"/>
                  </a:cxn>
                </a:cxnLst>
                <a:rect l="0" t="0" r="r" b="b"/>
                <a:pathLst>
                  <a:path w="32" h="49">
                    <a:moveTo>
                      <a:pt x="0" y="23"/>
                    </a:moveTo>
                    <a:lnTo>
                      <a:pt x="18" y="49"/>
                    </a:lnTo>
                    <a:lnTo>
                      <a:pt x="32" y="31"/>
                    </a:lnTo>
                    <a:lnTo>
                      <a:pt x="28" y="0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68" name="Freeform 413"/>
              <p:cNvSpPr>
                <a:spLocks noChangeAspect="1"/>
              </p:cNvSpPr>
              <p:nvPr/>
            </p:nvSpPr>
            <p:spPr bwMode="auto">
              <a:xfrm rot="2319588">
                <a:off x="8320092" y="4950606"/>
                <a:ext cx="128104" cy="39231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36" y="6"/>
                  </a:cxn>
                  <a:cxn ang="0">
                    <a:pos x="105" y="0"/>
                  </a:cxn>
                  <a:cxn ang="0">
                    <a:pos x="265" y="80"/>
                  </a:cxn>
                  <a:cxn ang="0">
                    <a:pos x="179" y="96"/>
                  </a:cxn>
                  <a:cxn ang="0">
                    <a:pos x="198" y="75"/>
                  </a:cxn>
                  <a:cxn ang="0">
                    <a:pos x="153" y="47"/>
                  </a:cxn>
                  <a:cxn ang="0">
                    <a:pos x="75" y="28"/>
                  </a:cxn>
                  <a:cxn ang="0">
                    <a:pos x="76" y="16"/>
                  </a:cxn>
                  <a:cxn ang="0">
                    <a:pos x="0" y="38"/>
                  </a:cxn>
                </a:cxnLst>
                <a:rect l="0" t="0" r="r" b="b"/>
                <a:pathLst>
                  <a:path w="265" h="96">
                    <a:moveTo>
                      <a:pt x="0" y="38"/>
                    </a:moveTo>
                    <a:lnTo>
                      <a:pt x="36" y="6"/>
                    </a:lnTo>
                    <a:lnTo>
                      <a:pt x="105" y="0"/>
                    </a:lnTo>
                    <a:lnTo>
                      <a:pt x="265" y="80"/>
                    </a:lnTo>
                    <a:lnTo>
                      <a:pt x="179" y="96"/>
                    </a:lnTo>
                    <a:lnTo>
                      <a:pt x="198" y="75"/>
                    </a:lnTo>
                    <a:lnTo>
                      <a:pt x="153" y="47"/>
                    </a:lnTo>
                    <a:lnTo>
                      <a:pt x="75" y="28"/>
                    </a:lnTo>
                    <a:lnTo>
                      <a:pt x="76" y="16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3175">
                <a:solidFill>
                  <a:srgbClr val="EAEAEA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>
                <a:defPPr>
                  <a:defRPr lang="fr-FR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0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fr-FR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1070" name="Picture 273"/>
            <p:cNvPicPr>
              <a:picLocks noChangeAspect="1" noChangeArrowheads="1"/>
            </p:cNvPicPr>
            <p:nvPr/>
          </p:nvPicPr>
          <p:blipFill>
            <a:blip r:embed="rId2" cstate="print"/>
            <a:srcRect r="79249" b="12123"/>
            <a:stretch>
              <a:fillRect/>
            </a:stretch>
          </p:blipFill>
          <p:spPr bwMode="auto">
            <a:xfrm>
              <a:off x="7929611" y="3273056"/>
              <a:ext cx="394348" cy="308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1" name="Picture 11" descr="KAKETSUKEN- The Chemo-Sero -Therapeutic Research Institute -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714259" y="2992567"/>
              <a:ext cx="1179708" cy="211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2" name="Picture 266" descr="http://www.emergentbiosolutions.com/images/logo.gif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8304" t="23071" b="21422"/>
            <a:stretch>
              <a:fillRect/>
            </a:stretch>
          </p:blipFill>
          <p:spPr bwMode="auto">
            <a:xfrm>
              <a:off x="2039743" y="2692934"/>
              <a:ext cx="924892" cy="359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4" name="Picture 275" descr="Kyoto Biken Laboratories,Inc.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407889" y="2643620"/>
              <a:ext cx="1697432" cy="2606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5" name="Picture 277" descr="IntervetSP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587" t="17476" r="4587" b="15533"/>
            <a:stretch>
              <a:fillRect/>
            </a:stretch>
          </p:blipFill>
          <p:spPr bwMode="auto">
            <a:xfrm>
              <a:off x="3551560" y="2873062"/>
              <a:ext cx="1183753" cy="193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6" name="Picture 279" descr="gsk53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54707" y="1710758"/>
              <a:ext cx="1302398" cy="420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7" name="Picture 283" descr="Sanofi-Aventis%20logo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282" t="10396" r="6282" b="10396"/>
            <a:stretch>
              <a:fillRect/>
            </a:stretch>
          </p:blipFill>
          <p:spPr bwMode="auto">
            <a:xfrm>
              <a:off x="3705012" y="2456558"/>
              <a:ext cx="835908" cy="375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8" name="Picture 288" descr="SAFC-Biosciences-logo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01392" y="2958143"/>
              <a:ext cx="1156789" cy="217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9" name="Picture 290" descr="Pfizer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7292" y="2537797"/>
              <a:ext cx="582439" cy="3416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80" name="Picture 16" descr="http://projetmongolie.files.wordpress.com/2009/03/merial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797928" y="3306666"/>
              <a:ext cx="509239" cy="371480"/>
            </a:xfrm>
            <a:prstGeom prst="rect">
              <a:avLst/>
            </a:prstGeom>
            <a:noFill/>
          </p:spPr>
        </p:pic>
        <p:pic>
          <p:nvPicPr>
            <p:cNvPr id="1081" name="Picture 2" descr="http://www.glucidoc.com/images/s/san/Sanofi-Pasteur.jpg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2294" b="16897"/>
            <a:stretch>
              <a:fillRect/>
            </a:stretch>
          </p:blipFill>
          <p:spPr bwMode="auto">
            <a:xfrm>
              <a:off x="1783854" y="2348880"/>
              <a:ext cx="1036472" cy="250570"/>
            </a:xfrm>
            <a:prstGeom prst="rect">
              <a:avLst/>
            </a:prstGeom>
            <a:noFill/>
          </p:spPr>
        </p:pic>
        <p:pic>
          <p:nvPicPr>
            <p:cNvPr id="1082" name="Picture 2" descr="http://media.marketwire.com/attachments/201009/637073_GeoVax_logo_tag_SM_hi-res.jpg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71346" y="3031490"/>
              <a:ext cx="990441" cy="346710"/>
            </a:xfrm>
            <a:prstGeom prst="rect">
              <a:avLst/>
            </a:prstGeom>
            <a:noFill/>
          </p:spPr>
        </p:pic>
        <p:pic>
          <p:nvPicPr>
            <p:cNvPr id="1083" name="Picture 16" descr="http://projetmongolie.files.wordpress.com/2009/03/merial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5074003" y="2519266"/>
              <a:ext cx="509239" cy="371480"/>
            </a:xfrm>
            <a:prstGeom prst="rect">
              <a:avLst/>
            </a:prstGeom>
            <a:noFill/>
          </p:spPr>
        </p:pic>
        <p:pic>
          <p:nvPicPr>
            <p:cNvPr id="1084" name="Picture 30" descr="http://www.bavarian-nordic.com/media/31794/bn_logo_rgb.jpg"/>
            <p:cNvPicPr>
              <a:picLocks noChangeAspect="1" noChangeArrowheads="1"/>
            </p:cNvPicPr>
            <p:nvPr/>
          </p:nvPicPr>
          <p:blipFill>
            <a:blip r:embed="rId1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986" t="11896" r="11033" b="16621"/>
            <a:stretch>
              <a:fillRect/>
            </a:stretch>
          </p:blipFill>
          <p:spPr bwMode="auto">
            <a:xfrm>
              <a:off x="5119364" y="2050312"/>
              <a:ext cx="911982" cy="456064"/>
            </a:xfrm>
            <a:prstGeom prst="rect">
              <a:avLst/>
            </a:prstGeom>
            <a:noFill/>
          </p:spPr>
        </p:pic>
        <p:pic>
          <p:nvPicPr>
            <p:cNvPr id="1086" name="Picture 8" descr="http://www.dev.fr.modeltrust.net/tbkt/virbac/img/Virbac-Logo-200.jpg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4792371" y="2921470"/>
              <a:ext cx="454587" cy="220510"/>
            </a:xfrm>
            <a:prstGeom prst="rect">
              <a:avLst/>
            </a:prstGeom>
            <a:noFill/>
          </p:spPr>
        </p:pic>
        <p:pic>
          <p:nvPicPr>
            <p:cNvPr id="1087" name="Image 275"/>
            <p:cNvPicPr/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4316126" y="3166730"/>
              <a:ext cx="544721" cy="2510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88" name="Picture 2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7529302" y="3251790"/>
              <a:ext cx="414603" cy="4146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4" name="Content Placeholder 2"/>
          <p:cNvSpPr txBox="1">
            <a:spLocks/>
          </p:cNvSpPr>
          <p:nvPr/>
        </p:nvSpPr>
        <p:spPr>
          <a:xfrm>
            <a:off x="457203" y="4267200"/>
            <a:ext cx="83820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19 licences commerciales + ~10 licences de recherche</a:t>
            </a:r>
          </a:p>
          <a:p>
            <a:pPr marL="285750" lvl="1" indent="-28575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269875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Humain : 		</a:t>
            </a:r>
            <a:r>
              <a:rPr lang="fr-FR" sz="1600" dirty="0" smtClean="0">
                <a:solidFill>
                  <a:prstClr val="black"/>
                </a:solidFill>
                <a:cs typeface="Arial" pitchFamily="34" charset="0"/>
              </a:rPr>
              <a:t> 9-20 M€ / accord + 4-6% redevances sur les ventes</a:t>
            </a:r>
          </a:p>
          <a:p>
            <a:pPr marL="285750" lvl="1" indent="-28575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269875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Vétérinaire : 		</a:t>
            </a:r>
            <a:r>
              <a:rPr lang="fr-FR" sz="1600" dirty="0" smtClean="0">
                <a:solidFill>
                  <a:prstClr val="black"/>
                </a:solidFill>
                <a:cs typeface="Arial" pitchFamily="34" charset="0"/>
              </a:rPr>
              <a:t>0,5-1,5 M€ / accord + 1,5-4% redevances sur les ventes</a:t>
            </a:r>
            <a:endParaRPr lang="fr-FR" sz="1600" dirty="0" smtClean="0">
              <a:solidFill>
                <a:sysClr val="windowText" lastClr="000000"/>
              </a:solidFill>
              <a:cs typeface="Arial" pitchFamily="34" charset="0"/>
            </a:endParaRPr>
          </a:p>
          <a:p>
            <a:pPr marL="342900" indent="-342900" eaLnBrk="0" fontAlgn="base" hangingPunct="0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1 essai de Phase II en cours pour un vaccin grippe au Japon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1 essai de Phase I en cours pour un vaccin grippe aux USA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fr-FR" sz="1600" dirty="0" smtClean="0">
              <a:solidFill>
                <a:sysClr val="windowText" lastClr="000000"/>
              </a:solidFill>
              <a:cs typeface="Arial" pitchFamily="34" charset="0"/>
            </a:endParaRPr>
          </a:p>
        </p:txBody>
      </p:sp>
      <p:pic>
        <p:nvPicPr>
          <p:cNvPr id="275" name="Image 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762950" y="2286010"/>
            <a:ext cx="809052" cy="26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2607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42925" indent="-542925">
              <a:tabLst>
                <a:tab pos="542925" algn="l"/>
              </a:tabLst>
            </a:pPr>
            <a:r>
              <a:rPr lang="fr-FR" sz="4000" dirty="0" smtClean="0"/>
              <a:t>Un modèle équilibré créateur de valeur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2200" i="1" dirty="0" smtClean="0">
                <a:solidFill>
                  <a:schemeClr val="bg1">
                    <a:lumMod val="50000"/>
                  </a:schemeClr>
                </a:solidFill>
                <a:ea typeface="+mn-ea"/>
              </a:rPr>
              <a:t>Croissance solide et continue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68572" y="4594225"/>
            <a:ext cx="48167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fr-FR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1" name="Triangle rectangle 6"/>
          <p:cNvSpPr>
            <a:spLocks noChangeArrowheads="1"/>
          </p:cNvSpPr>
          <p:nvPr/>
        </p:nvSpPr>
        <p:spPr bwMode="auto">
          <a:xfrm flipH="1">
            <a:off x="167056" y="5181601"/>
            <a:ext cx="8644303" cy="750888"/>
          </a:xfrm>
          <a:prstGeom prst="rtTriangle">
            <a:avLst/>
          </a:prstGeom>
          <a:solidFill>
            <a:srgbClr val="D6CCAA"/>
          </a:solidFill>
          <a:ln w="12700" algn="ctr">
            <a:solidFill>
              <a:srgbClr val="D6CCAA"/>
            </a:solidFill>
            <a:round/>
            <a:headEnd/>
            <a:tailEnd/>
          </a:ln>
        </p:spPr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2" name="ZoneTexte 28"/>
          <p:cNvSpPr txBox="1">
            <a:spLocks noChangeArrowheads="1"/>
          </p:cNvSpPr>
          <p:nvPr/>
        </p:nvSpPr>
        <p:spPr bwMode="auto">
          <a:xfrm>
            <a:off x="3441849" y="5945780"/>
            <a:ext cx="296447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prstClr val="black"/>
                </a:solidFill>
                <a:latin typeface="Arial Black" pitchFamily="34" charset="0"/>
              </a:rPr>
              <a:t>CREATION DE VALEUR</a:t>
            </a:r>
            <a:endParaRPr lang="fr-FR" sz="1400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13" name="ZoneTexte 6"/>
          <p:cNvSpPr txBox="1">
            <a:spLocks noChangeArrowheads="1"/>
          </p:cNvSpPr>
          <p:nvPr/>
        </p:nvSpPr>
        <p:spPr bwMode="auto">
          <a:xfrm>
            <a:off x="413239" y="5197131"/>
            <a:ext cx="143981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1000" i="1">
                <a:solidFill>
                  <a:prstClr val="black"/>
                </a:solidFill>
                <a:latin typeface="Arial" pitchFamily="34" charset="0"/>
              </a:rPr>
              <a:t>* Source: Datamonitor</a:t>
            </a:r>
          </a:p>
        </p:txBody>
      </p:sp>
      <p:graphicFrame>
        <p:nvGraphicFramePr>
          <p:cNvPr id="17" name="Tableau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115777"/>
              </p:ext>
            </p:extLst>
          </p:nvPr>
        </p:nvGraphicFramePr>
        <p:xfrm>
          <a:off x="457205" y="1276781"/>
          <a:ext cx="8340971" cy="3904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059"/>
                <a:gridCol w="915114"/>
                <a:gridCol w="915114"/>
                <a:gridCol w="915114"/>
                <a:gridCol w="915114"/>
                <a:gridCol w="915114"/>
                <a:gridCol w="915114"/>
                <a:gridCol w="915114"/>
                <a:gridCol w="915114"/>
              </a:tblGrid>
              <a:tr h="328349">
                <a:tc>
                  <a:txBody>
                    <a:bodyPr/>
                    <a:lstStyle/>
                    <a:p>
                      <a:endParaRPr lang="fr-FR" sz="1000" b="0" i="1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33231" marR="33231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i="0" noProof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itchFamily="34" charset="0"/>
                          <a:cs typeface="Arial" pitchFamily="34" charset="0"/>
                        </a:rPr>
                        <a:t>2007 </a:t>
                      </a:r>
                      <a:r>
                        <a:rPr lang="fr-FR" sz="1200" b="0" i="0" noProof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itchFamily="34" charset="0"/>
                          <a:cs typeface="Arial" pitchFamily="34" charset="0"/>
                        </a:rPr>
                        <a:t>(</a:t>
                      </a:r>
                      <a:r>
                        <a:rPr lang="fr-FR" sz="1200" b="0" i="1" noProof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itchFamily="34" charset="0"/>
                          <a:cs typeface="Arial" pitchFamily="34" charset="0"/>
                        </a:rPr>
                        <a:t>IPO</a:t>
                      </a:r>
                      <a:r>
                        <a:rPr lang="fr-FR" sz="1200" b="0" i="0" noProof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itchFamily="34" charset="0"/>
                          <a:cs typeface="Arial" pitchFamily="34" charset="0"/>
                        </a:rPr>
                        <a:t>)</a:t>
                      </a:r>
                      <a:endParaRPr lang="fr-FR" sz="1200" b="0" i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33231" marR="33231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CCA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fr-FR" sz="1200" b="1" i="0" noProof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itchFamily="34" charset="0"/>
                          <a:cs typeface="Arial" pitchFamily="34" charset="0"/>
                        </a:rPr>
                        <a:t>Aujourd’hui</a:t>
                      </a:r>
                      <a:endParaRPr lang="fr-FR" sz="1200" b="1" i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33231" marR="33231" marT="36000" marB="3600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CCA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200" b="1" i="0" noProof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itchFamily="34" charset="0"/>
                          <a:cs typeface="Arial" pitchFamily="34" charset="0"/>
                        </a:rPr>
                        <a:t>Dans 5 ans</a:t>
                      </a:r>
                      <a:endParaRPr lang="fr-FR" sz="1200" b="1" i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33231" marR="33231" marT="36000" marB="3600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CCA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i="1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737">
                <a:tc>
                  <a:txBody>
                    <a:bodyPr/>
                    <a:lstStyle/>
                    <a:p>
                      <a:endParaRPr lang="fr-FR" sz="800" b="1" noProof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b="1" baseline="30000" noProof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US" sz="800" b="1" baseline="30000" noProof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baseline="30000" noProof="0" dirty="0" smtClean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US" sz="800" b="1" baseline="30000" noProof="0" dirty="0" smtClean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800" b="1" baseline="30000" noProof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b="1" baseline="0" noProof="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96880">
                <a:tc>
                  <a:txBody>
                    <a:bodyPr/>
                    <a:lstStyle/>
                    <a:p>
                      <a:r>
                        <a:rPr lang="fr-FR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Activité</a:t>
                      </a:r>
                      <a:endParaRPr lang="fr-FR" sz="1200" b="1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EB66</a:t>
                      </a:r>
                      <a:r>
                        <a:rPr lang="en-US" sz="1200" b="1" baseline="30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®</a:t>
                      </a:r>
                      <a:endParaRPr lang="en-US" sz="1200" b="1" baseline="30000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EB66</a:t>
                      </a:r>
                      <a:r>
                        <a:rPr lang="en-US" sz="1200" b="1" baseline="30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®</a:t>
                      </a:r>
                      <a:endParaRPr lang="en-US" sz="1200" b="1" baseline="30000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baseline="30000" noProof="0" dirty="0">
                        <a:latin typeface="Arial Black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50" b="1" kern="120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VIVA|Screen</a:t>
                      </a:r>
                      <a:r>
                        <a:rPr lang="fr-FR" sz="105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™</a:t>
                      </a:r>
                      <a:endParaRPr lang="en-US" sz="1050" b="1" kern="1200" baseline="30000" noProof="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EB66</a:t>
                      </a:r>
                      <a:r>
                        <a:rPr lang="en-US" sz="1200" b="1" baseline="30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®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kern="1200" noProof="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50" b="1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VIVA|Screen</a:t>
                      </a:r>
                      <a:r>
                        <a:rPr lang="fr-FR" sz="105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™</a:t>
                      </a:r>
                      <a:endParaRPr lang="en-US" sz="1050" b="1" baseline="30000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baseline="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Produits</a:t>
                      </a:r>
                      <a:endParaRPr lang="en-US" sz="1200" b="1" baseline="0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</a:tr>
              <a:tr h="596880">
                <a:tc>
                  <a:txBody>
                    <a:bodyPr/>
                    <a:lstStyle/>
                    <a:p>
                      <a:r>
                        <a:rPr lang="fr-FR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Marché</a:t>
                      </a:r>
                      <a:endParaRPr lang="fr-FR" sz="1200" b="1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marT="108000" marB="108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Vaccins</a:t>
                      </a:r>
                    </a:p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(14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 Mds $</a:t>
                      </a:r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)</a:t>
                      </a:r>
                      <a:endParaRPr lang="fr-FR" sz="1000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Vaccins </a:t>
                      </a:r>
                    </a:p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(&gt;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 Mds $</a:t>
                      </a:r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)*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Anticorps</a:t>
                      </a: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(&gt;30 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Mds $</a:t>
                      </a: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)*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Anticorps</a:t>
                      </a: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(&gt;30 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Mds $</a:t>
                      </a: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)*</a:t>
                      </a:r>
                    </a:p>
                  </a:txBody>
                  <a:tcPr marL="33231" marR="33231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Vaccins </a:t>
                      </a:r>
                    </a:p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(&gt;30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 Mds $</a:t>
                      </a:r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)*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Anticorps</a:t>
                      </a: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(&gt;60 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Mds $</a:t>
                      </a: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)*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Antcorps</a:t>
                      </a:r>
                      <a:endParaRPr lang="fr-FR" sz="100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(&gt;60 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Mds $</a:t>
                      </a: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)*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Anticorps</a:t>
                      </a: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(&gt;60 </a:t>
                      </a:r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Mds $</a:t>
                      </a: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)*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</a:tr>
              <a:tr h="1130400">
                <a:tc>
                  <a:txBody>
                    <a:bodyPr/>
                    <a:lstStyle/>
                    <a:p>
                      <a:r>
                        <a:rPr lang="fr-FR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Accords</a:t>
                      </a:r>
                    </a:p>
                  </a:txBody>
                  <a:tcPr marL="84406" marR="84406" marT="108000" marB="108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8 </a:t>
                      </a:r>
                    </a:p>
                    <a:p>
                      <a:pPr algn="ctr"/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Licences commerciales</a:t>
                      </a:r>
                    </a:p>
                  </a:txBody>
                  <a:tcPr marL="84406" marR="84406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19</a:t>
                      </a:r>
                    </a:p>
                    <a:p>
                      <a:pPr algn="ctr"/>
                      <a:r>
                        <a:rPr lang="fr-FR" sz="10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Licences</a:t>
                      </a:r>
                      <a:endParaRPr lang="fr-FR" sz="100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commerciales</a:t>
                      </a:r>
                    </a:p>
                  </a:txBody>
                  <a:tcPr marL="33231" marR="33231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1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A</a:t>
                      </a:r>
                      <a:r>
                        <a:rPr lang="fr-FR" sz="100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ccord</a:t>
                      </a: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commercial</a:t>
                      </a:r>
                      <a:endParaRPr lang="fr-FR" sz="1000" kern="1200" baseline="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Multiple licences </a:t>
                      </a:r>
                    </a:p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commerciales</a:t>
                      </a:r>
                    </a:p>
                  </a:txBody>
                  <a:tcPr marL="33231" marR="33231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1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Multiples accords commerciaux </a:t>
                      </a:r>
                      <a:endParaRPr lang="fr-FR" sz="1000" kern="1200" baseline="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Multiples</a:t>
                      </a:r>
                      <a:r>
                        <a:rPr lang="fr-FR" sz="1000" kern="1200" baseline="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produits en préclinique et clinique</a:t>
                      </a:r>
                      <a:endParaRPr lang="fr-FR" sz="100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</a:tr>
              <a:tr h="1130400">
                <a:tc>
                  <a:txBody>
                    <a:bodyPr/>
                    <a:lstStyle/>
                    <a:p>
                      <a:r>
                        <a:rPr lang="fr-FR" sz="1200" b="1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Revenus</a:t>
                      </a:r>
                      <a:endParaRPr lang="fr-FR" sz="1200" b="1" noProof="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84406" marR="84406" marT="108000" marB="108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Services</a:t>
                      </a: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Upfront</a:t>
                      </a: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fees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Services</a:t>
                      </a: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Upfront</a:t>
                      </a: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fees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Milestones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1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Services</a:t>
                      </a: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Upfront</a:t>
                      </a: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fees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Service</a:t>
                      </a: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Upfront</a:t>
                      </a: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fees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Milestones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Royalties (vaccins </a:t>
                      </a: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veterinaires</a:t>
                      </a: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Royalties (vaccins humains)</a:t>
                      </a:r>
                    </a:p>
                  </a:txBody>
                  <a:tcPr marL="33231" marR="33231" marT="108000" marB="108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fr-FR" sz="1200" b="1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Services</a:t>
                      </a: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Upfront</a:t>
                      </a:r>
                      <a:r>
                        <a:rPr lang="fr-FR" sz="1000" b="0" kern="1200" noProof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fees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177800" indent="-17780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/>
                        </a:buClr>
                        <a:buSzPct val="130000"/>
                        <a:buFont typeface="Arial" pitchFamily="34" charset="0"/>
                        <a:buChar char="•"/>
                      </a:pPr>
                      <a:r>
                        <a:rPr lang="fr-FR" sz="1000" b="0" kern="1200" noProof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Arial" pitchFamily="34" charset="0"/>
                        </a:rPr>
                        <a:t>Milestones</a:t>
                      </a: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tx1">
                            <a:lumMod val="65000"/>
                            <a:lumOff val="35000"/>
                          </a:schemeClr>
                        </a:buClr>
                        <a:buFont typeface="Arial" pitchFamily="34" charset="0"/>
                        <a:buNone/>
                      </a:pPr>
                      <a:endParaRPr lang="fr-FR" sz="1000" b="0" kern="1200" noProof="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33231" marR="33231" marT="108000" marB="108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154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600" y="144000"/>
            <a:ext cx="7291756" cy="684000"/>
          </a:xfrm>
        </p:spPr>
        <p:txBody>
          <a:bodyPr/>
          <a:lstStyle/>
          <a:p>
            <a:pPr marL="538163" indent="-538163">
              <a:tabLst>
                <a:tab pos="542925" algn="l"/>
              </a:tabLst>
            </a:pPr>
            <a:r>
              <a:rPr lang="fr-FR" dirty="0" smtClean="0"/>
              <a:t>Le financement des biotechnologies</a:t>
            </a:r>
            <a:br>
              <a:rPr lang="fr-FR" dirty="0" smtClean="0"/>
            </a:br>
            <a:r>
              <a:rPr lang="fr-FR" sz="2000" i="1" dirty="0" smtClean="0">
                <a:solidFill>
                  <a:schemeClr val="bg1">
                    <a:lumMod val="50000"/>
                  </a:schemeClr>
                </a:solidFill>
                <a:ea typeface="+mn-ea"/>
              </a:rPr>
              <a:t>Les avantages d’un business model mixte</a:t>
            </a:r>
            <a:endParaRPr lang="fr-FR" sz="2000" i="1" dirty="0">
              <a:solidFill>
                <a:schemeClr val="bg1">
                  <a:lumMod val="50000"/>
                </a:schemeClr>
              </a:solidFill>
              <a:ea typeface="+mn-ea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57203" y="1268760"/>
            <a:ext cx="8382000" cy="39604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L’EXEMPLE DE VIVALIS</a:t>
            </a:r>
          </a:p>
          <a:p>
            <a:pPr marL="285750" lvl="1" indent="-285750" eaLnBrk="0" fontAlgn="base" hangingPunct="0"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269875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Génération d’environ 35 M€ de revenus de licence et de service depuis sa création </a:t>
            </a: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Levée de fonds cumulée de 65 M€ depuis sa création, avec une situation </a:t>
            </a:r>
            <a:r>
              <a:rPr lang="fr-FR" sz="1600" b="1" dirty="0">
                <a:solidFill>
                  <a:prstClr val="black"/>
                </a:solidFill>
                <a:cs typeface="Arial" pitchFamily="34" charset="0"/>
              </a:rPr>
              <a:t>de trésorerie de </a:t>
            </a: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30 M€ fin 2011</a:t>
            </a:r>
          </a:p>
          <a:p>
            <a:pPr marL="742950" lvl="2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Calibri" pitchFamily="34" charset="0"/>
              <a:buChar char="→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Les revenus ont donc été aussi importants que le cash issue des levées de fonds 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v"/>
              <a:defRPr/>
            </a:pPr>
            <a:endParaRPr lang="fr-FR" sz="16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LES PRINCIPAUX AVANTAGES</a:t>
            </a:r>
            <a:endParaRPr lang="fr-FR" sz="20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La rencontre avec les industriels de la pharmacie permet de murir plus vite et d’adapter son offre</a:t>
            </a: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Les revenus permettent de limiter les levées et la dilution</a:t>
            </a:r>
            <a:endParaRPr lang="fr-FR" sz="1600" dirty="0" smtClean="0">
              <a:solidFill>
                <a:prstClr val="black"/>
              </a:solidFill>
              <a:cs typeface="Arial" pitchFamily="34" charset="0"/>
            </a:endParaRP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endParaRPr lang="fr-FR" sz="16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LES DESAVANTAGES</a:t>
            </a:r>
            <a:endParaRPr lang="fr-FR" sz="20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 suivi de multiples contrats (30 licences pour Vivalis) et la poursuite de la R&amp;D ne sont pas simples à coordonner </a:t>
            </a: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>
                <a:solidFill>
                  <a:prstClr val="black"/>
                </a:solidFill>
                <a:cs typeface="Arial" pitchFamily="34" charset="0"/>
              </a:rPr>
              <a:t>A</a:t>
            </a: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ttention à rester focalisé sur les projets à forte valeur ajoutée</a:t>
            </a:r>
          </a:p>
        </p:txBody>
      </p:sp>
    </p:spTree>
    <p:extLst>
      <p:ext uri="{BB962C8B-B14F-4D97-AF65-F5344CB8AC3E}">
        <p14:creationId xmlns:p14="http://schemas.microsoft.com/office/powerpoint/2010/main" val="323774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600" y="144000"/>
            <a:ext cx="7291756" cy="684000"/>
          </a:xfrm>
        </p:spPr>
        <p:txBody>
          <a:bodyPr/>
          <a:lstStyle/>
          <a:p>
            <a:pPr marL="538163" indent="-538163">
              <a:tabLst>
                <a:tab pos="542925" algn="l"/>
              </a:tabLst>
            </a:pPr>
            <a:r>
              <a:rPr lang="fr-FR" dirty="0" smtClean="0"/>
              <a:t>Le financement des biotechnologies</a:t>
            </a:r>
            <a:br>
              <a:rPr lang="fr-FR" dirty="0" smtClean="0"/>
            </a:br>
            <a:r>
              <a:rPr lang="fr-FR" sz="2000" i="1" dirty="0" smtClean="0">
                <a:solidFill>
                  <a:schemeClr val="bg1">
                    <a:lumMod val="50000"/>
                  </a:schemeClr>
                </a:solidFill>
                <a:ea typeface="+mn-ea"/>
              </a:rPr>
              <a:t>La nécessité de canaux complémentaires</a:t>
            </a:r>
            <a:endParaRPr lang="fr-FR" sz="2000" i="1" dirty="0">
              <a:solidFill>
                <a:schemeClr val="bg1">
                  <a:lumMod val="50000"/>
                </a:schemeClr>
              </a:solidFill>
              <a:ea typeface="+mn-ea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57203" y="980728"/>
            <a:ext cx="8382000" cy="39604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LE FINANCEMENT PUBLIC</a:t>
            </a:r>
          </a:p>
          <a:p>
            <a:pPr marL="285750" lvl="1" indent="-285750" eaLnBrk="0" fontAlgn="base" hangingPunct="0"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269875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 statut de JEI est un élément clef pour les start-up</a:t>
            </a: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 CIR permet d’être compétitif en Europe et compense en partie des charges sociales supérieures à nos concurrents. Il est critique qu’il ne soit pas remis en cause</a:t>
            </a: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 FSI et </a:t>
            </a:r>
            <a:r>
              <a:rPr lang="fr-FR" sz="1600" b="1" dirty="0" err="1" smtClean="0">
                <a:solidFill>
                  <a:prstClr val="black"/>
                </a:solidFill>
                <a:cs typeface="Arial" pitchFamily="34" charset="0"/>
              </a:rPr>
              <a:t>Innobio</a:t>
            </a: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 sont deux acteurs très utiles pour accompagner des projets stratégiques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endParaRPr lang="fr-FR" sz="16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LES CAPITAUX RISQUEURS </a:t>
            </a:r>
            <a:endParaRPr lang="fr-FR" sz="20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La bourse est maintenant accessible aux sociétés de </a:t>
            </a:r>
            <a:r>
              <a:rPr lang="fr-FR" sz="1600" b="1" dirty="0" err="1" smtClean="0">
                <a:solidFill>
                  <a:prstClr val="black"/>
                </a:solidFill>
                <a:cs typeface="Arial" pitchFamily="34" charset="0"/>
              </a:rPr>
              <a:t>biotechs</a:t>
            </a: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, avec des investisseurs et des analystes plus « éduqués » et expérimentés.</a:t>
            </a: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 financement de 3° tour par les capitaux </a:t>
            </a:r>
            <a:r>
              <a:rPr lang="fr-FR" sz="1600" b="1" dirty="0" err="1" smtClean="0">
                <a:solidFill>
                  <a:prstClr val="black"/>
                </a:solidFill>
                <a:cs typeface="Arial" pitchFamily="34" charset="0"/>
              </a:rPr>
              <a:t>risqueurs</a:t>
            </a: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 (de l’ordre de 20 M€) est rare, ce qui pousse des sociétés à s’introduire en bourse parfois trop tôt.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endParaRPr lang="fr-FR" sz="16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LES CONTRATS PHARMACEUTIQUES</a:t>
            </a:r>
            <a:endParaRPr lang="fr-FR" sz="2000" kern="0" dirty="0" smtClean="0">
              <a:solidFill>
                <a:prstClr val="black"/>
              </a:solidFill>
              <a:cs typeface="Arial" pitchFamily="34" charset="0"/>
            </a:endParaRP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L’industrie pharmaceutique sous-traite 1€/2€ aux sociétés de biotechnologies, mais elle doit savoir rémunérer l’aléa de la recherche</a:t>
            </a:r>
          </a:p>
          <a:p>
            <a:pPr marL="0" lvl="1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tabLst>
                <a:tab pos="531813" algn="l"/>
              </a:tabLst>
              <a:defRPr/>
            </a:pPr>
            <a:endParaRPr lang="fr-FR" sz="1600" b="1" dirty="0">
              <a:solidFill>
                <a:prstClr val="black"/>
              </a:solidFill>
              <a:cs typeface="Arial" pitchFamily="34" charset="0"/>
            </a:endParaRPr>
          </a:p>
          <a:p>
            <a:pPr marL="342900" lvl="1" indent="-34290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tabLst>
                <a:tab pos="531813" algn="l"/>
              </a:tabLst>
              <a:defRPr/>
            </a:pPr>
            <a:r>
              <a:rPr lang="fr-FR" sz="2000" b="1" dirty="0">
                <a:solidFill>
                  <a:srgbClr val="C00000"/>
                </a:solidFill>
                <a:cs typeface="Arial" pitchFamily="34" charset="0"/>
              </a:rPr>
              <a:t>LES </a:t>
            </a:r>
            <a:r>
              <a:rPr lang="fr-FR" sz="2000" b="1" dirty="0" smtClean="0">
                <a:solidFill>
                  <a:srgbClr val="C00000"/>
                </a:solidFill>
                <a:cs typeface="Arial" pitchFamily="34" charset="0"/>
              </a:rPr>
              <a:t>POLES DE COMPETITIVITES</a:t>
            </a:r>
            <a:endParaRPr lang="fr-FR" sz="2000" b="1" dirty="0">
              <a:solidFill>
                <a:srgbClr val="C00000"/>
              </a:solidFill>
              <a:cs typeface="Arial" pitchFamily="34" charset="0"/>
            </a:endParaRPr>
          </a:p>
          <a:p>
            <a:pPr marL="285750" lvl="1" indent="-285750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buFont typeface="Arial" pitchFamily="34" charset="0"/>
              <a:buChar char="•"/>
              <a:tabLst>
                <a:tab pos="531813" algn="l"/>
              </a:tabLst>
              <a:defRPr/>
            </a:pPr>
            <a:r>
              <a:rPr lang="fr-FR" sz="1600" b="1" dirty="0" smtClean="0">
                <a:solidFill>
                  <a:prstClr val="black"/>
                </a:solidFill>
                <a:cs typeface="Arial" pitchFamily="34" charset="0"/>
              </a:rPr>
              <a:t>Les pôles vont jouer leur rôle d’agrégation mais à long terme. Des avantages fiscaux (territoriaux) auraient permis d’accélérer la structuration des pôles.</a:t>
            </a:r>
            <a:endParaRPr lang="fr-FR" sz="1600" b="1" dirty="0">
              <a:solidFill>
                <a:prstClr val="black"/>
              </a:solidFill>
              <a:cs typeface="Arial" pitchFamily="34" charset="0"/>
            </a:endParaRPr>
          </a:p>
          <a:p>
            <a:pPr marL="0" lvl="1" eaLnBrk="0" fontAlgn="base" hangingPunct="0">
              <a:spcBef>
                <a:spcPct val="20000"/>
              </a:spcBef>
              <a:spcAft>
                <a:spcPct val="0"/>
              </a:spcAft>
              <a:buSzPct val="130000"/>
              <a:tabLst>
                <a:tab pos="531813" algn="l"/>
              </a:tabLst>
              <a:defRPr/>
            </a:pPr>
            <a:endParaRPr lang="fr-FR" sz="16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85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ext Placeholder 1"/>
          <p:cNvSpPr txBox="1">
            <a:spLocks/>
          </p:cNvSpPr>
          <p:nvPr/>
        </p:nvSpPr>
        <p:spPr bwMode="auto">
          <a:xfrm>
            <a:off x="3505767" y="4233863"/>
            <a:ext cx="510475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 fontAlgn="base">
              <a:spcBef>
                <a:spcPct val="20000"/>
              </a:spcBef>
              <a:spcAft>
                <a:spcPct val="0"/>
              </a:spcAft>
            </a:pPr>
            <a:r>
              <a:rPr lang="en-US" sz="3200" b="1">
                <a:solidFill>
                  <a:prstClr val="black"/>
                </a:solidFill>
              </a:rPr>
              <a:t>Merci </a:t>
            </a:r>
          </a:p>
          <a:p>
            <a:pPr marL="342900" indent="-342900" algn="r" fontAlgn="base">
              <a:spcBef>
                <a:spcPct val="20000"/>
              </a:spcBef>
              <a:spcAft>
                <a:spcPct val="0"/>
              </a:spcAft>
            </a:pPr>
            <a:r>
              <a:rPr lang="en-US" sz="3200" b="1">
                <a:solidFill>
                  <a:prstClr val="black"/>
                </a:solidFill>
              </a:rPr>
              <a:t>Thank You  </a:t>
            </a:r>
          </a:p>
          <a:p>
            <a:pPr marL="342900" indent="-342900" algn="r" fontAlgn="base">
              <a:spcBef>
                <a:spcPct val="20000"/>
              </a:spcBef>
              <a:spcAft>
                <a:spcPct val="0"/>
              </a:spcAft>
            </a:pPr>
            <a:r>
              <a:rPr lang="ja-JP" altLang="fr-FR" sz="3200">
                <a:solidFill>
                  <a:prstClr val="black"/>
                </a:solidFill>
                <a:latin typeface="Arial" pitchFamily="34" charset="0"/>
              </a:rPr>
              <a:t>ありがとうございました</a:t>
            </a:r>
            <a:r>
              <a:rPr lang="ja-JP" altLang="fr-FR">
                <a:solidFill>
                  <a:prstClr val="black"/>
                </a:solidFill>
                <a:latin typeface="Arial" pitchFamily="34" charset="0"/>
              </a:rPr>
              <a:t> </a:t>
            </a: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93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4941168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Gilles </a:t>
            </a:r>
            <a:r>
              <a:rPr lang="fr-FR" altLang="ja-JP" sz="3600" cap="none" dirty="0" err="1" smtClean="0">
                <a:latin typeface="Arial Narrow" pitchFamily="34" charset="0"/>
              </a:rPr>
              <a:t>Nobecourt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en-US" altLang="ja-JP" sz="3600" cap="none" dirty="0" err="1">
                <a:latin typeface="Arial Narrow" pitchFamily="34" charset="0"/>
              </a:rPr>
              <a:t>Associé</a:t>
            </a:r>
            <a:r>
              <a:rPr lang="en-US" altLang="ja-JP" sz="3600" cap="none" dirty="0">
                <a:latin typeface="Arial Narrow" pitchFamily="34" charset="0"/>
              </a:rPr>
              <a:t>, Edmond de Rothschild Investment Partners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52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87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396044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Annick </a:t>
            </a:r>
            <a:r>
              <a:rPr lang="fr-FR" altLang="ja-JP" sz="3600" cap="none" dirty="0" err="1" smtClean="0">
                <a:latin typeface="Arial Narrow" pitchFamily="34" charset="0"/>
              </a:rPr>
              <a:t>Schwebig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Président du Comité Biotechnologies du </a:t>
            </a:r>
            <a:r>
              <a:rPr lang="fr-FR" altLang="ja-JP" sz="3600" cap="none" dirty="0" err="1" smtClean="0">
                <a:latin typeface="Arial Narrow" pitchFamily="34" charset="0"/>
              </a:rPr>
              <a:t>Leem</a:t>
            </a: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53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19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7772400" cy="4896544"/>
          </a:xfrm>
        </p:spPr>
        <p:txBody>
          <a:bodyPr/>
          <a:lstStyle/>
          <a:p>
            <a:r>
              <a:rPr lang="fr-FR" sz="2800" dirty="0" smtClean="0">
                <a:latin typeface="Arial Narrow" pitchFamily="34" charset="0"/>
              </a:rPr>
              <a:t/>
            </a:r>
            <a:br>
              <a:rPr lang="fr-FR" sz="2800" dirty="0" smtClean="0">
                <a:latin typeface="Arial Narrow" pitchFamily="34" charset="0"/>
              </a:rPr>
            </a:br>
            <a:r>
              <a:rPr lang="fr-FR" sz="3200" dirty="0" smtClean="0">
                <a:latin typeface="Arial Narrow" pitchFamily="34" charset="0"/>
              </a:rPr>
              <a:t>Observatoire 2011 </a:t>
            </a:r>
            <a:br>
              <a:rPr lang="fr-FR" sz="3200" dirty="0" smtClean="0">
                <a:latin typeface="Arial Narrow" pitchFamily="34" charset="0"/>
              </a:rPr>
            </a:br>
            <a:r>
              <a:rPr lang="fr-FR" sz="3200" dirty="0" smtClean="0">
                <a:latin typeface="Arial Narrow" pitchFamily="34" charset="0"/>
              </a:rPr>
              <a:t>des biotechnologies santé en France</a:t>
            </a:r>
            <a:r>
              <a:rPr lang="fr-FR" sz="2800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fr-FR" sz="2800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fr-FR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  <a:t>Diagnostic et pistes de travail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D</a:t>
            </a:r>
            <a:r>
              <a:rPr lang="fr-FR" sz="2000" b="1" cap="none" dirty="0" smtClean="0">
                <a:solidFill>
                  <a:srgbClr val="073081"/>
                </a:solidFill>
                <a:latin typeface="Arial Narrow" pitchFamily="34" charset="0"/>
              </a:rPr>
              <a:t>r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 Annick SCHWEBIG</a:t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Présidente du Comite biotechnologies du </a:t>
            </a:r>
            <a:r>
              <a:rPr lang="fr-FR" sz="2000" b="1" dirty="0" err="1" smtClean="0">
                <a:solidFill>
                  <a:srgbClr val="073081"/>
                </a:solidFill>
                <a:latin typeface="Arial Narrow" pitchFamily="34" charset="0"/>
              </a:rPr>
              <a:t>leem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27 JUIN 2012</a:t>
            </a:r>
            <a:r>
              <a:rPr lang="fr-FR" sz="2000" dirty="0" smtClean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 smtClean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000" dirty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endParaRPr lang="fr-FR" sz="2000" i="1" cap="none" dirty="0">
              <a:latin typeface="Arial Narrow" pitchFamily="34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49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79512" y="270595"/>
            <a:ext cx="734481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E75012"/>
                </a:solidFill>
                <a:latin typeface="Arial Narrow" pitchFamily="34" charset="0"/>
              </a:rPr>
              <a:t>Financement : remédier à  la « vallée de la mort »</a:t>
            </a:r>
            <a:endParaRPr lang="fr-FR" sz="2800" b="1" dirty="0">
              <a:solidFill>
                <a:srgbClr val="E75012"/>
              </a:solidFill>
              <a:latin typeface="Arial Narrow" pitchFamily="34" charset="0"/>
            </a:endParaRPr>
          </a:p>
          <a:p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3" name="Picture 2" descr="C:\Users\M Gros\Desktop\biotech-cour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98198"/>
            <a:ext cx="7716249" cy="578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35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cap="none" dirty="0"/>
              <a:t>F</a:t>
            </a:r>
            <a:r>
              <a:rPr lang="fr-FR" b="1" cap="none" dirty="0" smtClean="0"/>
              <a:t>inancement : intervenir sur le maillon spécifique des  2èmes et 3èmes tours</a:t>
            </a:r>
            <a:r>
              <a:rPr lang="fr-FR" cap="none" dirty="0" smtClean="0"/>
              <a:t>.</a:t>
            </a:r>
            <a:endParaRPr lang="fr-FR" cap="non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l’</a:t>
            </a:r>
            <a:r>
              <a:rPr lang="fr-FR" cap="none" dirty="0">
                <a:solidFill>
                  <a:srgbClr val="E75012"/>
                </a:solidFill>
                <a:latin typeface="Arial Narrow" pitchFamily="34" charset="0"/>
              </a:rPr>
              <a:t>é</a:t>
            </a: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tape de la création d’entreprises est bien financée (1</a:t>
            </a:r>
            <a:r>
              <a:rPr lang="fr-FR" cap="none" baseline="30000" dirty="0" smtClean="0">
                <a:solidFill>
                  <a:srgbClr val="E75012"/>
                </a:solidFill>
                <a:latin typeface="Arial Narrow" pitchFamily="34" charset="0"/>
              </a:rPr>
              <a:t>er</a:t>
            </a: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 tour).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le nombre d’acteurs du capital risque est en baisse  rendant difficiles les 2èmes et 3èmes tours.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il est nécessaire d’intervenir sur ce maillon spécifique pour assurer la continuité des investissements.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une des pistes a étudier pourrait être de créer un fonds de croissance dédié aux 2èmes et 3èmes tours de financement.</a:t>
            </a:r>
            <a:endParaRPr lang="fr-FR" cap="non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dirty="0" smtClean="0">
                <a:solidFill>
                  <a:prstClr val="white">
                    <a:lumMod val="65000"/>
                  </a:prstClr>
                </a:solidFill>
              </a:rPr>
              <a:t>27/06/2012</a:t>
            </a:r>
            <a:endParaRPr lang="fr-FR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24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I Delattre\Desktop\carte fran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52736"/>
            <a:ext cx="446449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188640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Partenariat: faciliter </a:t>
            </a:r>
            <a:r>
              <a:rPr lang="fr-FR" sz="2400" b="1" dirty="0">
                <a:solidFill>
                  <a:srgbClr val="E75012"/>
                </a:solidFill>
                <a:latin typeface="Arial Narrow" pitchFamily="34" charset="0"/>
              </a:rPr>
              <a:t>la maturation des sociétés de </a:t>
            </a:r>
            <a:r>
              <a:rPr lang="fr-FR" sz="2400" b="1" dirty="0" err="1">
                <a:solidFill>
                  <a:srgbClr val="E75012"/>
                </a:solidFill>
                <a:latin typeface="Arial Narrow" pitchFamily="34" charset="0"/>
              </a:rPr>
              <a:t>biotech</a:t>
            </a:r>
            <a:endParaRPr lang="fr-FR" sz="24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50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 bwMode="auto">
          <a:xfrm>
            <a:off x="251520" y="-57820"/>
            <a:ext cx="7848872" cy="13985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Partenariats: </a:t>
            </a:r>
            <a:r>
              <a:rPr lang="fr-FR" sz="2400" b="1" dirty="0">
                <a:solidFill>
                  <a:srgbClr val="E75012"/>
                </a:solidFill>
                <a:latin typeface="Arial Narrow" pitchFamily="34" charset="0"/>
              </a:rPr>
              <a:t>soutenir tous les maillons de la filière santé et accentuer le maillage PME / grands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groupes</a:t>
            </a:r>
          </a:p>
        </p:txBody>
      </p:sp>
      <p:sp>
        <p:nvSpPr>
          <p:cNvPr id="65539" name="Espace réservé du contenu 2"/>
          <p:cNvSpPr txBox="1">
            <a:spLocks/>
          </p:cNvSpPr>
          <p:nvPr/>
        </p:nvSpPr>
        <p:spPr bwMode="auto">
          <a:xfrm>
            <a:off x="122768" y="1196752"/>
            <a:ext cx="8892822" cy="5062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Le modèle d’innovation en santé passe par la multiplication de collaborations performantes. Elles peuvent exister au sein des pôles, ainsi que des IHU, IRT… mis en place par les investissements d’avenir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La mise en place de partenariats public-privé (PPP) constitue un autre élément clé de l’innovation en santé. Ils peuvent prendre la forme de projets de R&amp;D, d’accords de licences ou de projet de plateforme. 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En 2010, une étude ARIIS a recensé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258 PPP 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noués dans le domaine de la santé. (98% étaient des projets de R&amp;D)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Le maillon faible reste l’interaction entre PME et grands groupes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Il faut soutenir la filière santé en établissant un dialogue et une concertation soutenue entre acteurs.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Espace réservé du numéro de diapositive 4"/>
          <p:cNvSpPr txBox="1">
            <a:spLocks noGrp="1"/>
          </p:cNvSpPr>
          <p:nvPr/>
        </p:nvSpPr>
        <p:spPr bwMode="auto">
          <a:xfrm>
            <a:off x="7239000" y="6556375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BFCAC9CB-B1D0-4C52-9001-1A97DB246B9D}" type="slidenum">
              <a:rPr lang="fr-FR" sz="1200" b="1">
                <a:solidFill>
                  <a:srgbClr val="333399"/>
                </a:solidFill>
                <a:latin typeface="Arial"/>
              </a:rPr>
              <a:pPr algn="r" eaLnBrk="0" hangingPunct="0">
                <a:defRPr/>
              </a:pPr>
              <a:t>58</a:t>
            </a:fld>
            <a:endParaRPr lang="fr-FR" sz="1200" b="1" dirty="0">
              <a:solidFill>
                <a:srgbClr val="333399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182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7239000" y="6578600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0E13F35A-3807-4278-8375-7AF99648C7EC}" type="slidenum">
              <a:rPr lang="fr-FR" sz="1200" b="1">
                <a:solidFill>
                  <a:srgbClr val="333399"/>
                </a:solidFill>
                <a:latin typeface="Arial"/>
              </a:rPr>
              <a:pPr algn="r" eaLnBrk="0" hangingPunct="0">
                <a:defRPr/>
              </a:pPr>
              <a:t>59</a:t>
            </a:fld>
            <a:endParaRPr lang="fr-FR" sz="1200" b="1" dirty="0">
              <a:solidFill>
                <a:srgbClr val="333399"/>
              </a:solidFill>
              <a:latin typeface="Arial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107504" y="116632"/>
            <a:ext cx="7488832" cy="1000126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Développer les synergies des expertises et l’emploi : mettre en place un « hub » </a:t>
            </a:r>
            <a:r>
              <a:rPr lang="fr-FR" sz="2400" b="1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endParaRPr lang="fr-FR" sz="24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Flèche vers le bas 3"/>
          <p:cNvSpPr/>
          <p:nvPr/>
        </p:nvSpPr>
        <p:spPr>
          <a:xfrm>
            <a:off x="3203848" y="1412776"/>
            <a:ext cx="288032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322348511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ZoneTexte 1"/>
          <p:cNvSpPr txBox="1"/>
          <p:nvPr/>
        </p:nvSpPr>
        <p:spPr>
          <a:xfrm>
            <a:off x="1091906" y="6021288"/>
            <a:ext cx="72362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1F497D">
                    <a:lumMod val="75000"/>
                  </a:srgbClr>
                </a:solidFill>
              </a:rPr>
              <a:t>UN GUICHET NUMERIQUE UNIQUE POUR IDENTIFIER, REPÉRER ET METTRE </a:t>
            </a:r>
          </a:p>
          <a:p>
            <a:pPr algn="ctr"/>
            <a:r>
              <a:rPr lang="fr-FR" dirty="0" smtClean="0">
                <a:solidFill>
                  <a:srgbClr val="1F497D">
                    <a:lumMod val="75000"/>
                  </a:srgbClr>
                </a:solidFill>
              </a:rPr>
              <a:t>EN COMMUN LES OFFRES DE FORMATION / COMPETENCES.</a:t>
            </a:r>
            <a:endParaRPr lang="fr-FR" dirty="0">
              <a:solidFill>
                <a:srgbClr val="1F497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04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 bwMode="auto">
          <a:xfrm>
            <a:off x="251520" y="-57820"/>
            <a:ext cx="7848872" cy="13985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800" b="1" dirty="0" smtClean="0">
                <a:solidFill>
                  <a:srgbClr val="E75012"/>
                </a:solidFill>
                <a:latin typeface="Arial Narrow" pitchFamily="34" charset="0"/>
              </a:rPr>
              <a:t>Les offres gérées par le hub</a:t>
            </a:r>
          </a:p>
        </p:txBody>
      </p:sp>
      <p:sp>
        <p:nvSpPr>
          <p:cNvPr id="65539" name="Espace réservé du contenu 2"/>
          <p:cNvSpPr txBox="1">
            <a:spLocks/>
          </p:cNvSpPr>
          <p:nvPr/>
        </p:nvSpPr>
        <p:spPr bwMode="auto">
          <a:xfrm>
            <a:off x="122768" y="1358421"/>
            <a:ext cx="8892822" cy="490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20000"/>
              </a:spcBef>
            </a:pPr>
            <a:r>
              <a:rPr lang="fr-FR" sz="2400" b="1" dirty="0" smtClean="0">
                <a:solidFill>
                  <a:srgbClr val="4F81BD">
                    <a:lumMod val="75000"/>
                  </a:srgbClr>
                </a:solidFill>
                <a:latin typeface="Arial Narrow" pitchFamily="34" charset="0"/>
              </a:rPr>
              <a:t>OFFRES FORMATION: modules de formation continue sur mesure</a:t>
            </a:r>
            <a:endParaRPr lang="fr-FR" sz="1100" b="1" dirty="0" smtClean="0">
              <a:solidFill>
                <a:srgbClr val="C0504D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Stages « business et médicament » pour les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Leem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 /OPCA Défi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Stages de management RH du projet « Défi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santé » (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Medicen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)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Plato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(CCIP)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Stages type Lyon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Biopole</a:t>
            </a: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Rencontres type « 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Biotuesday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 »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r>
              <a:rPr lang="fr-FR" sz="2400" b="1" dirty="0" smtClean="0">
                <a:solidFill>
                  <a:srgbClr val="4F81BD">
                    <a:lumMod val="75000"/>
                  </a:srgbClr>
                </a:solidFill>
                <a:latin typeface="Arial Narrow" pitchFamily="34" charset="0"/>
              </a:rPr>
              <a:t>COACHING ET RENCONTRES</a:t>
            </a: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Rencontres entre </a:t>
            </a: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BIG PHARMA ET 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PME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Accent sur témoignages et retours d’expériences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Partage d’études prospectives sur les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(immunothérapie, nanotechnologies, métiers d’avenir…°</a:t>
            </a:r>
          </a:p>
          <a:p>
            <a:pPr>
              <a:spcBef>
                <a:spcPct val="20000"/>
              </a:spcBef>
            </a:pPr>
            <a:endParaRPr lang="fr-FR" sz="2400" b="1" dirty="0" smtClean="0">
              <a:solidFill>
                <a:srgbClr val="4F81BD">
                  <a:lumMod val="75000"/>
                </a:srgbClr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Espace réservé du numéro de diapositive 4"/>
          <p:cNvSpPr txBox="1">
            <a:spLocks noGrp="1"/>
          </p:cNvSpPr>
          <p:nvPr/>
        </p:nvSpPr>
        <p:spPr bwMode="auto">
          <a:xfrm>
            <a:off x="7239000" y="6556375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BFCAC9CB-B1D0-4C52-9001-1A97DB246B9D}" type="slidenum">
              <a:rPr lang="fr-FR" sz="1200" b="1">
                <a:solidFill>
                  <a:srgbClr val="333399"/>
                </a:solidFill>
                <a:latin typeface="Arial"/>
              </a:rPr>
              <a:pPr algn="r" eaLnBrk="0" hangingPunct="0">
                <a:defRPr/>
              </a:pPr>
              <a:t>60</a:t>
            </a:fld>
            <a:endParaRPr lang="fr-FR" sz="1200" b="1" dirty="0">
              <a:solidFill>
                <a:srgbClr val="333399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917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7213600" y="6572250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F60A6BC4-2A7A-4E55-A43B-91BBE558EE2C}" type="slidenum">
              <a:rPr lang="fr-FR" sz="1200" b="1">
                <a:solidFill>
                  <a:srgbClr val="333399"/>
                </a:solidFill>
                <a:latin typeface="Arial"/>
              </a:rPr>
              <a:pPr algn="r" eaLnBrk="0" hangingPunct="0">
                <a:defRPr/>
              </a:pPr>
              <a:t>61</a:t>
            </a:fld>
            <a:endParaRPr lang="fr-FR" sz="1200" b="1" dirty="0">
              <a:solidFill>
                <a:srgbClr val="333399"/>
              </a:solidFill>
              <a:latin typeface="Arial"/>
            </a:endParaRPr>
          </a:p>
        </p:txBody>
      </p:sp>
      <p:sp>
        <p:nvSpPr>
          <p:cNvPr id="7" name="Titre 1"/>
          <p:cNvSpPr>
            <a:spLocks noGrp="1"/>
          </p:cNvSpPr>
          <p:nvPr>
            <p:ph type="title" idx="4294967295"/>
          </p:nvPr>
        </p:nvSpPr>
        <p:spPr>
          <a:xfrm>
            <a:off x="190873" y="244252"/>
            <a:ext cx="8125543" cy="9525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 sz="2800" b="1" kern="1200" dirty="0" smtClean="0">
                <a:latin typeface="Arial Narrow" pitchFamily="34" charset="0"/>
              </a:rPr>
              <a:t>Les offres de compétences </a:t>
            </a:r>
            <a:br>
              <a:rPr lang="fr-FR" sz="2800" b="1" kern="1200" dirty="0" smtClean="0">
                <a:latin typeface="Arial Narrow" pitchFamily="34" charset="0"/>
              </a:rPr>
            </a:br>
            <a:r>
              <a:rPr lang="fr-FR" sz="2800" b="1" kern="1200" dirty="0" smtClean="0">
                <a:latin typeface="Arial Narrow" pitchFamily="34" charset="0"/>
              </a:rPr>
              <a:t>et d’aides à l’accès aux financements</a:t>
            </a:r>
          </a:p>
        </p:txBody>
      </p:sp>
      <p:sp>
        <p:nvSpPr>
          <p:cNvPr id="2" name="Rectangle 1"/>
          <p:cNvSpPr/>
          <p:nvPr/>
        </p:nvSpPr>
        <p:spPr>
          <a:xfrm>
            <a:off x="283965" y="1484784"/>
            <a:ext cx="7384379" cy="4376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0000"/>
              </a:spcBef>
            </a:pPr>
            <a:r>
              <a:rPr lang="fr-FR" sz="2400" b="1" dirty="0">
                <a:solidFill>
                  <a:srgbClr val="4F81BD">
                    <a:lumMod val="75000"/>
                  </a:srgbClr>
                </a:solidFill>
                <a:latin typeface="Arial Narrow" pitchFamily="34" charset="0"/>
              </a:rPr>
              <a:t>OFFRES </a:t>
            </a:r>
            <a:r>
              <a:rPr lang="fr-FR" sz="2400" b="1" dirty="0" smtClean="0">
                <a:solidFill>
                  <a:srgbClr val="4F81BD">
                    <a:lumMod val="75000"/>
                  </a:srgbClr>
                </a:solidFill>
                <a:latin typeface="Arial Narrow" pitchFamily="34" charset="0"/>
              </a:rPr>
              <a:t>DE COMPETENCES PARTAGEES: aides à l’accès à  </a:t>
            </a:r>
            <a:endParaRPr lang="fr-FR" sz="2400" b="1" dirty="0">
              <a:solidFill>
                <a:srgbClr val="4F81BD">
                  <a:lumMod val="75000"/>
                </a:srgbClr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des groupements d’employeurs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(Compétences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en Rhône -Alpes,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Bioskill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en IDF)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d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es plateformes de partage de compétences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partages de services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r>
              <a:rPr lang="fr-FR" sz="2400" b="1" dirty="0" smtClean="0">
                <a:solidFill>
                  <a:srgbClr val="4F81BD">
                    <a:lumMod val="75000"/>
                  </a:srgbClr>
                </a:solidFill>
                <a:latin typeface="Arial Narrow" pitchFamily="34" charset="0"/>
              </a:rPr>
              <a:t>AIDES A L’ACCES AUX FINANCEMENTS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p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our les projets de R&amp;D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p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our la formation continue</a:t>
            </a:r>
          </a:p>
          <a:p>
            <a:pPr>
              <a:spcBef>
                <a:spcPct val="20000"/>
              </a:spcBef>
            </a:pPr>
            <a:endParaRPr lang="fr-FR" sz="2400" b="1" dirty="0">
              <a:solidFill>
                <a:srgbClr val="4F81BD">
                  <a:lumMod val="75000"/>
                </a:srgbClr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34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396044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Christian </a:t>
            </a:r>
            <a:r>
              <a:rPr lang="fr-FR" altLang="ja-JP" sz="3600" cap="none" dirty="0" err="1" smtClean="0">
                <a:latin typeface="Arial Narrow" pitchFamily="34" charset="0"/>
              </a:rPr>
              <a:t>Lajoux</a:t>
            </a:r>
            <a:r>
              <a:rPr lang="fr-FR" altLang="ja-JP" sz="3600" cap="none" dirty="0" smtClean="0">
                <a:latin typeface="Arial Narrow" pitchFamily="34" charset="0"/>
              </a:rPr>
              <a:t/>
            </a:r>
            <a:br>
              <a:rPr lang="fr-FR" altLang="ja-JP" sz="3600" cap="none" dirty="0" smtClean="0">
                <a:latin typeface="Arial Narrow" pitchFamily="34" charset="0"/>
              </a:rPr>
            </a:br>
            <a:r>
              <a:rPr lang="fr-FR" altLang="ja-JP" sz="3600" cap="none" dirty="0" smtClean="0">
                <a:latin typeface="Arial Narrow" pitchFamily="34" charset="0"/>
              </a:rPr>
              <a:t>Président du </a:t>
            </a:r>
            <a:r>
              <a:rPr lang="fr-FR" altLang="ja-JP" sz="3600" cap="none" dirty="0" err="1" smtClean="0">
                <a:latin typeface="Arial Narrow" pitchFamily="34" charset="0"/>
              </a:rPr>
              <a:t>Leem</a:t>
            </a: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62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67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396044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600"/>
              </a:spcBef>
              <a:defRPr/>
            </a:pPr>
            <a: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  <a:t>CONFERENCE DE PRESSE</a:t>
            </a:r>
            <a:br>
              <a:rPr lang="fr-FR" sz="3200" b="1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900" cap="none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Observatoire des biotechnologies santé 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  <a:t>en France</a:t>
            </a:r>
            <a:br>
              <a:rPr lang="fr-FR" sz="4400" cap="none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altLang="ja-JP" sz="3600" cap="none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altLang="ja-JP" sz="3600" cap="none" dirty="0">
                <a:latin typeface="Arial Narrow" pitchFamily="34" charset="0"/>
              </a:rPr>
              <a:t>Questions / Réponses</a:t>
            </a:r>
            <a:endParaRPr lang="fr-FR" sz="3200" b="1" cap="none" dirty="0" smtClean="0">
              <a:solidFill>
                <a:srgbClr val="953735"/>
              </a:solidFill>
              <a:latin typeface="Arial Narrow" pitchFamily="34" charset="0"/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15DFCEE4-93EC-4C3E-A5EC-093FF942C34B}" type="slidenum">
              <a:rPr lang="fr-FR" sz="1200" b="0" smtClean="0">
                <a:solidFill>
                  <a:srgbClr val="898989"/>
                </a:solidFill>
                <a:latin typeface="Arial Narrow" pitchFamily="34" charset="0"/>
              </a:rPr>
              <a:pPr eaLnBrk="1" hangingPunct="1"/>
              <a:t>63</a:t>
            </a:fld>
            <a:endParaRPr lang="fr-FR" sz="1200" b="0" smtClean="0">
              <a:solidFill>
                <a:srgbClr val="898989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96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de pré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th PHC 2012 - Paris">
  <a:themeElements>
    <a:clrScheme name="CPLF Lyon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48624"/>
      </a:accent1>
      <a:accent2>
        <a:srgbClr val="8D857E"/>
      </a:accent2>
      <a:accent3>
        <a:srgbClr val="FFFFFF"/>
      </a:accent3>
      <a:accent4>
        <a:srgbClr val="000000"/>
      </a:accent4>
      <a:accent5>
        <a:srgbClr val="E6C3AC"/>
      </a:accent5>
      <a:accent6>
        <a:srgbClr val="7F7872"/>
      </a:accent6>
      <a:hlink>
        <a:srgbClr val="C80A39"/>
      </a:hlink>
      <a:folHlink>
        <a:srgbClr val="DDDDDD"/>
      </a:folHlink>
    </a:clrScheme>
    <a:fontScheme name="CPLF Ly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ill Sans MT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ill Sans MT" pitchFamily="34" charset="0"/>
          </a:defRPr>
        </a:defPPr>
      </a:lstStyle>
    </a:lnDef>
  </a:objectDefaults>
  <a:extraClrSchemeLst>
    <a:extraClrScheme>
      <a:clrScheme name="CPLF Ly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LF Ly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77B20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8BFAB"/>
        </a:accent5>
        <a:accent6>
          <a:srgbClr val="737373"/>
        </a:accent6>
        <a:hlink>
          <a:srgbClr val="D258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48624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6C3AC"/>
        </a:accent5>
        <a:accent6>
          <a:srgbClr val="737373"/>
        </a:accent6>
        <a:hlink>
          <a:srgbClr val="D258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48624"/>
        </a:accent1>
        <a:accent2>
          <a:srgbClr val="C80A39"/>
        </a:accent2>
        <a:accent3>
          <a:srgbClr val="FFFFFF"/>
        </a:accent3>
        <a:accent4>
          <a:srgbClr val="000000"/>
        </a:accent4>
        <a:accent5>
          <a:srgbClr val="E6C3AC"/>
        </a:accent5>
        <a:accent6>
          <a:srgbClr val="B50833"/>
        </a:accent6>
        <a:hlink>
          <a:srgbClr val="D258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LF Ly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48624"/>
        </a:accent1>
        <a:accent2>
          <a:srgbClr val="8D857E"/>
        </a:accent2>
        <a:accent3>
          <a:srgbClr val="FFFFFF"/>
        </a:accent3>
        <a:accent4>
          <a:srgbClr val="000000"/>
        </a:accent4>
        <a:accent5>
          <a:srgbClr val="E6C3AC"/>
        </a:accent5>
        <a:accent6>
          <a:srgbClr val="7F7872"/>
        </a:accent6>
        <a:hlink>
          <a:srgbClr val="C80A3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de pré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odèle de pré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Intro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NEW VIVALIS TEMPLATE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INTERM. SLI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0_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Kontortema">
  <a:themeElements>
    <a:clrScheme name="Brugerdefineret 6">
      <a:dk1>
        <a:srgbClr val="FFFCF9"/>
      </a:dk1>
      <a:lt1>
        <a:sysClr val="window" lastClr="FFFFFF"/>
      </a:lt1>
      <a:dk2>
        <a:srgbClr val="D7D8D9"/>
      </a:dk2>
      <a:lt2>
        <a:srgbClr val="FFFFFF"/>
      </a:lt2>
      <a:accent1>
        <a:srgbClr val="E6E6E6"/>
      </a:accent1>
      <a:accent2>
        <a:srgbClr val="F9AF18"/>
      </a:accent2>
      <a:accent3>
        <a:srgbClr val="78C5DD"/>
      </a:accent3>
      <a:accent4>
        <a:srgbClr val="0081BE"/>
      </a:accent4>
      <a:accent5>
        <a:srgbClr val="FAB900"/>
      </a:accent5>
      <a:accent6>
        <a:srgbClr val="E7711C"/>
      </a:accent6>
      <a:hlink>
        <a:srgbClr val="7EB220"/>
      </a:hlink>
      <a:folHlink>
        <a:srgbClr val="7EB22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2_Ondulation">
  <a:themeElements>
    <a:clrScheme name="1_Ondulation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1_Ondul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Ondulation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ndulation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5_Ondulation">
  <a:themeElements>
    <a:clrScheme name="1_Ondulation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1_Ondul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Ondulation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ndulation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ndulation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_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Modula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modèle de présentation</Template>
  <TotalTime>576</TotalTime>
  <Words>2023</Words>
  <Application>Microsoft Office PowerPoint</Application>
  <PresentationFormat>Affichage à l'écran (4:3)</PresentationFormat>
  <Paragraphs>515</Paragraphs>
  <Slides>63</Slides>
  <Notes>22</Notes>
  <HiddenSlides>0</HiddenSlides>
  <MMClips>0</MMClips>
  <ScaleCrop>false</ScaleCrop>
  <HeadingPairs>
    <vt:vector size="4" baseType="variant">
      <vt:variant>
        <vt:lpstr>Thème</vt:lpstr>
      </vt:variant>
      <vt:variant>
        <vt:i4>14</vt:i4>
      </vt:variant>
      <vt:variant>
        <vt:lpstr>Titres des diapositives</vt:lpstr>
      </vt:variant>
      <vt:variant>
        <vt:i4>63</vt:i4>
      </vt:variant>
    </vt:vector>
  </HeadingPairs>
  <TitlesOfParts>
    <vt:vector size="77" baseType="lpstr">
      <vt:lpstr>modèle de présentation</vt:lpstr>
      <vt:lpstr>5th PHC 2012 - Paris</vt:lpstr>
      <vt:lpstr>1_modèle de présentation</vt:lpstr>
      <vt:lpstr>2_modèle de présentation</vt:lpstr>
      <vt:lpstr>Intro Slide</vt:lpstr>
      <vt:lpstr>NEW VIVALIS TEMPLATE </vt:lpstr>
      <vt:lpstr>INTERM. SLIDES</vt:lpstr>
      <vt:lpstr>5_Thème Office</vt:lpstr>
      <vt:lpstr>10_Thème Office</vt:lpstr>
      <vt:lpstr>1_Kontortema</vt:lpstr>
      <vt:lpstr>2_Ondulation</vt:lpstr>
      <vt:lpstr>5_Ondulation</vt:lpstr>
      <vt:lpstr>1_Thème Office</vt:lpstr>
      <vt:lpstr>1_Modèle par défaut</vt:lpstr>
      <vt:lpstr>CONFERENCE DE PRESSE  Observatoire des biotechnologies santé  en France  Mercredi 27 juin 2012 Eurosites George V – Cercle Galliéra</vt:lpstr>
      <vt:lpstr>CONFERENCE DE PRESSE  Observatoire des biotechnologies santé  en France  Christian Lajoux Président du Leem</vt:lpstr>
      <vt:lpstr>CONFERENCE DE PRESSE  Observatoire des biotechnologies santé  en France  Annick Schwebig Président du Comité Biotechnologies du Leem</vt:lpstr>
      <vt:lpstr> Observatoire 2011  des biotechnologies santé en France  LA Filière FRANCAISE &amp; les autres pays analyses  Dr ANNICK SCHWEBIG Présidente du Comité biotechnologies du LEEM  27 JUIN 2012  </vt:lpstr>
      <vt:lpstr>Présentation PowerPoint</vt:lpstr>
      <vt:lpstr>Présentation PowerPoint</vt:lpstr>
      <vt:lpstr>Structure de la filière des biotechnologies santé  </vt:lpstr>
      <vt:lpstr> 446 entreprises actives implantées en France</vt:lpstr>
      <vt:lpstr>Répartition des produits en développement</vt:lpstr>
      <vt:lpstr>Répartition des produits en développement  par aire thérapeutique</vt:lpstr>
      <vt:lpstr>Répartition des entreprises de service  par type de recherche</vt:lpstr>
      <vt:lpstr>Présentation PowerPoint</vt:lpstr>
      <vt:lpstr>Benchmark mondial :  Ratio nombre d’entreprises / PIB (en Md €)  </vt:lpstr>
      <vt:lpstr>Présentation PowerPoint</vt:lpstr>
      <vt:lpstr>Benchmark mondial :  Chiffre d’affaires (en Md €)</vt:lpstr>
      <vt:lpstr>Présentation PowerPoint</vt:lpstr>
      <vt:lpstr>Benchmark mondial :  Nombre d’entreprises cotées en bourse</vt:lpstr>
      <vt:lpstr>Présentation PowerPoint</vt:lpstr>
      <vt:lpstr>Benchmark mondial :  Nombre de sites de bioproduction</vt:lpstr>
      <vt:lpstr>Présentation PowerPoint</vt:lpstr>
      <vt:lpstr>Création de valeur dans les entreprises  de biotechnologies santé en France</vt:lpstr>
      <vt:lpstr>Présentation PowerPoint</vt:lpstr>
      <vt:lpstr>Création de valeur :  Comparaison France / Royaume-Uni </vt:lpstr>
      <vt:lpstr>Création de valeur :  Comparaison France / Etats-Unis </vt:lpstr>
      <vt:lpstr>Création de valeur :  Comparaison France / Suisse </vt:lpstr>
      <vt:lpstr>CONFERENCE DE PRESSE  Observatoire des biotechnologies santé  en France  Pierre Tambourin Directeur général du Genopole®  d’Evry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CONFERENCE DE PRESSE  Observatoire des biotechnologies santé  en France  Franck Grimaud Président  ATLANPOLE BIOTHERAPIES </vt:lpstr>
      <vt:lpstr>Présentation PowerPoint</vt:lpstr>
      <vt:lpstr>Corporate Overview Vivalis en résumé</vt:lpstr>
      <vt:lpstr>La technologie cellulaire EB66® Un nouveau standard de production de vaccins</vt:lpstr>
      <vt:lpstr>Un modèle équilibré créateur de valeur Croissance solide et continue </vt:lpstr>
      <vt:lpstr>Le financement des biotechnologies Les avantages d’un business model mixte</vt:lpstr>
      <vt:lpstr>Le financement des biotechnologies La nécessité de canaux complémentaires</vt:lpstr>
      <vt:lpstr>Présentation PowerPoint</vt:lpstr>
      <vt:lpstr>CONFERENCE DE PRESSE  Observatoire des biotechnologies santé  en France  Gilles Nobecourt Associé, Edmond de Rothschild Investment Partners </vt:lpstr>
      <vt:lpstr>CONFERENCE DE PRESSE  Observatoire des biotechnologies santé  en France  Annick Schwebig Président du Comité Biotechnologies du Leem</vt:lpstr>
      <vt:lpstr> Observatoire 2011  des biotechnologies santé en France  Diagnostic et pistes de travail  Dr Annick SCHWEBIG Présidente du Comite biotechnologies du leem   27 JUIN 2012   </vt:lpstr>
      <vt:lpstr>Présentation PowerPoint</vt:lpstr>
      <vt:lpstr>Financement : intervenir sur le maillon spécifique des  2èmes et 3èmes tours.</vt:lpstr>
      <vt:lpstr>Présentation PowerPoint</vt:lpstr>
      <vt:lpstr>Présentation PowerPoint</vt:lpstr>
      <vt:lpstr>Présentation PowerPoint</vt:lpstr>
      <vt:lpstr>Présentation PowerPoint</vt:lpstr>
      <vt:lpstr>Les offres de compétences  et d’aides à l’accès aux financements</vt:lpstr>
      <vt:lpstr>CONFERENCE DE PRESSE  Observatoire des biotechnologies santé  en France  Christian Lajoux Président du Leem</vt:lpstr>
      <vt:lpstr>CONFERENCE DE PRESSE  Observatoire des biotechnologies santé  en France  Questions / Réponses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Julie Laborde</dc:creator>
  <cp:lastModifiedBy>Julie Laborde</cp:lastModifiedBy>
  <cp:revision>41</cp:revision>
  <dcterms:created xsi:type="dcterms:W3CDTF">2012-02-03T16:35:55Z</dcterms:created>
  <dcterms:modified xsi:type="dcterms:W3CDTF">2012-06-27T09:14:07Z</dcterms:modified>
</cp:coreProperties>
</file>