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56" r:id="rId2"/>
    <p:sldId id="355" r:id="rId3"/>
    <p:sldId id="359" r:id="rId4"/>
    <p:sldId id="358" r:id="rId5"/>
    <p:sldId id="357" r:id="rId6"/>
    <p:sldId id="354" r:id="rId7"/>
    <p:sldId id="259" r:id="rId8"/>
    <p:sldId id="311" r:id="rId9"/>
  </p:sldIdLst>
  <p:sldSz cx="9144000" cy="6858000" type="screen4x3"/>
  <p:notesSz cx="6794500" cy="9906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5012"/>
    <a:srgbClr val="073081"/>
    <a:srgbClr val="DBDC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22835" autoAdjust="0"/>
    <p:restoredTop sz="85541" autoAdjust="0"/>
  </p:normalViewPr>
  <p:slideViewPr>
    <p:cSldViewPr>
      <p:cViewPr>
        <p:scale>
          <a:sx n="100" d="100"/>
          <a:sy n="100" d="100"/>
        </p:scale>
        <p:origin x="-72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78" d="100"/>
          <a:sy n="78" d="100"/>
        </p:scale>
        <p:origin x="-2106" y="-90"/>
      </p:cViewPr>
      <p:guideLst>
        <p:guide orient="horz" pos="3120"/>
        <p:guide pos="214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7968857-65D8-4EE9-9313-93C53E4256F1}" type="doc">
      <dgm:prSet loTypeId="urn:microsoft.com/office/officeart/2005/8/layout/cycle4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FR"/>
        </a:p>
      </dgm:t>
    </dgm:pt>
    <dgm:pt modelId="{A8F9B019-3362-45D9-A820-A1EF6C841F1C}">
      <dgm:prSet phldrT="[Texte]"/>
      <dgm:spPr/>
      <dgm:t>
        <a:bodyPr/>
        <a:lstStyle/>
        <a:p>
          <a:r>
            <a:rPr lang="fr-FR" b="1" dirty="0" smtClean="0"/>
            <a:t>OFFRES</a:t>
          </a:r>
          <a:r>
            <a:rPr lang="fr-FR" b="1" baseline="0" dirty="0" smtClean="0"/>
            <a:t> DE FORMATIONS CONTINUES</a:t>
          </a:r>
          <a:endParaRPr lang="fr-FR" b="1" dirty="0"/>
        </a:p>
      </dgm:t>
    </dgm:pt>
    <dgm:pt modelId="{A5333181-B7D5-496B-AA52-06CD454FC279}" type="parTrans" cxnId="{44562620-FF20-44AB-B1D5-D105A4993042}">
      <dgm:prSet/>
      <dgm:spPr/>
      <dgm:t>
        <a:bodyPr/>
        <a:lstStyle/>
        <a:p>
          <a:endParaRPr lang="fr-FR"/>
        </a:p>
      </dgm:t>
    </dgm:pt>
    <dgm:pt modelId="{F96ADECF-F91A-4CF1-B3DA-C5A9155850B8}" type="sibTrans" cxnId="{44562620-FF20-44AB-B1D5-D105A4993042}">
      <dgm:prSet/>
      <dgm:spPr/>
      <dgm:t>
        <a:bodyPr/>
        <a:lstStyle/>
        <a:p>
          <a:endParaRPr lang="fr-FR"/>
        </a:p>
      </dgm:t>
    </dgm:pt>
    <dgm:pt modelId="{DAEE55A9-5491-4B93-BD78-195985D27089}">
      <dgm:prSet phldrT="[Texte]"/>
      <dgm:spPr/>
      <dgm:t>
        <a:bodyPr/>
        <a:lstStyle/>
        <a:p>
          <a:r>
            <a:rPr lang="fr-FR" dirty="0" smtClean="0"/>
            <a:t>BIG PHARMA</a:t>
          </a:r>
          <a:endParaRPr lang="fr-FR" dirty="0"/>
        </a:p>
      </dgm:t>
    </dgm:pt>
    <dgm:pt modelId="{2F0ABAA8-9450-4C62-B2E5-C6BD2D9F41DA}" type="parTrans" cxnId="{EE581921-0822-4097-900B-A299D9A93AEC}">
      <dgm:prSet/>
      <dgm:spPr/>
      <dgm:t>
        <a:bodyPr/>
        <a:lstStyle/>
        <a:p>
          <a:endParaRPr lang="fr-FR"/>
        </a:p>
      </dgm:t>
    </dgm:pt>
    <dgm:pt modelId="{8E4920CD-F254-4A86-92F7-651C77B231F6}" type="sibTrans" cxnId="{EE581921-0822-4097-900B-A299D9A93AEC}">
      <dgm:prSet/>
      <dgm:spPr/>
      <dgm:t>
        <a:bodyPr/>
        <a:lstStyle/>
        <a:p>
          <a:endParaRPr lang="fr-FR"/>
        </a:p>
      </dgm:t>
    </dgm:pt>
    <dgm:pt modelId="{85A6985D-BBC5-47C0-9137-3CCC8E85619C}">
      <dgm:prSet phldrT="[Texte]"/>
      <dgm:spPr/>
      <dgm:t>
        <a:bodyPr/>
        <a:lstStyle/>
        <a:p>
          <a:r>
            <a:rPr lang="fr-FR" b="1" dirty="0" smtClean="0"/>
            <a:t>OFFRES</a:t>
          </a:r>
          <a:r>
            <a:rPr lang="fr-FR" b="1" baseline="0" dirty="0" smtClean="0"/>
            <a:t> DE COMPETENCES</a:t>
          </a:r>
        </a:p>
        <a:p>
          <a:r>
            <a:rPr lang="fr-FR" b="1" baseline="0" dirty="0" smtClean="0"/>
            <a:t>PARTAGEES</a:t>
          </a:r>
          <a:endParaRPr lang="fr-FR" b="1" dirty="0"/>
        </a:p>
      </dgm:t>
    </dgm:pt>
    <dgm:pt modelId="{5127FF8A-7BFE-48C0-BD03-88C869537BC9}" type="parTrans" cxnId="{FDF21833-A1BF-43EE-A8C4-C91225176791}">
      <dgm:prSet/>
      <dgm:spPr/>
      <dgm:t>
        <a:bodyPr/>
        <a:lstStyle/>
        <a:p>
          <a:endParaRPr lang="fr-FR"/>
        </a:p>
      </dgm:t>
    </dgm:pt>
    <dgm:pt modelId="{D8B51711-4A0D-41D3-9D32-64AD9BC20CE1}" type="sibTrans" cxnId="{FDF21833-A1BF-43EE-A8C4-C91225176791}">
      <dgm:prSet/>
      <dgm:spPr/>
      <dgm:t>
        <a:bodyPr/>
        <a:lstStyle/>
        <a:p>
          <a:endParaRPr lang="fr-FR"/>
        </a:p>
      </dgm:t>
    </dgm:pt>
    <dgm:pt modelId="{96268AC0-82AF-4A08-BCB2-BAF060E4DB41}">
      <dgm:prSet phldrT="[Texte]"/>
      <dgm:spPr/>
      <dgm:t>
        <a:bodyPr/>
        <a:lstStyle/>
        <a:p>
          <a:r>
            <a:rPr lang="fr-FR" dirty="0" smtClean="0"/>
            <a:t>PME/TPE</a:t>
          </a:r>
          <a:endParaRPr lang="fr-FR" dirty="0"/>
        </a:p>
      </dgm:t>
    </dgm:pt>
    <dgm:pt modelId="{E8D46F01-7CBB-435A-BA2E-FCE05BC04E88}" type="parTrans" cxnId="{A0C61DAD-4AB9-490B-884A-EBE3768FC9E3}">
      <dgm:prSet/>
      <dgm:spPr/>
      <dgm:t>
        <a:bodyPr/>
        <a:lstStyle/>
        <a:p>
          <a:endParaRPr lang="fr-FR"/>
        </a:p>
      </dgm:t>
    </dgm:pt>
    <dgm:pt modelId="{98D2664C-644C-486D-9856-FA534BE03E4B}" type="sibTrans" cxnId="{A0C61DAD-4AB9-490B-884A-EBE3768FC9E3}">
      <dgm:prSet/>
      <dgm:spPr/>
      <dgm:t>
        <a:bodyPr/>
        <a:lstStyle/>
        <a:p>
          <a:endParaRPr lang="fr-FR"/>
        </a:p>
      </dgm:t>
    </dgm:pt>
    <dgm:pt modelId="{FAB826B4-73A2-4AE9-A473-BC44F4253908}">
      <dgm:prSet phldrT="[Texte]"/>
      <dgm:spPr/>
      <dgm:t>
        <a:bodyPr/>
        <a:lstStyle/>
        <a:p>
          <a:r>
            <a:rPr lang="fr-FR" b="1" dirty="0" smtClean="0"/>
            <a:t>AIDE A L’ACCES AUX FINANCEMENTS</a:t>
          </a:r>
          <a:endParaRPr lang="fr-FR" b="1" dirty="0"/>
        </a:p>
      </dgm:t>
    </dgm:pt>
    <dgm:pt modelId="{44197B66-953B-4465-AA36-93D0A6387E32}" type="parTrans" cxnId="{00FDE173-3CCB-40B6-B6FD-98CEE9042F3B}">
      <dgm:prSet/>
      <dgm:spPr/>
      <dgm:t>
        <a:bodyPr/>
        <a:lstStyle/>
        <a:p>
          <a:endParaRPr lang="fr-FR"/>
        </a:p>
      </dgm:t>
    </dgm:pt>
    <dgm:pt modelId="{BF5D0FFF-D796-4DE1-AA7C-A35DC9639470}" type="sibTrans" cxnId="{00FDE173-3CCB-40B6-B6FD-98CEE9042F3B}">
      <dgm:prSet/>
      <dgm:spPr/>
      <dgm:t>
        <a:bodyPr/>
        <a:lstStyle/>
        <a:p>
          <a:endParaRPr lang="fr-FR"/>
        </a:p>
      </dgm:t>
    </dgm:pt>
    <dgm:pt modelId="{AD6B2EF2-0D4F-4BCA-B959-848FF619A5C7}">
      <dgm:prSet phldrT="[Texte]"/>
      <dgm:spPr/>
      <dgm:t>
        <a:bodyPr/>
        <a:lstStyle/>
        <a:p>
          <a:r>
            <a:rPr lang="fr-FR" dirty="0" smtClean="0"/>
            <a:t>CCI</a:t>
          </a:r>
          <a:endParaRPr lang="fr-FR" dirty="0"/>
        </a:p>
      </dgm:t>
    </dgm:pt>
    <dgm:pt modelId="{578ED6B1-24A8-44C9-9E3B-F6AB7BC73950}" type="parTrans" cxnId="{84FF8C0B-A0CF-49BF-8047-41E8F91EE107}">
      <dgm:prSet/>
      <dgm:spPr/>
      <dgm:t>
        <a:bodyPr/>
        <a:lstStyle/>
        <a:p>
          <a:endParaRPr lang="fr-FR"/>
        </a:p>
      </dgm:t>
    </dgm:pt>
    <dgm:pt modelId="{038AAF58-37B7-4EDE-9AAF-B810449644D7}" type="sibTrans" cxnId="{84FF8C0B-A0CF-49BF-8047-41E8F91EE107}">
      <dgm:prSet/>
      <dgm:spPr/>
      <dgm:t>
        <a:bodyPr/>
        <a:lstStyle/>
        <a:p>
          <a:endParaRPr lang="fr-FR"/>
        </a:p>
      </dgm:t>
    </dgm:pt>
    <dgm:pt modelId="{31DD89BB-B7AB-4E06-A11B-BCAD99622B6B}">
      <dgm:prSet phldrT="[Texte]"/>
      <dgm:spPr/>
      <dgm:t>
        <a:bodyPr/>
        <a:lstStyle/>
        <a:p>
          <a:r>
            <a:rPr lang="fr-FR" b="1" dirty="0" smtClean="0"/>
            <a:t>COACHING RENCONTRES</a:t>
          </a:r>
        </a:p>
        <a:p>
          <a:r>
            <a:rPr lang="fr-FR" b="1" dirty="0" smtClean="0"/>
            <a:t>PLATEFORME COLLABORATIVE</a:t>
          </a:r>
        </a:p>
        <a:p>
          <a:r>
            <a:rPr lang="fr-FR" b="1" dirty="0" smtClean="0"/>
            <a:t>ANALYSES PROSPECTIVES</a:t>
          </a:r>
          <a:endParaRPr lang="fr-FR" b="1" dirty="0"/>
        </a:p>
      </dgm:t>
    </dgm:pt>
    <dgm:pt modelId="{20394B4A-A857-413E-AA56-12CB65BA3FE2}" type="parTrans" cxnId="{D8E14862-8E78-4768-AECD-9309310395F8}">
      <dgm:prSet/>
      <dgm:spPr/>
      <dgm:t>
        <a:bodyPr/>
        <a:lstStyle/>
        <a:p>
          <a:endParaRPr lang="fr-FR"/>
        </a:p>
      </dgm:t>
    </dgm:pt>
    <dgm:pt modelId="{C0B65712-3CD4-408B-BA8B-97922375539F}" type="sibTrans" cxnId="{D8E14862-8E78-4768-AECD-9309310395F8}">
      <dgm:prSet/>
      <dgm:spPr/>
      <dgm:t>
        <a:bodyPr/>
        <a:lstStyle/>
        <a:p>
          <a:endParaRPr lang="fr-FR"/>
        </a:p>
      </dgm:t>
    </dgm:pt>
    <dgm:pt modelId="{D12FFAD0-384B-400F-8249-3474BFE845A6}">
      <dgm:prSet phldrT="[Texte]"/>
      <dgm:spPr/>
      <dgm:t>
        <a:bodyPr/>
        <a:lstStyle/>
        <a:p>
          <a:r>
            <a:rPr lang="fr-FR" dirty="0" smtClean="0"/>
            <a:t>POLES DE</a:t>
          </a:r>
          <a:endParaRPr lang="fr-FR" dirty="0"/>
        </a:p>
      </dgm:t>
    </dgm:pt>
    <dgm:pt modelId="{E8DD2690-9DDC-4D97-BF3E-A0B5652FC70F}" type="parTrans" cxnId="{9104D884-9103-4F5B-82A3-8982B9BEB344}">
      <dgm:prSet/>
      <dgm:spPr/>
      <dgm:t>
        <a:bodyPr/>
        <a:lstStyle/>
        <a:p>
          <a:endParaRPr lang="fr-FR"/>
        </a:p>
      </dgm:t>
    </dgm:pt>
    <dgm:pt modelId="{07C6E9C5-09C6-4F0E-9D58-54196D689EB9}" type="sibTrans" cxnId="{9104D884-9103-4F5B-82A3-8982B9BEB344}">
      <dgm:prSet/>
      <dgm:spPr/>
      <dgm:t>
        <a:bodyPr/>
        <a:lstStyle/>
        <a:p>
          <a:endParaRPr lang="fr-FR"/>
        </a:p>
      </dgm:t>
    </dgm:pt>
    <dgm:pt modelId="{3DE797B0-91DD-4232-B8CE-82EEC6030FB4}">
      <dgm:prSet phldrT="[Texte]"/>
      <dgm:spPr/>
      <dgm:t>
        <a:bodyPr/>
        <a:lstStyle/>
        <a:p>
          <a:r>
            <a:rPr lang="fr-FR" dirty="0" smtClean="0"/>
            <a:t>COLLECTIVITES TERRITORIALES</a:t>
          </a:r>
          <a:endParaRPr lang="fr-FR" dirty="0"/>
        </a:p>
      </dgm:t>
    </dgm:pt>
    <dgm:pt modelId="{42D06E5F-ACF4-4C0A-B1E3-FE7DD9E1C7DD}" type="parTrans" cxnId="{A2899D4B-93BD-4313-A152-46B77BD8A12C}">
      <dgm:prSet/>
      <dgm:spPr/>
      <dgm:t>
        <a:bodyPr/>
        <a:lstStyle/>
        <a:p>
          <a:endParaRPr lang="fr-FR"/>
        </a:p>
      </dgm:t>
    </dgm:pt>
    <dgm:pt modelId="{A16B030D-2246-41A9-931F-BA19F1101E84}" type="sibTrans" cxnId="{A2899D4B-93BD-4313-A152-46B77BD8A12C}">
      <dgm:prSet/>
      <dgm:spPr/>
      <dgm:t>
        <a:bodyPr/>
        <a:lstStyle/>
        <a:p>
          <a:endParaRPr lang="fr-FR"/>
        </a:p>
      </dgm:t>
    </dgm:pt>
    <dgm:pt modelId="{18F3FBFA-B1D5-4138-938D-CA9A1CAC2AF9}">
      <dgm:prSet phldrT="[Texte]"/>
      <dgm:spPr/>
      <dgm:t>
        <a:bodyPr/>
        <a:lstStyle/>
        <a:p>
          <a:r>
            <a:rPr lang="fr-FR" dirty="0" smtClean="0"/>
            <a:t>COMPETITIVITE</a:t>
          </a:r>
          <a:endParaRPr lang="fr-FR" dirty="0"/>
        </a:p>
      </dgm:t>
    </dgm:pt>
    <dgm:pt modelId="{F12DAD14-AED3-4D4F-8306-DDAF02301B6A}" type="parTrans" cxnId="{6AF5E28C-1F4E-4A3A-945F-2EBAFF21B7A5}">
      <dgm:prSet/>
      <dgm:spPr/>
      <dgm:t>
        <a:bodyPr/>
        <a:lstStyle/>
        <a:p>
          <a:endParaRPr lang="fr-FR"/>
        </a:p>
      </dgm:t>
    </dgm:pt>
    <dgm:pt modelId="{717E33C1-474C-4704-88FA-F99347AABC09}" type="sibTrans" cxnId="{6AF5E28C-1F4E-4A3A-945F-2EBAFF21B7A5}">
      <dgm:prSet/>
      <dgm:spPr/>
      <dgm:t>
        <a:bodyPr/>
        <a:lstStyle/>
        <a:p>
          <a:endParaRPr lang="fr-FR"/>
        </a:p>
      </dgm:t>
    </dgm:pt>
    <dgm:pt modelId="{57078AE4-A2F3-4C9D-AEE9-3EBA822F437F}" type="pres">
      <dgm:prSet presAssocID="{17968857-65D8-4EE9-9313-93C53E4256F1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  <dgm:t>
        <a:bodyPr/>
        <a:lstStyle/>
        <a:p>
          <a:endParaRPr lang="fr-FR"/>
        </a:p>
      </dgm:t>
    </dgm:pt>
    <dgm:pt modelId="{3A5B76E4-60F0-4222-A17B-159514492EC2}" type="pres">
      <dgm:prSet presAssocID="{17968857-65D8-4EE9-9313-93C53E4256F1}" presName="children" presStyleCnt="0"/>
      <dgm:spPr/>
    </dgm:pt>
    <dgm:pt modelId="{11CEEB64-4B59-443C-8A7F-60D78D9094FA}" type="pres">
      <dgm:prSet presAssocID="{17968857-65D8-4EE9-9313-93C53E4256F1}" presName="child1group" presStyleCnt="0"/>
      <dgm:spPr/>
    </dgm:pt>
    <dgm:pt modelId="{2E51246B-55EE-4BD2-B662-57317F0F8BF7}" type="pres">
      <dgm:prSet presAssocID="{17968857-65D8-4EE9-9313-93C53E4256F1}" presName="child1" presStyleLbl="bgAcc1" presStyleIdx="0" presStyleCnt="4" custLinFactNeighborX="-1896" custLinFactNeighborY="1213"/>
      <dgm:spPr/>
      <dgm:t>
        <a:bodyPr/>
        <a:lstStyle/>
        <a:p>
          <a:endParaRPr lang="fr-FR"/>
        </a:p>
      </dgm:t>
    </dgm:pt>
    <dgm:pt modelId="{2DF8D757-82CC-4E82-A50A-511EE498BE5F}" type="pres">
      <dgm:prSet presAssocID="{17968857-65D8-4EE9-9313-93C53E4256F1}" presName="child1Text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9A0DB541-B11E-482A-87DA-9E7D3AFC657E}" type="pres">
      <dgm:prSet presAssocID="{17968857-65D8-4EE9-9313-93C53E4256F1}" presName="child2group" presStyleCnt="0"/>
      <dgm:spPr/>
    </dgm:pt>
    <dgm:pt modelId="{03CC8F98-8C8E-4EF7-93E4-AF5C603C3669}" type="pres">
      <dgm:prSet presAssocID="{17968857-65D8-4EE9-9313-93C53E4256F1}" presName="child2" presStyleLbl="bgAcc1" presStyleIdx="1" presStyleCnt="4"/>
      <dgm:spPr/>
      <dgm:t>
        <a:bodyPr/>
        <a:lstStyle/>
        <a:p>
          <a:endParaRPr lang="fr-FR"/>
        </a:p>
      </dgm:t>
    </dgm:pt>
    <dgm:pt modelId="{0BF27440-4B5A-4CFB-97C7-1D75804653D4}" type="pres">
      <dgm:prSet presAssocID="{17968857-65D8-4EE9-9313-93C53E4256F1}" presName="child2Text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D38F99E8-8CD0-4B0A-83C3-BFCC1D1A0862}" type="pres">
      <dgm:prSet presAssocID="{17968857-65D8-4EE9-9313-93C53E4256F1}" presName="child3group" presStyleCnt="0"/>
      <dgm:spPr/>
    </dgm:pt>
    <dgm:pt modelId="{88CCBEA7-9DBC-4254-96D3-E2AC395ACB05}" type="pres">
      <dgm:prSet presAssocID="{17968857-65D8-4EE9-9313-93C53E4256F1}" presName="child3" presStyleLbl="bgAcc1" presStyleIdx="2" presStyleCnt="4"/>
      <dgm:spPr/>
      <dgm:t>
        <a:bodyPr/>
        <a:lstStyle/>
        <a:p>
          <a:endParaRPr lang="fr-FR"/>
        </a:p>
      </dgm:t>
    </dgm:pt>
    <dgm:pt modelId="{DCCB40CD-2637-431D-9BF6-6A194ADE31AA}" type="pres">
      <dgm:prSet presAssocID="{17968857-65D8-4EE9-9313-93C53E4256F1}" presName="child3Text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78445800-6EAA-467A-855D-0FB6CB4C37D5}" type="pres">
      <dgm:prSet presAssocID="{17968857-65D8-4EE9-9313-93C53E4256F1}" presName="child4group" presStyleCnt="0"/>
      <dgm:spPr/>
    </dgm:pt>
    <dgm:pt modelId="{AA75D998-EFC2-4D74-9BD7-34BB80B42687}" type="pres">
      <dgm:prSet presAssocID="{17968857-65D8-4EE9-9313-93C53E4256F1}" presName="child4" presStyleLbl="bgAcc1" presStyleIdx="3" presStyleCnt="4"/>
      <dgm:spPr/>
      <dgm:t>
        <a:bodyPr/>
        <a:lstStyle/>
        <a:p>
          <a:endParaRPr lang="fr-FR"/>
        </a:p>
      </dgm:t>
    </dgm:pt>
    <dgm:pt modelId="{E2D11172-4815-451D-BFB4-C9EA081BB07A}" type="pres">
      <dgm:prSet presAssocID="{17968857-65D8-4EE9-9313-93C53E4256F1}" presName="child4Text" presStyleLbl="bgAcc1" presStyleIdx="3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A4AE8EB2-B436-4757-960A-BD2D08A2A34F}" type="pres">
      <dgm:prSet presAssocID="{17968857-65D8-4EE9-9313-93C53E4256F1}" presName="childPlaceholder" presStyleCnt="0"/>
      <dgm:spPr/>
    </dgm:pt>
    <dgm:pt modelId="{49DC8B85-0E92-4D9A-8338-2BAE1FA2E25E}" type="pres">
      <dgm:prSet presAssocID="{17968857-65D8-4EE9-9313-93C53E4256F1}" presName="circle" presStyleCnt="0"/>
      <dgm:spPr/>
    </dgm:pt>
    <dgm:pt modelId="{19BE97C5-A011-4916-90CE-41551CE09B8A}" type="pres">
      <dgm:prSet presAssocID="{17968857-65D8-4EE9-9313-93C53E4256F1}" presName="quadrant1" presStyleLbl="node1" presStyleIdx="0" presStyleCnt="4" custScaleX="99983">
        <dgm:presLayoutVars>
          <dgm:chMax val="1"/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86D6BB28-290E-4D3C-BD2A-42C3E725173A}" type="pres">
      <dgm:prSet presAssocID="{17968857-65D8-4EE9-9313-93C53E4256F1}" presName="quadrant2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6BF9CFBC-2589-4CE1-AE9E-451E9223676D}" type="pres">
      <dgm:prSet presAssocID="{17968857-65D8-4EE9-9313-93C53E4256F1}" presName="quadrant3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9C460D37-5B74-4CDC-A632-4F20EE059DDC}" type="pres">
      <dgm:prSet presAssocID="{17968857-65D8-4EE9-9313-93C53E4256F1}" presName="quadrant4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C19F038C-4D5E-4C18-9A42-96471B4337DC}" type="pres">
      <dgm:prSet presAssocID="{17968857-65D8-4EE9-9313-93C53E4256F1}" presName="quadrantPlaceholder" presStyleCnt="0"/>
      <dgm:spPr/>
    </dgm:pt>
    <dgm:pt modelId="{1353472B-D865-4E45-B96D-4C9C94444B42}" type="pres">
      <dgm:prSet presAssocID="{17968857-65D8-4EE9-9313-93C53E4256F1}" presName="center1" presStyleLbl="fgShp" presStyleIdx="0" presStyleCnt="2"/>
      <dgm:spPr/>
    </dgm:pt>
    <dgm:pt modelId="{6DD0901C-A3AD-4E3C-83CF-494CD76F081D}" type="pres">
      <dgm:prSet presAssocID="{17968857-65D8-4EE9-9313-93C53E4256F1}" presName="center2" presStyleLbl="fgShp" presStyleIdx="1" presStyleCnt="2"/>
      <dgm:spPr/>
    </dgm:pt>
  </dgm:ptLst>
  <dgm:cxnLst>
    <dgm:cxn modelId="{90927B32-1948-44E8-A896-A6EF302A314C}" type="presOf" srcId="{FAB826B4-73A2-4AE9-A473-BC44F4253908}" destId="{6BF9CFBC-2589-4CE1-AE9E-451E9223676D}" srcOrd="0" destOrd="0" presId="urn:microsoft.com/office/officeart/2005/8/layout/cycle4"/>
    <dgm:cxn modelId="{A0C61DAD-4AB9-490B-884A-EBE3768FC9E3}" srcId="{85A6985D-BBC5-47C0-9137-3CCC8E85619C}" destId="{96268AC0-82AF-4A08-BCB2-BAF060E4DB41}" srcOrd="0" destOrd="0" parTransId="{E8D46F01-7CBB-435A-BA2E-FCE05BC04E88}" sibTransId="{98D2664C-644C-486D-9856-FA534BE03E4B}"/>
    <dgm:cxn modelId="{FDF21833-A1BF-43EE-A8C4-C91225176791}" srcId="{17968857-65D8-4EE9-9313-93C53E4256F1}" destId="{85A6985D-BBC5-47C0-9137-3CCC8E85619C}" srcOrd="1" destOrd="0" parTransId="{5127FF8A-7BFE-48C0-BD03-88C869537BC9}" sibTransId="{D8B51711-4A0D-41D3-9D32-64AD9BC20CE1}"/>
    <dgm:cxn modelId="{41EA6782-3E37-40CF-8BD8-2BF299236DA6}" type="presOf" srcId="{3DE797B0-91DD-4232-B8CE-82EEC6030FB4}" destId="{88CCBEA7-9DBC-4254-96D3-E2AC395ACB05}" srcOrd="0" destOrd="1" presId="urn:microsoft.com/office/officeart/2005/8/layout/cycle4"/>
    <dgm:cxn modelId="{A2899D4B-93BD-4313-A152-46B77BD8A12C}" srcId="{FAB826B4-73A2-4AE9-A473-BC44F4253908}" destId="{3DE797B0-91DD-4232-B8CE-82EEC6030FB4}" srcOrd="1" destOrd="0" parTransId="{42D06E5F-ACF4-4C0A-B1E3-FE7DD9E1C7DD}" sibTransId="{A16B030D-2246-41A9-931F-BA19F1101E84}"/>
    <dgm:cxn modelId="{9104D884-9103-4F5B-82A3-8982B9BEB344}" srcId="{31DD89BB-B7AB-4E06-A11B-BCAD99622B6B}" destId="{D12FFAD0-384B-400F-8249-3474BFE845A6}" srcOrd="0" destOrd="0" parTransId="{E8DD2690-9DDC-4D97-BF3E-A0B5652FC70F}" sibTransId="{07C6E9C5-09C6-4F0E-9D58-54196D689EB9}"/>
    <dgm:cxn modelId="{90083DAE-8CEF-4EE3-A5DA-61692B9FC712}" type="presOf" srcId="{AD6B2EF2-0D4F-4BCA-B959-848FF619A5C7}" destId="{DCCB40CD-2637-431D-9BF6-6A194ADE31AA}" srcOrd="1" destOrd="0" presId="urn:microsoft.com/office/officeart/2005/8/layout/cycle4"/>
    <dgm:cxn modelId="{84FF8C0B-A0CF-49BF-8047-41E8F91EE107}" srcId="{FAB826B4-73A2-4AE9-A473-BC44F4253908}" destId="{AD6B2EF2-0D4F-4BCA-B959-848FF619A5C7}" srcOrd="0" destOrd="0" parTransId="{578ED6B1-24A8-44C9-9E3B-F6AB7BC73950}" sibTransId="{038AAF58-37B7-4EDE-9AAF-B810449644D7}"/>
    <dgm:cxn modelId="{5A585B10-3925-499B-9E31-EB90B0214141}" type="presOf" srcId="{18F3FBFA-B1D5-4138-938D-CA9A1CAC2AF9}" destId="{AA75D998-EFC2-4D74-9BD7-34BB80B42687}" srcOrd="0" destOrd="1" presId="urn:microsoft.com/office/officeart/2005/8/layout/cycle4"/>
    <dgm:cxn modelId="{00FDE173-3CCB-40B6-B6FD-98CEE9042F3B}" srcId="{17968857-65D8-4EE9-9313-93C53E4256F1}" destId="{FAB826B4-73A2-4AE9-A473-BC44F4253908}" srcOrd="2" destOrd="0" parTransId="{44197B66-953B-4465-AA36-93D0A6387E32}" sibTransId="{BF5D0FFF-D796-4DE1-AA7C-A35DC9639470}"/>
    <dgm:cxn modelId="{5AD755F9-6793-45CC-9535-00ACEC548A20}" type="presOf" srcId="{96268AC0-82AF-4A08-BCB2-BAF060E4DB41}" destId="{03CC8F98-8C8E-4EF7-93E4-AF5C603C3669}" srcOrd="0" destOrd="0" presId="urn:microsoft.com/office/officeart/2005/8/layout/cycle4"/>
    <dgm:cxn modelId="{6202FCCB-9C33-4634-B8A8-6A302E64E492}" type="presOf" srcId="{17968857-65D8-4EE9-9313-93C53E4256F1}" destId="{57078AE4-A2F3-4C9D-AEE9-3EBA822F437F}" srcOrd="0" destOrd="0" presId="urn:microsoft.com/office/officeart/2005/8/layout/cycle4"/>
    <dgm:cxn modelId="{44562620-FF20-44AB-B1D5-D105A4993042}" srcId="{17968857-65D8-4EE9-9313-93C53E4256F1}" destId="{A8F9B019-3362-45D9-A820-A1EF6C841F1C}" srcOrd="0" destOrd="0" parTransId="{A5333181-B7D5-496B-AA52-06CD454FC279}" sibTransId="{F96ADECF-F91A-4CF1-B3DA-C5A9155850B8}"/>
    <dgm:cxn modelId="{E2F458F8-5638-4ED4-A606-C4BE55937CE1}" type="presOf" srcId="{85A6985D-BBC5-47C0-9137-3CCC8E85619C}" destId="{86D6BB28-290E-4D3C-BD2A-42C3E725173A}" srcOrd="0" destOrd="0" presId="urn:microsoft.com/office/officeart/2005/8/layout/cycle4"/>
    <dgm:cxn modelId="{DFAE8B90-7AC0-42E8-B976-04ED3DA81595}" type="presOf" srcId="{18F3FBFA-B1D5-4138-938D-CA9A1CAC2AF9}" destId="{E2D11172-4815-451D-BFB4-C9EA081BB07A}" srcOrd="1" destOrd="1" presId="urn:microsoft.com/office/officeart/2005/8/layout/cycle4"/>
    <dgm:cxn modelId="{EE581921-0822-4097-900B-A299D9A93AEC}" srcId="{A8F9B019-3362-45D9-A820-A1EF6C841F1C}" destId="{DAEE55A9-5491-4B93-BD78-195985D27089}" srcOrd="0" destOrd="0" parTransId="{2F0ABAA8-9450-4C62-B2E5-C6BD2D9F41DA}" sibTransId="{8E4920CD-F254-4A86-92F7-651C77B231F6}"/>
    <dgm:cxn modelId="{6D645D99-5429-4BC0-B63C-6599BA912E5B}" type="presOf" srcId="{31DD89BB-B7AB-4E06-A11B-BCAD99622B6B}" destId="{9C460D37-5B74-4CDC-A632-4F20EE059DDC}" srcOrd="0" destOrd="0" presId="urn:microsoft.com/office/officeart/2005/8/layout/cycle4"/>
    <dgm:cxn modelId="{6483E15A-F2DF-4C74-A311-C50787350DE8}" type="presOf" srcId="{D12FFAD0-384B-400F-8249-3474BFE845A6}" destId="{AA75D998-EFC2-4D74-9BD7-34BB80B42687}" srcOrd="0" destOrd="0" presId="urn:microsoft.com/office/officeart/2005/8/layout/cycle4"/>
    <dgm:cxn modelId="{BEBFBDD6-A90E-4BC8-A1B4-3FF963CED22A}" type="presOf" srcId="{3DE797B0-91DD-4232-B8CE-82EEC6030FB4}" destId="{DCCB40CD-2637-431D-9BF6-6A194ADE31AA}" srcOrd="1" destOrd="1" presId="urn:microsoft.com/office/officeart/2005/8/layout/cycle4"/>
    <dgm:cxn modelId="{6AF5E28C-1F4E-4A3A-945F-2EBAFF21B7A5}" srcId="{31DD89BB-B7AB-4E06-A11B-BCAD99622B6B}" destId="{18F3FBFA-B1D5-4138-938D-CA9A1CAC2AF9}" srcOrd="1" destOrd="0" parTransId="{F12DAD14-AED3-4D4F-8306-DDAF02301B6A}" sibTransId="{717E33C1-474C-4704-88FA-F99347AABC09}"/>
    <dgm:cxn modelId="{6AB6C0A0-44DE-42A6-9A56-52C8FE9CBC78}" type="presOf" srcId="{96268AC0-82AF-4A08-BCB2-BAF060E4DB41}" destId="{0BF27440-4B5A-4CFB-97C7-1D75804653D4}" srcOrd="1" destOrd="0" presId="urn:microsoft.com/office/officeart/2005/8/layout/cycle4"/>
    <dgm:cxn modelId="{5D65C7DA-9766-4D0D-88EE-30DD337AF3B3}" type="presOf" srcId="{DAEE55A9-5491-4B93-BD78-195985D27089}" destId="{2E51246B-55EE-4BD2-B662-57317F0F8BF7}" srcOrd="0" destOrd="0" presId="urn:microsoft.com/office/officeart/2005/8/layout/cycle4"/>
    <dgm:cxn modelId="{B88C3CE9-F32F-4806-B310-42BA512F1295}" type="presOf" srcId="{D12FFAD0-384B-400F-8249-3474BFE845A6}" destId="{E2D11172-4815-451D-BFB4-C9EA081BB07A}" srcOrd="1" destOrd="0" presId="urn:microsoft.com/office/officeart/2005/8/layout/cycle4"/>
    <dgm:cxn modelId="{43D331B5-B5C8-4FC2-9536-8E90151D06E9}" type="presOf" srcId="{AD6B2EF2-0D4F-4BCA-B959-848FF619A5C7}" destId="{88CCBEA7-9DBC-4254-96D3-E2AC395ACB05}" srcOrd="0" destOrd="0" presId="urn:microsoft.com/office/officeart/2005/8/layout/cycle4"/>
    <dgm:cxn modelId="{74F3E66F-9A26-41FD-BB3A-31CD0EA0FADF}" type="presOf" srcId="{A8F9B019-3362-45D9-A820-A1EF6C841F1C}" destId="{19BE97C5-A011-4916-90CE-41551CE09B8A}" srcOrd="0" destOrd="0" presId="urn:microsoft.com/office/officeart/2005/8/layout/cycle4"/>
    <dgm:cxn modelId="{D8E14862-8E78-4768-AECD-9309310395F8}" srcId="{17968857-65D8-4EE9-9313-93C53E4256F1}" destId="{31DD89BB-B7AB-4E06-A11B-BCAD99622B6B}" srcOrd="3" destOrd="0" parTransId="{20394B4A-A857-413E-AA56-12CB65BA3FE2}" sibTransId="{C0B65712-3CD4-408B-BA8B-97922375539F}"/>
    <dgm:cxn modelId="{89F5DCF6-5585-4BD8-8C48-D0CABF83675A}" type="presOf" srcId="{DAEE55A9-5491-4B93-BD78-195985D27089}" destId="{2DF8D757-82CC-4E82-A50A-511EE498BE5F}" srcOrd="1" destOrd="0" presId="urn:microsoft.com/office/officeart/2005/8/layout/cycle4"/>
    <dgm:cxn modelId="{2055E933-01C3-4D02-954A-3417293474F1}" type="presParOf" srcId="{57078AE4-A2F3-4C9D-AEE9-3EBA822F437F}" destId="{3A5B76E4-60F0-4222-A17B-159514492EC2}" srcOrd="0" destOrd="0" presId="urn:microsoft.com/office/officeart/2005/8/layout/cycle4"/>
    <dgm:cxn modelId="{6E337790-1662-4B8E-A559-0A5EC717F17B}" type="presParOf" srcId="{3A5B76E4-60F0-4222-A17B-159514492EC2}" destId="{11CEEB64-4B59-443C-8A7F-60D78D9094FA}" srcOrd="0" destOrd="0" presId="urn:microsoft.com/office/officeart/2005/8/layout/cycle4"/>
    <dgm:cxn modelId="{BC7C59AC-267D-47D9-819E-3216F9AFF83C}" type="presParOf" srcId="{11CEEB64-4B59-443C-8A7F-60D78D9094FA}" destId="{2E51246B-55EE-4BD2-B662-57317F0F8BF7}" srcOrd="0" destOrd="0" presId="urn:microsoft.com/office/officeart/2005/8/layout/cycle4"/>
    <dgm:cxn modelId="{3A68AD0E-27C8-4397-8A4E-48119F4A17C3}" type="presParOf" srcId="{11CEEB64-4B59-443C-8A7F-60D78D9094FA}" destId="{2DF8D757-82CC-4E82-A50A-511EE498BE5F}" srcOrd="1" destOrd="0" presId="urn:microsoft.com/office/officeart/2005/8/layout/cycle4"/>
    <dgm:cxn modelId="{748F2481-35B4-481A-B1CC-AC01604CD1AF}" type="presParOf" srcId="{3A5B76E4-60F0-4222-A17B-159514492EC2}" destId="{9A0DB541-B11E-482A-87DA-9E7D3AFC657E}" srcOrd="1" destOrd="0" presId="urn:microsoft.com/office/officeart/2005/8/layout/cycle4"/>
    <dgm:cxn modelId="{E51BCF39-A6B5-4EFD-97E6-77947DCEF215}" type="presParOf" srcId="{9A0DB541-B11E-482A-87DA-9E7D3AFC657E}" destId="{03CC8F98-8C8E-4EF7-93E4-AF5C603C3669}" srcOrd="0" destOrd="0" presId="urn:microsoft.com/office/officeart/2005/8/layout/cycle4"/>
    <dgm:cxn modelId="{E52BB6E8-5537-4133-B8D3-BD26D558EB6C}" type="presParOf" srcId="{9A0DB541-B11E-482A-87DA-9E7D3AFC657E}" destId="{0BF27440-4B5A-4CFB-97C7-1D75804653D4}" srcOrd="1" destOrd="0" presId="urn:microsoft.com/office/officeart/2005/8/layout/cycle4"/>
    <dgm:cxn modelId="{722DB9E9-B3BB-4B64-96CF-E473BD4FED2A}" type="presParOf" srcId="{3A5B76E4-60F0-4222-A17B-159514492EC2}" destId="{D38F99E8-8CD0-4B0A-83C3-BFCC1D1A0862}" srcOrd="2" destOrd="0" presId="urn:microsoft.com/office/officeart/2005/8/layout/cycle4"/>
    <dgm:cxn modelId="{FC405B6E-7DE7-449A-9597-B3BE87606219}" type="presParOf" srcId="{D38F99E8-8CD0-4B0A-83C3-BFCC1D1A0862}" destId="{88CCBEA7-9DBC-4254-96D3-E2AC395ACB05}" srcOrd="0" destOrd="0" presId="urn:microsoft.com/office/officeart/2005/8/layout/cycle4"/>
    <dgm:cxn modelId="{0E1C2624-BD8B-4AE0-BF37-C506D6C66EDD}" type="presParOf" srcId="{D38F99E8-8CD0-4B0A-83C3-BFCC1D1A0862}" destId="{DCCB40CD-2637-431D-9BF6-6A194ADE31AA}" srcOrd="1" destOrd="0" presId="urn:microsoft.com/office/officeart/2005/8/layout/cycle4"/>
    <dgm:cxn modelId="{00D8FE74-FAFA-4416-BF38-10C1AE25EC12}" type="presParOf" srcId="{3A5B76E4-60F0-4222-A17B-159514492EC2}" destId="{78445800-6EAA-467A-855D-0FB6CB4C37D5}" srcOrd="3" destOrd="0" presId="urn:microsoft.com/office/officeart/2005/8/layout/cycle4"/>
    <dgm:cxn modelId="{97984F7D-E336-4DE5-9D44-0CF3D6FB7DBC}" type="presParOf" srcId="{78445800-6EAA-467A-855D-0FB6CB4C37D5}" destId="{AA75D998-EFC2-4D74-9BD7-34BB80B42687}" srcOrd="0" destOrd="0" presId="urn:microsoft.com/office/officeart/2005/8/layout/cycle4"/>
    <dgm:cxn modelId="{D44491C0-9B37-48CC-964E-30BB7B244E47}" type="presParOf" srcId="{78445800-6EAA-467A-855D-0FB6CB4C37D5}" destId="{E2D11172-4815-451D-BFB4-C9EA081BB07A}" srcOrd="1" destOrd="0" presId="urn:microsoft.com/office/officeart/2005/8/layout/cycle4"/>
    <dgm:cxn modelId="{2FF7D1EE-33BC-4DF1-92C5-5E5077E79B68}" type="presParOf" srcId="{3A5B76E4-60F0-4222-A17B-159514492EC2}" destId="{A4AE8EB2-B436-4757-960A-BD2D08A2A34F}" srcOrd="4" destOrd="0" presId="urn:microsoft.com/office/officeart/2005/8/layout/cycle4"/>
    <dgm:cxn modelId="{C4BD2402-0951-417D-89BB-9B50E733C903}" type="presParOf" srcId="{57078AE4-A2F3-4C9D-AEE9-3EBA822F437F}" destId="{49DC8B85-0E92-4D9A-8338-2BAE1FA2E25E}" srcOrd="1" destOrd="0" presId="urn:microsoft.com/office/officeart/2005/8/layout/cycle4"/>
    <dgm:cxn modelId="{30FFD144-16AC-4B05-9B0B-76DE25E5EED5}" type="presParOf" srcId="{49DC8B85-0E92-4D9A-8338-2BAE1FA2E25E}" destId="{19BE97C5-A011-4916-90CE-41551CE09B8A}" srcOrd="0" destOrd="0" presId="urn:microsoft.com/office/officeart/2005/8/layout/cycle4"/>
    <dgm:cxn modelId="{3EAB16DA-640B-4224-9032-5CF2D8B973BA}" type="presParOf" srcId="{49DC8B85-0E92-4D9A-8338-2BAE1FA2E25E}" destId="{86D6BB28-290E-4D3C-BD2A-42C3E725173A}" srcOrd="1" destOrd="0" presId="urn:microsoft.com/office/officeart/2005/8/layout/cycle4"/>
    <dgm:cxn modelId="{7FEF7824-D155-4C6C-B999-39F239DD89E5}" type="presParOf" srcId="{49DC8B85-0E92-4D9A-8338-2BAE1FA2E25E}" destId="{6BF9CFBC-2589-4CE1-AE9E-451E9223676D}" srcOrd="2" destOrd="0" presId="urn:microsoft.com/office/officeart/2005/8/layout/cycle4"/>
    <dgm:cxn modelId="{E384E079-0AA1-4E8F-AD8C-30F3016CD93C}" type="presParOf" srcId="{49DC8B85-0E92-4D9A-8338-2BAE1FA2E25E}" destId="{9C460D37-5B74-4CDC-A632-4F20EE059DDC}" srcOrd="3" destOrd="0" presId="urn:microsoft.com/office/officeart/2005/8/layout/cycle4"/>
    <dgm:cxn modelId="{91243F40-A0BF-43DB-8D7F-0EC4B35162D2}" type="presParOf" srcId="{49DC8B85-0E92-4D9A-8338-2BAE1FA2E25E}" destId="{C19F038C-4D5E-4C18-9A42-96471B4337DC}" srcOrd="4" destOrd="0" presId="urn:microsoft.com/office/officeart/2005/8/layout/cycle4"/>
    <dgm:cxn modelId="{8D1BA56A-4999-4C37-869D-F930FC95FBD0}" type="presParOf" srcId="{57078AE4-A2F3-4C9D-AEE9-3EBA822F437F}" destId="{1353472B-D865-4E45-B96D-4C9C94444B42}" srcOrd="2" destOrd="0" presId="urn:microsoft.com/office/officeart/2005/8/layout/cycle4"/>
    <dgm:cxn modelId="{0EF02813-2F38-4CCB-86C2-270730D822D9}" type="presParOf" srcId="{57078AE4-A2F3-4C9D-AEE9-3EBA822F437F}" destId="{6DD0901C-A3AD-4E3C-83CF-494CD76F081D}" srcOrd="3" destOrd="0" presId="urn:microsoft.com/office/officeart/2005/8/layout/cycle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CCBEA7-9DBC-4254-96D3-E2AC395ACB05}">
      <dsp:nvSpPr>
        <dsp:cNvPr id="0" name=""/>
        <dsp:cNvSpPr/>
      </dsp:nvSpPr>
      <dsp:spPr>
        <a:xfrm>
          <a:off x="3681984" y="2763519"/>
          <a:ext cx="2007616" cy="130048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r-FR" sz="1300" kern="1200" dirty="0" smtClean="0"/>
            <a:t>CCI</a:t>
          </a:r>
          <a:endParaRPr lang="fr-FR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r-FR" sz="1300" kern="1200" dirty="0" smtClean="0"/>
            <a:t>COLLECTIVITES TERRITORIALES</a:t>
          </a:r>
          <a:endParaRPr lang="fr-FR" sz="1300" kern="1200" dirty="0"/>
        </a:p>
      </dsp:txBody>
      <dsp:txXfrm>
        <a:off x="4312835" y="3117207"/>
        <a:ext cx="1348197" cy="918226"/>
      </dsp:txXfrm>
    </dsp:sp>
    <dsp:sp modelId="{AA75D998-EFC2-4D74-9BD7-34BB80B42687}">
      <dsp:nvSpPr>
        <dsp:cNvPr id="0" name=""/>
        <dsp:cNvSpPr/>
      </dsp:nvSpPr>
      <dsp:spPr>
        <a:xfrm>
          <a:off x="406400" y="2763519"/>
          <a:ext cx="2007616" cy="130048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r-FR" sz="1300" kern="1200" dirty="0" smtClean="0"/>
            <a:t>POLES DE</a:t>
          </a:r>
          <a:endParaRPr lang="fr-FR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r-FR" sz="1300" kern="1200" dirty="0" smtClean="0"/>
            <a:t>COMPETITIVITE</a:t>
          </a:r>
          <a:endParaRPr lang="fr-FR" sz="1300" kern="1200" dirty="0"/>
        </a:p>
      </dsp:txBody>
      <dsp:txXfrm>
        <a:off x="434967" y="3117207"/>
        <a:ext cx="1348197" cy="918226"/>
      </dsp:txXfrm>
    </dsp:sp>
    <dsp:sp modelId="{03CC8F98-8C8E-4EF7-93E4-AF5C603C3669}">
      <dsp:nvSpPr>
        <dsp:cNvPr id="0" name=""/>
        <dsp:cNvSpPr/>
      </dsp:nvSpPr>
      <dsp:spPr>
        <a:xfrm>
          <a:off x="3681984" y="0"/>
          <a:ext cx="2007616" cy="130048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r-FR" sz="1300" kern="1200" dirty="0" smtClean="0"/>
            <a:t>PME/TPE</a:t>
          </a:r>
          <a:endParaRPr lang="fr-FR" sz="1300" kern="1200" dirty="0"/>
        </a:p>
      </dsp:txBody>
      <dsp:txXfrm>
        <a:off x="4312835" y="28567"/>
        <a:ext cx="1348197" cy="918226"/>
      </dsp:txXfrm>
    </dsp:sp>
    <dsp:sp modelId="{2E51246B-55EE-4BD2-B662-57317F0F8BF7}">
      <dsp:nvSpPr>
        <dsp:cNvPr id="0" name=""/>
        <dsp:cNvSpPr/>
      </dsp:nvSpPr>
      <dsp:spPr>
        <a:xfrm>
          <a:off x="368335" y="15774"/>
          <a:ext cx="2007616" cy="130048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r-FR" sz="1300" kern="1200" dirty="0" smtClean="0"/>
            <a:t>BIG PHARMA</a:t>
          </a:r>
          <a:endParaRPr lang="fr-FR" sz="1300" kern="1200" dirty="0"/>
        </a:p>
      </dsp:txBody>
      <dsp:txXfrm>
        <a:off x="396902" y="44341"/>
        <a:ext cx="1348197" cy="918226"/>
      </dsp:txXfrm>
    </dsp:sp>
    <dsp:sp modelId="{19BE97C5-A011-4916-90CE-41551CE09B8A}">
      <dsp:nvSpPr>
        <dsp:cNvPr id="0" name=""/>
        <dsp:cNvSpPr/>
      </dsp:nvSpPr>
      <dsp:spPr>
        <a:xfrm>
          <a:off x="1247797" y="231647"/>
          <a:ext cx="1759412" cy="1759712"/>
        </a:xfrm>
        <a:prstGeom prst="pieWedg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100" b="1" kern="1200" dirty="0" smtClean="0"/>
            <a:t>OFFRES</a:t>
          </a:r>
          <a:r>
            <a:rPr lang="fr-FR" sz="1100" b="1" kern="1200" baseline="0" dirty="0" smtClean="0"/>
            <a:t> DE FORMATIONS CONTINUES</a:t>
          </a:r>
          <a:endParaRPr lang="fr-FR" sz="1100" b="1" kern="1200" dirty="0"/>
        </a:p>
      </dsp:txBody>
      <dsp:txXfrm>
        <a:off x="1763117" y="747055"/>
        <a:ext cx="1244092" cy="1244304"/>
      </dsp:txXfrm>
    </dsp:sp>
    <dsp:sp modelId="{86D6BB28-290E-4D3C-BD2A-42C3E725173A}">
      <dsp:nvSpPr>
        <dsp:cNvPr id="0" name=""/>
        <dsp:cNvSpPr/>
      </dsp:nvSpPr>
      <dsp:spPr>
        <a:xfrm rot="5400000">
          <a:off x="3088640" y="231647"/>
          <a:ext cx="1759712" cy="1759712"/>
        </a:xfrm>
        <a:prstGeom prst="pieWedg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100" b="1" kern="1200" dirty="0" smtClean="0"/>
            <a:t>OFFRES</a:t>
          </a:r>
          <a:r>
            <a:rPr lang="fr-FR" sz="1100" b="1" kern="1200" baseline="0" dirty="0" smtClean="0"/>
            <a:t> DE COMPETENCES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100" b="1" kern="1200" baseline="0" dirty="0" smtClean="0"/>
            <a:t>PARTAGEES</a:t>
          </a:r>
          <a:endParaRPr lang="fr-FR" sz="1100" b="1" kern="1200" dirty="0"/>
        </a:p>
      </dsp:txBody>
      <dsp:txXfrm rot="-5400000">
        <a:off x="3088640" y="747055"/>
        <a:ext cx="1244304" cy="1244304"/>
      </dsp:txXfrm>
    </dsp:sp>
    <dsp:sp modelId="{6BF9CFBC-2589-4CE1-AE9E-451E9223676D}">
      <dsp:nvSpPr>
        <dsp:cNvPr id="0" name=""/>
        <dsp:cNvSpPr/>
      </dsp:nvSpPr>
      <dsp:spPr>
        <a:xfrm rot="10800000">
          <a:off x="3088640" y="2072640"/>
          <a:ext cx="1759712" cy="1759712"/>
        </a:xfrm>
        <a:prstGeom prst="pieWedg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100" b="1" kern="1200" dirty="0" smtClean="0"/>
            <a:t>AIDE A L’ACCES AUX FINANCEMENTS</a:t>
          </a:r>
          <a:endParaRPr lang="fr-FR" sz="1100" b="1" kern="1200" dirty="0"/>
        </a:p>
      </dsp:txBody>
      <dsp:txXfrm rot="10800000">
        <a:off x="3088640" y="2072640"/>
        <a:ext cx="1244304" cy="1244304"/>
      </dsp:txXfrm>
    </dsp:sp>
    <dsp:sp modelId="{9C460D37-5B74-4CDC-A632-4F20EE059DDC}">
      <dsp:nvSpPr>
        <dsp:cNvPr id="0" name=""/>
        <dsp:cNvSpPr/>
      </dsp:nvSpPr>
      <dsp:spPr>
        <a:xfrm rot="16200000">
          <a:off x="1247648" y="2072640"/>
          <a:ext cx="1759712" cy="1759712"/>
        </a:xfrm>
        <a:prstGeom prst="pieWedg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100" b="1" kern="1200" dirty="0" smtClean="0"/>
            <a:t>COACHING RENCONTRES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100" b="1" kern="1200" dirty="0" smtClean="0"/>
            <a:t>PLATEFORME COLLABORATIVE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100" b="1" kern="1200" dirty="0" smtClean="0"/>
            <a:t>ANALYSES PROSPECTIVES</a:t>
          </a:r>
          <a:endParaRPr lang="fr-FR" sz="1100" b="1" kern="1200" dirty="0"/>
        </a:p>
      </dsp:txBody>
      <dsp:txXfrm rot="5400000">
        <a:off x="1763056" y="2072640"/>
        <a:ext cx="1244304" cy="1244304"/>
      </dsp:txXfrm>
    </dsp:sp>
    <dsp:sp modelId="{1353472B-D865-4E45-B96D-4C9C94444B42}">
      <dsp:nvSpPr>
        <dsp:cNvPr id="0" name=""/>
        <dsp:cNvSpPr/>
      </dsp:nvSpPr>
      <dsp:spPr>
        <a:xfrm>
          <a:off x="2744216" y="1666240"/>
          <a:ext cx="607568" cy="528320"/>
        </a:xfrm>
        <a:prstGeom prst="circular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DD0901C-A3AD-4E3C-83CF-494CD76F081D}">
      <dsp:nvSpPr>
        <dsp:cNvPr id="0" name=""/>
        <dsp:cNvSpPr/>
      </dsp:nvSpPr>
      <dsp:spPr>
        <a:xfrm rot="10800000">
          <a:off x="2744216" y="1869440"/>
          <a:ext cx="607568" cy="528320"/>
        </a:xfrm>
        <a:prstGeom prst="circular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4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283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48645" y="0"/>
            <a:ext cx="2944283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B7B2-DBCE-430F-8280-FFBC6F5AF99F}" type="datetimeFigureOut">
              <a:rPr lang="fr-FR" smtClean="0"/>
              <a:pPr/>
              <a:t>22/06/2012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9408981"/>
            <a:ext cx="2944283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48645" y="9408981"/>
            <a:ext cx="2944283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CFE861-E740-47A0-B558-7F25B1C91174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21956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283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48645" y="0"/>
            <a:ext cx="2944283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6E7DC7-9D60-47F8-9368-A105731E7996}" type="datetimeFigureOut">
              <a:rPr lang="fr-FR" smtClean="0"/>
              <a:pPr/>
              <a:t>22/06/2012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2950"/>
            <a:ext cx="4953000" cy="3714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79450" y="4705350"/>
            <a:ext cx="5435600" cy="44577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9408981"/>
            <a:ext cx="2944283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48645" y="9408981"/>
            <a:ext cx="2944283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A9130C-B608-45CB-B26B-D906D2F140E9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65441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9130C-B608-45CB-B26B-D906D2F140E9}" type="slidenum">
              <a:rPr lang="fr-FR" smtClean="0"/>
              <a:pPr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30187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4691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fr-FR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77B1ADE-696E-470D-87B1-5B0AFB9016DD}" type="slidenum">
              <a:rPr lang="fr-FR" smtClean="0"/>
              <a:pPr>
                <a:defRPr/>
              </a:pPr>
              <a:t>5</a:t>
            </a:fld>
            <a:endParaRPr 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9E5D890-57C7-44C8-8B1F-BDB81E76E76D}" type="slidenum">
              <a:rPr lang="fr-FR" smtClean="0">
                <a:solidFill>
                  <a:prstClr val="black"/>
                </a:solidFill>
              </a:rPr>
              <a:pPr>
                <a:defRPr/>
              </a:pPr>
              <a:t>6</a:t>
            </a:fld>
            <a:endParaRPr lang="fr-FR" smtClean="0">
              <a:solidFill>
                <a:prstClr val="black"/>
              </a:solidFill>
            </a:endParaRPr>
          </a:p>
        </p:txBody>
      </p:sp>
      <p:sp>
        <p:nvSpPr>
          <p:cNvPr id="1157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57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4691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fr-FR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77B1ADE-696E-470D-87B1-5B0AFB9016DD}" type="slidenum">
              <a:rPr lang="fr-FR" smtClean="0"/>
              <a:pPr>
                <a:defRPr/>
              </a:pPr>
              <a:t>7</a:t>
            </a:fld>
            <a:endParaRPr lang="fr-F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26E50DF-163B-4616-BE57-20A9CFB9021F}" type="slidenum">
              <a:rPr lang="fr-FR" smtClean="0">
                <a:solidFill>
                  <a:prstClr val="black"/>
                </a:solidFill>
              </a:rPr>
              <a:pPr>
                <a:defRPr/>
              </a:pPr>
              <a:t>8</a:t>
            </a:fld>
            <a:endParaRPr lang="fr-FR" smtClean="0">
              <a:solidFill>
                <a:prstClr val="black"/>
              </a:solidFill>
            </a:endParaRPr>
          </a:p>
        </p:txBody>
      </p:sp>
      <p:sp>
        <p:nvSpPr>
          <p:cNvPr id="1249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49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539552" y="2564904"/>
            <a:ext cx="7772400" cy="1362075"/>
          </a:xfrm>
          <a:prstGeom prst="rect">
            <a:avLst/>
          </a:prstGeom>
        </p:spPr>
        <p:txBody>
          <a:bodyPr anchor="t"/>
          <a:lstStyle>
            <a:lvl1pPr algn="ctr">
              <a:defRPr sz="4000" b="0" cap="all"/>
            </a:lvl1pPr>
          </a:lstStyle>
          <a:p>
            <a:r>
              <a:rPr lang="fr-FR" dirty="0" smtClean="0"/>
              <a:t>Modifiez le titre</a:t>
            </a: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5DAD7-5F4A-401B-AD7F-600312F686B3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17906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457200" y="332656"/>
            <a:ext cx="7355160" cy="720080"/>
          </a:xfrm>
          <a:prstGeom prst="rect">
            <a:avLst/>
          </a:prstGeom>
        </p:spPr>
        <p:txBody>
          <a:bodyPr anchor="ctr"/>
          <a:lstStyle>
            <a:lvl1pPr>
              <a:defRPr sz="2800" cap="all" baseline="0"/>
            </a:lvl1pPr>
          </a:lstStyle>
          <a:p>
            <a:r>
              <a:rPr lang="fr-FR" dirty="0" smtClean="0"/>
              <a:t>MODIFIEZ LE STYLE DU </a:t>
            </a:r>
            <a:r>
              <a:rPr lang="fr-FR" dirty="0" err="1" smtClean="0"/>
              <a:t>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>
            <a:lvl1pPr marL="342900" indent="-342900">
              <a:buFont typeface="Wingdings" pitchFamily="2" charset="2"/>
              <a:buChar char="§"/>
              <a:defRPr sz="2400" cap="all" baseline="0">
                <a:solidFill>
                  <a:srgbClr val="073081"/>
                </a:solidFill>
              </a:defRPr>
            </a:lvl1pPr>
            <a:lvl2pPr marL="742950" indent="-285750">
              <a:buClr>
                <a:srgbClr val="E75012"/>
              </a:buClr>
              <a:buSzPct val="70000"/>
              <a:buFont typeface="Wingdings" pitchFamily="2" charset="2"/>
              <a:buChar char="§"/>
              <a:defRPr sz="2200">
                <a:solidFill>
                  <a:schemeClr val="bg1">
                    <a:lumMod val="65000"/>
                  </a:schemeClr>
                </a:solidFill>
              </a:defRPr>
            </a:lvl2pPr>
            <a:lvl3pPr marL="1143000" indent="-228600">
              <a:buClr>
                <a:srgbClr val="E75012"/>
              </a:buClr>
              <a:buSzPct val="50000"/>
              <a:buFontTx/>
              <a:buBlip>
                <a:blip r:embed="rId2"/>
              </a:buBlip>
              <a:defRPr sz="2000">
                <a:solidFill>
                  <a:schemeClr val="bg1">
                    <a:lumMod val="65000"/>
                  </a:schemeClr>
                </a:solidFill>
              </a:defRPr>
            </a:lvl3pPr>
            <a:lvl4pPr marL="1600200" indent="-228600">
              <a:buClr>
                <a:schemeClr val="bg1">
                  <a:lumMod val="65000"/>
                </a:schemeClr>
              </a:buClr>
              <a:buSzPct val="100000"/>
              <a:buFont typeface="Arial" pitchFamily="34" charset="0"/>
              <a:buChar char="•"/>
              <a:defRPr sz="1800">
                <a:solidFill>
                  <a:schemeClr val="bg1">
                    <a:lumMod val="65000"/>
                  </a:schemeClr>
                </a:solidFill>
              </a:defRPr>
            </a:lvl4pPr>
            <a:lvl5pPr marL="2057400" indent="-228600">
              <a:buClr>
                <a:schemeClr val="bg1">
                  <a:lumMod val="65000"/>
                </a:schemeClr>
              </a:buClr>
              <a:buSzPct val="100000"/>
              <a:buFont typeface="Arial" pitchFamily="34" charset="0"/>
              <a:buChar char="•"/>
              <a:defRPr>
                <a:solidFill>
                  <a:schemeClr val="bg1">
                    <a:lumMod val="65000"/>
                  </a:schemeClr>
                </a:solidFill>
              </a:defRPr>
            </a:lvl5pPr>
          </a:lstStyle>
          <a:p>
            <a:pPr lvl="0"/>
            <a:r>
              <a:rPr lang="fr-FR" dirty="0" smtClean="0"/>
              <a:t>MODIFIEZ LE TEXTE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5DAD7-5F4A-401B-AD7F-600312F686B3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7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bg1">
                    <a:lumMod val="65000"/>
                  </a:schemeClr>
                </a:solidFill>
                <a:latin typeface="HelveticaNeue LT 57 Cn" pitchFamily="34" charset="0"/>
              </a:defRPr>
            </a:lvl1pPr>
          </a:lstStyle>
          <a:p>
            <a:fld id="{90C3BFAB-B2FB-4120-9846-F1B3B7E18018}" type="datetime1">
              <a:rPr lang="fr-FR" smtClean="0"/>
              <a:pPr/>
              <a:t>22/06/2012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3522659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5DAD7-5F4A-401B-AD7F-600312F686B3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65897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7355160" cy="72008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 dirty="0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F9962A1-44CB-4629-B37D-27762115B99D}" type="datetime1">
              <a:rPr lang="fr-FR" smtClean="0"/>
              <a:pPr/>
              <a:t>22/06/2012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5DAD7-5F4A-401B-AD7F-600312F686B3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13080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7355160" cy="72008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EAE906F-A204-4E21-B99F-B1FFAA09D019}" type="datetime1">
              <a:rPr lang="fr-FR" smtClean="0"/>
              <a:pPr/>
              <a:t>22/06/2012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5DAD7-5F4A-401B-AD7F-600312F686B3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04684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B973C-167F-47A0-A616-B6F950A4C697}" type="datetime1">
              <a:rPr lang="fr-FR" smtClean="0"/>
              <a:pPr/>
              <a:t>22/06/2012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5DAD7-5F4A-401B-AD7F-600312F686B3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10043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9DFA22F-0AF1-4BC8-A900-03DC6ED8A6A4}" type="datetime1">
              <a:rPr lang="fr-FR" smtClean="0"/>
              <a:pPr/>
              <a:t>22/06/2012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5DAD7-5F4A-401B-AD7F-600312F686B3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28531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1"/>
          <p:cNvSpPr>
            <a:spLocks noGrp="1"/>
          </p:cNvSpPr>
          <p:nvPr>
            <p:ph type="ftr" sz="quarter" idx="10"/>
          </p:nvPr>
        </p:nvSpPr>
        <p:spPr>
          <a:xfrm>
            <a:off x="2123723" y="6453188"/>
            <a:ext cx="5256388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  <a:p>
            <a:pPr>
              <a:defRPr/>
            </a:pPr>
            <a:r>
              <a:rPr lang="fr-FR"/>
              <a:t>www.develop-conseil.com</a:t>
            </a: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64ED54-B6DA-4F38-BE0B-7D8A219D36B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HelveticaNeue LT 57 Cn" pitchFamily="34" charset="0"/>
              </a:defRPr>
            </a:lvl1pPr>
          </a:lstStyle>
          <a:p>
            <a:fld id="{DF65DAD7-5F4A-401B-AD7F-600312F686B3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2526461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0" r:id="rId2"/>
    <p:sldLayoutId id="2147483649" r:id="rId3"/>
    <p:sldLayoutId id="2147483652" r:id="rId4"/>
    <p:sldLayoutId id="2147483653" r:id="rId5"/>
    <p:sldLayoutId id="2147483656" r:id="rId6"/>
    <p:sldLayoutId id="2147483657" r:id="rId7"/>
    <p:sldLayoutId id="2147483658" r:id="rId8"/>
  </p:sldLayoutIdLst>
  <p:timing>
    <p:tnLst>
      <p:par>
        <p:cTn id="1" dur="indefinite" restart="never" nodeType="tmRoot"/>
      </p:par>
    </p:tnLst>
  </p:timing>
  <p:hf hdr="0" ftr="0"/>
  <p:txStyles>
    <p:titleStyle>
      <a:lvl1pPr algn="l" defTabSz="914400" rtl="0" eaLnBrk="1" latinLnBrk="0" hangingPunct="1">
        <a:spcBef>
          <a:spcPct val="0"/>
        </a:spcBef>
        <a:buNone/>
        <a:defRPr sz="2100" kern="1200">
          <a:solidFill>
            <a:srgbClr val="E75012"/>
          </a:solidFill>
          <a:latin typeface="HelveticaNeue LT 57 Cn" pitchFamily="34" charset="0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buFont typeface="Arial" pitchFamily="34" charset="0"/>
        <a:buNone/>
        <a:defRPr sz="1400" kern="1200">
          <a:solidFill>
            <a:srgbClr val="073081"/>
          </a:solidFill>
          <a:latin typeface="HelveticaRounded LT Bold" pitchFamily="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HelveticaNeue LT 57 Cn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HelveticaNeue LT 57 Cn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HelveticaNeue LT 57 Cn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HelveticaNeue LT 57 Cn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39552" y="908720"/>
            <a:ext cx="7772400" cy="4896544"/>
          </a:xfrm>
        </p:spPr>
        <p:txBody>
          <a:bodyPr/>
          <a:lstStyle/>
          <a:p>
            <a:r>
              <a:rPr lang="fr-FR" sz="2800" dirty="0" smtClean="0">
                <a:latin typeface="Arial Narrow" pitchFamily="34" charset="0"/>
              </a:rPr>
              <a:t/>
            </a:r>
            <a:br>
              <a:rPr lang="fr-FR" sz="2800" dirty="0" smtClean="0">
                <a:latin typeface="Arial Narrow" pitchFamily="34" charset="0"/>
              </a:rPr>
            </a:br>
            <a:r>
              <a:rPr lang="fr-FR" sz="3200" dirty="0" smtClean="0">
                <a:latin typeface="Arial Narrow" pitchFamily="34" charset="0"/>
              </a:rPr>
              <a:t>Observatoire 2011 </a:t>
            </a:r>
            <a:br>
              <a:rPr lang="fr-FR" sz="3200" dirty="0" smtClean="0">
                <a:latin typeface="Arial Narrow" pitchFamily="34" charset="0"/>
              </a:rPr>
            </a:br>
            <a:r>
              <a:rPr lang="fr-FR" sz="3200" dirty="0" smtClean="0">
                <a:latin typeface="Arial Narrow" pitchFamily="34" charset="0"/>
              </a:rPr>
              <a:t>des biotechnologies santé en France</a:t>
            </a:r>
            <a:r>
              <a:rPr lang="fr-FR" sz="2800" dirty="0">
                <a:solidFill>
                  <a:schemeClr val="accent2"/>
                </a:solidFill>
                <a:latin typeface="Arial Narrow" pitchFamily="34" charset="0"/>
              </a:rPr>
              <a:t/>
            </a:r>
            <a:br>
              <a:rPr lang="fr-FR" sz="2800" dirty="0">
                <a:solidFill>
                  <a:schemeClr val="accent2"/>
                </a:solidFill>
                <a:latin typeface="Arial Narrow" pitchFamily="34" charset="0"/>
              </a:rPr>
            </a:br>
            <a:r>
              <a:rPr lang="fr-FR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/>
            </a:r>
            <a:br>
              <a:rPr lang="fr-FR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</a:br>
            <a:r>
              <a:rPr lang="fr-FR" sz="2800" b="1" dirty="0" smtClean="0">
                <a:solidFill>
                  <a:srgbClr val="073081"/>
                </a:solidFill>
                <a:latin typeface="Arial Narrow" pitchFamily="34" charset="0"/>
              </a:rPr>
              <a:t>Diagnostic et pistes de travail</a:t>
            </a:r>
            <a:r>
              <a:rPr lang="fr-FR" sz="2000" b="1" dirty="0" smtClean="0">
                <a:solidFill>
                  <a:srgbClr val="073081"/>
                </a:solidFill>
                <a:latin typeface="Arial Narrow" pitchFamily="34" charset="0"/>
              </a:rPr>
              <a:t/>
            </a:r>
            <a:br>
              <a:rPr lang="fr-FR" sz="2000" b="1" dirty="0" smtClean="0">
                <a:solidFill>
                  <a:srgbClr val="073081"/>
                </a:solidFill>
                <a:latin typeface="Arial Narrow" pitchFamily="34" charset="0"/>
              </a:rPr>
            </a:br>
            <a:r>
              <a:rPr lang="fr-FR" sz="2000" b="1" dirty="0">
                <a:solidFill>
                  <a:srgbClr val="073081"/>
                </a:solidFill>
                <a:latin typeface="Arial Narrow" pitchFamily="34" charset="0"/>
              </a:rPr>
              <a:t/>
            </a:r>
            <a:br>
              <a:rPr lang="fr-FR" sz="2000" b="1" dirty="0">
                <a:solidFill>
                  <a:srgbClr val="073081"/>
                </a:solidFill>
                <a:latin typeface="Arial Narrow" pitchFamily="34" charset="0"/>
              </a:rPr>
            </a:br>
            <a:r>
              <a:rPr lang="fr-FR" sz="2000" b="1" dirty="0" smtClean="0">
                <a:solidFill>
                  <a:srgbClr val="073081"/>
                </a:solidFill>
                <a:latin typeface="Arial Narrow" pitchFamily="34" charset="0"/>
              </a:rPr>
              <a:t>D</a:t>
            </a:r>
            <a:r>
              <a:rPr lang="fr-FR" sz="2000" b="1" cap="none" dirty="0" smtClean="0">
                <a:solidFill>
                  <a:srgbClr val="073081"/>
                </a:solidFill>
                <a:latin typeface="Arial Narrow" pitchFamily="34" charset="0"/>
              </a:rPr>
              <a:t>r</a:t>
            </a:r>
            <a:r>
              <a:rPr lang="fr-FR" sz="2000" b="1" dirty="0" smtClean="0">
                <a:solidFill>
                  <a:srgbClr val="073081"/>
                </a:solidFill>
                <a:latin typeface="Arial Narrow" pitchFamily="34" charset="0"/>
              </a:rPr>
              <a:t> Annick SCHWEBIG</a:t>
            </a:r>
            <a:br>
              <a:rPr lang="fr-FR" sz="2000" b="1" dirty="0" smtClean="0">
                <a:solidFill>
                  <a:srgbClr val="073081"/>
                </a:solidFill>
                <a:latin typeface="Arial Narrow" pitchFamily="34" charset="0"/>
              </a:rPr>
            </a:br>
            <a:r>
              <a:rPr lang="fr-FR" sz="2000" b="1" dirty="0" smtClean="0">
                <a:solidFill>
                  <a:srgbClr val="073081"/>
                </a:solidFill>
                <a:latin typeface="Arial Narrow" pitchFamily="34" charset="0"/>
              </a:rPr>
              <a:t>Présidente du Comite biotechnologies du </a:t>
            </a:r>
            <a:r>
              <a:rPr lang="fr-FR" sz="2000" b="1" dirty="0" err="1" smtClean="0">
                <a:solidFill>
                  <a:srgbClr val="073081"/>
                </a:solidFill>
                <a:latin typeface="Arial Narrow" pitchFamily="34" charset="0"/>
              </a:rPr>
              <a:t>leem</a:t>
            </a:r>
            <a:r>
              <a:rPr lang="fr-FR" sz="2000" b="1" dirty="0" smtClean="0">
                <a:solidFill>
                  <a:srgbClr val="073081"/>
                </a:solidFill>
                <a:latin typeface="Arial Narrow" pitchFamily="34" charset="0"/>
              </a:rPr>
              <a:t/>
            </a:r>
            <a:br>
              <a:rPr lang="fr-FR" sz="2000" b="1" dirty="0" smtClean="0">
                <a:solidFill>
                  <a:srgbClr val="073081"/>
                </a:solidFill>
                <a:latin typeface="Arial Narrow" pitchFamily="34" charset="0"/>
              </a:rPr>
            </a:br>
            <a:r>
              <a:rPr lang="fr-FR" sz="2000" b="1" dirty="0" smtClean="0">
                <a:solidFill>
                  <a:srgbClr val="073081"/>
                </a:solidFill>
                <a:latin typeface="Arial Narrow" pitchFamily="34" charset="0"/>
              </a:rPr>
              <a:t/>
            </a:r>
            <a:br>
              <a:rPr lang="fr-FR" sz="2000" b="1" dirty="0" smtClean="0">
                <a:solidFill>
                  <a:srgbClr val="073081"/>
                </a:solidFill>
                <a:latin typeface="Arial Narrow" pitchFamily="34" charset="0"/>
              </a:rPr>
            </a:br>
            <a:r>
              <a:rPr lang="fr-FR" sz="2000" b="1" dirty="0">
                <a:solidFill>
                  <a:srgbClr val="073081"/>
                </a:solidFill>
                <a:latin typeface="Arial Narrow" pitchFamily="34" charset="0"/>
              </a:rPr>
              <a:t/>
            </a:r>
            <a:br>
              <a:rPr lang="fr-FR" sz="2000" b="1" dirty="0">
                <a:solidFill>
                  <a:srgbClr val="073081"/>
                </a:solidFill>
                <a:latin typeface="Arial Narrow" pitchFamily="34" charset="0"/>
              </a:rPr>
            </a:br>
            <a:r>
              <a:rPr lang="fr-FR" sz="2000" b="1" dirty="0" smtClean="0">
                <a:solidFill>
                  <a:srgbClr val="073081"/>
                </a:solidFill>
                <a:latin typeface="Arial Narrow" pitchFamily="34" charset="0"/>
              </a:rPr>
              <a:t>27 JUIN 2012</a:t>
            </a:r>
            <a:r>
              <a:rPr lang="fr-FR" sz="2000" dirty="0" smtClean="0">
                <a:solidFill>
                  <a:srgbClr val="07308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/>
            </a:r>
            <a:br>
              <a:rPr lang="fr-FR" sz="2000" dirty="0" smtClean="0">
                <a:solidFill>
                  <a:srgbClr val="07308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</a:br>
            <a:r>
              <a:rPr lang="fr-FR" sz="2000" dirty="0">
                <a:solidFill>
                  <a:srgbClr val="07308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/>
            </a:r>
            <a:br>
              <a:rPr lang="fr-FR" sz="2000" dirty="0">
                <a:solidFill>
                  <a:srgbClr val="07308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</a:br>
            <a:r>
              <a:rPr lang="fr-FR" sz="20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/>
            </a:r>
            <a:br>
              <a:rPr lang="fr-FR" sz="20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</a:br>
            <a:endParaRPr lang="fr-FR" sz="2000" i="1" cap="none" dirty="0">
              <a:latin typeface="Arial Narrow" pitchFamily="34" charset="0"/>
            </a:endParaRP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5DAD7-5F4A-401B-AD7F-600312F686B3}" type="slidenum">
              <a:rPr lang="fr-FR" smtClean="0"/>
              <a:pPr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6544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5DAD7-5F4A-401B-AD7F-600312F686B3}" type="slidenum">
              <a:rPr lang="fr-FR" smtClean="0"/>
              <a:pPr/>
              <a:t>2</a:t>
            </a:fld>
            <a:endParaRPr lang="fr-FR"/>
          </a:p>
        </p:txBody>
      </p:sp>
      <p:sp>
        <p:nvSpPr>
          <p:cNvPr id="4" name="ZoneTexte 3"/>
          <p:cNvSpPr txBox="1"/>
          <p:nvPr/>
        </p:nvSpPr>
        <p:spPr>
          <a:xfrm>
            <a:off x="179512" y="270595"/>
            <a:ext cx="7344816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smtClean="0">
                <a:solidFill>
                  <a:srgbClr val="E75012"/>
                </a:solidFill>
                <a:latin typeface="Arial Narrow" pitchFamily="34" charset="0"/>
              </a:rPr>
              <a:t>Financement : remédier à  la « vallée de la mort »</a:t>
            </a:r>
            <a:endParaRPr lang="fr-FR" sz="2800" b="1" dirty="0">
              <a:solidFill>
                <a:srgbClr val="E75012"/>
              </a:solidFill>
              <a:latin typeface="Arial Narrow" pitchFamily="34" charset="0"/>
            </a:endParaRPr>
          </a:p>
          <a:p>
            <a:endParaRPr lang="fr-FR" dirty="0"/>
          </a:p>
        </p:txBody>
      </p:sp>
      <p:pic>
        <p:nvPicPr>
          <p:cNvPr id="3" name="Picture 2" descr="C:\Users\M Gros\Desktop\biotech-courb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098198"/>
            <a:ext cx="7716249" cy="5787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3401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cap="none" dirty="0"/>
              <a:t>F</a:t>
            </a:r>
            <a:r>
              <a:rPr lang="fr-FR" b="1" cap="none" dirty="0" smtClean="0"/>
              <a:t>inancement : intervenir sur le maillon spécifique des  2èmes et 3èmes tours</a:t>
            </a:r>
            <a:r>
              <a:rPr lang="fr-FR" cap="none" dirty="0" smtClean="0"/>
              <a:t>.</a:t>
            </a:r>
            <a:endParaRPr lang="fr-FR" cap="none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67544" y="1700808"/>
            <a:ext cx="8229600" cy="4525963"/>
          </a:xfrm>
        </p:spPr>
        <p:txBody>
          <a:bodyPr/>
          <a:lstStyle/>
          <a:p>
            <a:pPr marL="457200" indent="-457200">
              <a:buFont typeface="Wingdings" pitchFamily="2" charset="2"/>
              <a:buChar char="q"/>
            </a:pPr>
            <a:r>
              <a:rPr lang="fr-FR" cap="none" dirty="0" smtClean="0">
                <a:solidFill>
                  <a:srgbClr val="E75012"/>
                </a:solidFill>
                <a:latin typeface="Arial Narrow" pitchFamily="34" charset="0"/>
              </a:rPr>
              <a:t>l’</a:t>
            </a:r>
            <a:r>
              <a:rPr lang="fr-FR" cap="none" dirty="0">
                <a:solidFill>
                  <a:srgbClr val="E75012"/>
                </a:solidFill>
                <a:latin typeface="Arial Narrow" pitchFamily="34" charset="0"/>
              </a:rPr>
              <a:t>é</a:t>
            </a:r>
            <a:r>
              <a:rPr lang="fr-FR" cap="none" dirty="0" smtClean="0">
                <a:solidFill>
                  <a:srgbClr val="E75012"/>
                </a:solidFill>
                <a:latin typeface="Arial Narrow" pitchFamily="34" charset="0"/>
              </a:rPr>
              <a:t>tape de la création d’entreprises est bien financée (1</a:t>
            </a:r>
            <a:r>
              <a:rPr lang="fr-FR" cap="none" baseline="30000" dirty="0" smtClean="0">
                <a:solidFill>
                  <a:srgbClr val="E75012"/>
                </a:solidFill>
                <a:latin typeface="Arial Narrow" pitchFamily="34" charset="0"/>
              </a:rPr>
              <a:t>er</a:t>
            </a:r>
            <a:r>
              <a:rPr lang="fr-FR" cap="none" dirty="0" smtClean="0">
                <a:solidFill>
                  <a:srgbClr val="E75012"/>
                </a:solidFill>
                <a:latin typeface="Arial Narrow" pitchFamily="34" charset="0"/>
              </a:rPr>
              <a:t> tour).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fr-FR" cap="none" dirty="0" smtClean="0">
                <a:solidFill>
                  <a:srgbClr val="E75012"/>
                </a:solidFill>
                <a:latin typeface="Arial Narrow" pitchFamily="34" charset="0"/>
              </a:rPr>
              <a:t>le nombre d’acteurs du capital risque est en baisse  rendant difficiles les 2èmes et 3èmes tours.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fr-FR" cap="none" dirty="0" smtClean="0">
                <a:solidFill>
                  <a:srgbClr val="E75012"/>
                </a:solidFill>
                <a:latin typeface="Arial Narrow" pitchFamily="34" charset="0"/>
              </a:rPr>
              <a:t>il est nécessaire d’intervenir sur ce maillon spécifique pour assurer la continuité des investissements. 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fr-FR" cap="none" dirty="0" smtClean="0">
                <a:solidFill>
                  <a:srgbClr val="E75012"/>
                </a:solidFill>
                <a:latin typeface="Arial Narrow" pitchFamily="34" charset="0"/>
              </a:rPr>
              <a:t>une des pistes a étudier pourrait être de créer un fonds de croissance dédié aux 2èmes et 3èmes tours de financement.</a:t>
            </a:r>
            <a:endParaRPr lang="fr-FR" cap="non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5DAD7-5F4A-401B-AD7F-600312F686B3}" type="slidenum">
              <a:rPr lang="fr-FR" smtClean="0"/>
              <a:pPr/>
              <a:t>3</a:t>
            </a:fld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dirty="0" smtClean="0"/>
              <a:t>27/06/2012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59166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5DAD7-5F4A-401B-AD7F-600312F686B3}" type="slidenum">
              <a:rPr lang="fr-FR" smtClean="0"/>
              <a:pPr/>
              <a:t>4</a:t>
            </a:fld>
            <a:endParaRPr lang="fr-FR"/>
          </a:p>
        </p:txBody>
      </p:sp>
      <p:pic>
        <p:nvPicPr>
          <p:cNvPr id="1026" name="Picture 2" descr="C:\Users\I Delattre\Desktop\carte franc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052736"/>
            <a:ext cx="4464496" cy="489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51520" y="188640"/>
            <a:ext cx="77768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fr-FR" sz="2400" b="1" dirty="0" smtClean="0">
                <a:solidFill>
                  <a:srgbClr val="E75012"/>
                </a:solidFill>
                <a:latin typeface="Arial Narrow" pitchFamily="34" charset="0"/>
              </a:rPr>
              <a:t>Partenariat: faciliter </a:t>
            </a:r>
            <a:r>
              <a:rPr lang="fr-FR" sz="2400" b="1" dirty="0">
                <a:solidFill>
                  <a:srgbClr val="E75012"/>
                </a:solidFill>
                <a:latin typeface="Arial Narrow" pitchFamily="34" charset="0"/>
              </a:rPr>
              <a:t>la maturation des sociétés de </a:t>
            </a:r>
            <a:r>
              <a:rPr lang="fr-FR" sz="2400" b="1" dirty="0" err="1">
                <a:solidFill>
                  <a:srgbClr val="E75012"/>
                </a:solidFill>
                <a:latin typeface="Arial Narrow" pitchFamily="34" charset="0"/>
              </a:rPr>
              <a:t>biotech</a:t>
            </a:r>
            <a:endParaRPr lang="fr-FR" sz="2400" b="1" dirty="0">
              <a:solidFill>
                <a:srgbClr val="E75012"/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2499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/>
          </p:cNvSpPr>
          <p:nvPr/>
        </p:nvSpPr>
        <p:spPr bwMode="auto">
          <a:xfrm>
            <a:off x="251520" y="-57820"/>
            <a:ext cx="7848872" cy="1398588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 eaLnBrk="1" hangingPunct="1">
              <a:defRPr/>
            </a:pPr>
            <a:r>
              <a:rPr lang="fr-FR" sz="2400" b="1" dirty="0" smtClean="0">
                <a:solidFill>
                  <a:srgbClr val="E75012"/>
                </a:solidFill>
                <a:latin typeface="Arial Narrow" pitchFamily="34" charset="0"/>
              </a:rPr>
              <a:t>Partenariats: </a:t>
            </a:r>
            <a:r>
              <a:rPr lang="fr-FR" sz="2400" b="1" dirty="0">
                <a:solidFill>
                  <a:srgbClr val="E75012"/>
                </a:solidFill>
                <a:latin typeface="Arial Narrow" pitchFamily="34" charset="0"/>
              </a:rPr>
              <a:t>soutenir tous les maillons de la filière santé et accentuer le maillage PME / grands </a:t>
            </a:r>
            <a:r>
              <a:rPr lang="fr-FR" sz="2400" b="1" dirty="0" smtClean="0">
                <a:solidFill>
                  <a:srgbClr val="E75012"/>
                </a:solidFill>
                <a:latin typeface="Arial Narrow" pitchFamily="34" charset="0"/>
              </a:rPr>
              <a:t>groupes</a:t>
            </a:r>
            <a:endParaRPr lang="fr-FR" sz="2400" b="1" dirty="0" smtClean="0">
              <a:solidFill>
                <a:srgbClr val="E75012"/>
              </a:solidFill>
              <a:latin typeface="Arial Narrow" pitchFamily="34" charset="0"/>
            </a:endParaRPr>
          </a:p>
        </p:txBody>
      </p:sp>
      <p:sp>
        <p:nvSpPr>
          <p:cNvPr id="65539" name="Espace réservé du contenu 2"/>
          <p:cNvSpPr txBox="1">
            <a:spLocks/>
          </p:cNvSpPr>
          <p:nvPr/>
        </p:nvSpPr>
        <p:spPr bwMode="auto">
          <a:xfrm>
            <a:off x="122768" y="1196752"/>
            <a:ext cx="8892822" cy="5062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57200" indent="-457200">
              <a:spcBef>
                <a:spcPct val="20000"/>
              </a:spcBef>
              <a:buFont typeface="Wingdings" pitchFamily="2" charset="2"/>
              <a:buChar char="q"/>
            </a:pPr>
            <a:r>
              <a:rPr lang="fr-FR" sz="2400" dirty="0" smtClean="0">
                <a:solidFill>
                  <a:srgbClr val="E75012"/>
                </a:solidFill>
                <a:latin typeface="Arial Narrow" pitchFamily="34" charset="0"/>
              </a:rPr>
              <a:t>Le modèle d’innovation en santé passe par la multiplication de collaborations performantes. Elles peuvent exister au sein des pôles, ainsi que des IHU, IRT… mis en place par les investissements d’avenir</a:t>
            </a:r>
          </a:p>
          <a:p>
            <a:pPr marL="457200" indent="-457200">
              <a:spcBef>
                <a:spcPct val="20000"/>
              </a:spcBef>
              <a:buFont typeface="Wingdings" pitchFamily="2" charset="2"/>
              <a:buChar char="q"/>
            </a:pPr>
            <a:r>
              <a:rPr lang="fr-FR" sz="2400" dirty="0" smtClean="0">
                <a:solidFill>
                  <a:srgbClr val="E75012"/>
                </a:solidFill>
                <a:latin typeface="Arial Narrow" pitchFamily="34" charset="0"/>
              </a:rPr>
              <a:t>La mise en place de partenariats public-privé (PPP) constitue un autre élément clé de l’innovation en santé. Ils peuvent prendre la forme de projets de R&amp;D, d’accords de licences ou de projet de plateforme. </a:t>
            </a:r>
          </a:p>
          <a:p>
            <a:pPr marL="457200" indent="-457200">
              <a:spcBef>
                <a:spcPct val="20000"/>
              </a:spcBef>
              <a:buFont typeface="Wingdings" pitchFamily="2" charset="2"/>
              <a:buChar char="q"/>
            </a:pPr>
            <a:r>
              <a:rPr lang="fr-FR" sz="2400" dirty="0" smtClean="0">
                <a:solidFill>
                  <a:srgbClr val="E75012"/>
                </a:solidFill>
                <a:latin typeface="Arial Narrow" pitchFamily="34" charset="0"/>
              </a:rPr>
              <a:t>En 2010, une étude ARIIS a recensé </a:t>
            </a:r>
            <a:r>
              <a:rPr lang="fr-FR" sz="2400" b="1" dirty="0" smtClean="0">
                <a:solidFill>
                  <a:srgbClr val="E75012"/>
                </a:solidFill>
                <a:latin typeface="Arial Narrow" pitchFamily="34" charset="0"/>
              </a:rPr>
              <a:t>258 PPP </a:t>
            </a:r>
            <a:r>
              <a:rPr lang="fr-FR" sz="2400" dirty="0" smtClean="0">
                <a:solidFill>
                  <a:srgbClr val="E75012"/>
                </a:solidFill>
                <a:latin typeface="Arial Narrow" pitchFamily="34" charset="0"/>
              </a:rPr>
              <a:t>noués dans le domaine de la santé. (98% étaient des projets de R&amp;D)</a:t>
            </a:r>
          </a:p>
          <a:p>
            <a:pPr marL="457200" indent="-457200">
              <a:spcBef>
                <a:spcPct val="20000"/>
              </a:spcBef>
              <a:buFont typeface="Wingdings" pitchFamily="2" charset="2"/>
              <a:buChar char="q"/>
            </a:pPr>
            <a:r>
              <a:rPr lang="fr-FR" sz="2400" dirty="0" smtClean="0">
                <a:solidFill>
                  <a:srgbClr val="E75012"/>
                </a:solidFill>
                <a:latin typeface="Arial Narrow" pitchFamily="34" charset="0"/>
              </a:rPr>
              <a:t>Le maillon faible reste l’interaction entre PME et grands groupes</a:t>
            </a:r>
          </a:p>
          <a:p>
            <a:pPr marL="457200" indent="-457200">
              <a:spcBef>
                <a:spcPct val="20000"/>
              </a:spcBef>
              <a:buFont typeface="Wingdings" pitchFamily="2" charset="2"/>
              <a:buChar char="q"/>
            </a:pPr>
            <a:r>
              <a:rPr lang="fr-FR" sz="2400" dirty="0" smtClean="0">
                <a:solidFill>
                  <a:srgbClr val="E75012"/>
                </a:solidFill>
                <a:latin typeface="Arial Narrow" pitchFamily="34" charset="0"/>
              </a:rPr>
              <a:t> Il faut soutenir la filière santé en établissant un dialogue et une concertation soutenue entre acteurs.</a:t>
            </a:r>
          </a:p>
          <a:p>
            <a:pPr marL="457200" indent="-457200">
              <a:spcBef>
                <a:spcPct val="20000"/>
              </a:spcBef>
              <a:buFont typeface="Wingdings" pitchFamily="2" charset="2"/>
              <a:buChar char="q"/>
            </a:pPr>
            <a:endParaRPr lang="fr-FR" sz="2400" dirty="0">
              <a:solidFill>
                <a:srgbClr val="E75012"/>
              </a:solidFill>
              <a:latin typeface="Arial Narrow" pitchFamily="34" charset="0"/>
            </a:endParaRPr>
          </a:p>
        </p:txBody>
      </p:sp>
      <p:sp>
        <p:nvSpPr>
          <p:cNvPr id="4" name="Espace réservé du numéro de diapositive 4"/>
          <p:cNvSpPr txBox="1">
            <a:spLocks noGrp="1"/>
          </p:cNvSpPr>
          <p:nvPr/>
        </p:nvSpPr>
        <p:spPr bwMode="auto">
          <a:xfrm>
            <a:off x="7239000" y="6556375"/>
            <a:ext cx="1905000" cy="2857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r" eaLnBrk="0" hangingPunct="0">
              <a:defRPr/>
            </a:pPr>
            <a:fld id="{BFCAC9CB-B1D0-4C52-9001-1A97DB246B9D}" type="slidenum">
              <a:rPr lang="fr-FR" sz="1200" b="1">
                <a:solidFill>
                  <a:srgbClr val="333399"/>
                </a:solidFill>
                <a:latin typeface="Arial"/>
                <a:cs typeface="+mn-cs"/>
              </a:rPr>
              <a:pPr algn="r" eaLnBrk="0" hangingPunct="0">
                <a:defRPr/>
              </a:pPr>
              <a:t>5</a:t>
            </a:fld>
            <a:endParaRPr lang="fr-FR" sz="1200" b="1" dirty="0">
              <a:solidFill>
                <a:srgbClr val="333399"/>
              </a:solidFill>
              <a:latin typeface="Arial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1987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ce réservé du numéro de diapositive 4"/>
          <p:cNvSpPr txBox="1">
            <a:spLocks noGrp="1"/>
          </p:cNvSpPr>
          <p:nvPr/>
        </p:nvSpPr>
        <p:spPr bwMode="auto">
          <a:xfrm>
            <a:off x="7239000" y="6578600"/>
            <a:ext cx="1905000" cy="2857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r" eaLnBrk="0" hangingPunct="0">
              <a:defRPr/>
            </a:pPr>
            <a:fld id="{0E13F35A-3807-4278-8375-7AF99648C7EC}" type="slidenum">
              <a:rPr lang="fr-FR" sz="1200" b="1">
                <a:solidFill>
                  <a:srgbClr val="333399"/>
                </a:solidFill>
                <a:latin typeface="Arial"/>
                <a:cs typeface="+mn-cs"/>
              </a:rPr>
              <a:pPr algn="r" eaLnBrk="0" hangingPunct="0">
                <a:defRPr/>
              </a:pPr>
              <a:t>6</a:t>
            </a:fld>
            <a:endParaRPr lang="fr-FR" sz="1200" b="1" dirty="0">
              <a:solidFill>
                <a:srgbClr val="333399"/>
              </a:solidFill>
              <a:latin typeface="Arial"/>
              <a:cs typeface="+mn-cs"/>
            </a:endParaRPr>
          </a:p>
        </p:txBody>
      </p:sp>
      <p:sp>
        <p:nvSpPr>
          <p:cNvPr id="8" name="Titre 1"/>
          <p:cNvSpPr txBox="1">
            <a:spLocks/>
          </p:cNvSpPr>
          <p:nvPr/>
        </p:nvSpPr>
        <p:spPr bwMode="auto">
          <a:xfrm>
            <a:off x="107504" y="116632"/>
            <a:ext cx="7488832" cy="1000126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fr-FR" sz="2400" b="1" dirty="0" smtClean="0">
                <a:solidFill>
                  <a:srgbClr val="E75012"/>
                </a:solidFill>
                <a:latin typeface="Arial Narrow" pitchFamily="34" charset="0"/>
              </a:rPr>
              <a:t>Développer les synergies des </a:t>
            </a:r>
            <a:r>
              <a:rPr lang="fr-FR" sz="2400" b="1" dirty="0" smtClean="0">
                <a:solidFill>
                  <a:srgbClr val="E75012"/>
                </a:solidFill>
                <a:latin typeface="Arial Narrow" pitchFamily="34" charset="0"/>
              </a:rPr>
              <a:t>expertises et </a:t>
            </a:r>
            <a:r>
              <a:rPr lang="fr-FR" sz="2400" b="1" dirty="0" smtClean="0">
                <a:solidFill>
                  <a:srgbClr val="E75012"/>
                </a:solidFill>
                <a:latin typeface="Arial Narrow" pitchFamily="34" charset="0"/>
              </a:rPr>
              <a:t>l’emploi : </a:t>
            </a:r>
            <a:r>
              <a:rPr lang="fr-FR" sz="2400" b="1" dirty="0" smtClean="0">
                <a:solidFill>
                  <a:srgbClr val="E75012"/>
                </a:solidFill>
                <a:latin typeface="Arial Narrow" pitchFamily="34" charset="0"/>
              </a:rPr>
              <a:t>mettre en </a:t>
            </a:r>
            <a:r>
              <a:rPr lang="fr-FR" sz="2400" b="1" dirty="0" smtClean="0">
                <a:solidFill>
                  <a:srgbClr val="E75012"/>
                </a:solidFill>
                <a:latin typeface="Arial Narrow" pitchFamily="34" charset="0"/>
              </a:rPr>
              <a:t>place </a:t>
            </a:r>
            <a:r>
              <a:rPr lang="fr-FR" sz="2400" b="1" dirty="0" smtClean="0">
                <a:solidFill>
                  <a:srgbClr val="E75012"/>
                </a:solidFill>
                <a:latin typeface="Arial Narrow" pitchFamily="34" charset="0"/>
              </a:rPr>
              <a:t>un « hub » </a:t>
            </a:r>
            <a:r>
              <a:rPr lang="fr-FR" sz="2400" b="1" dirty="0" err="1" smtClean="0">
                <a:solidFill>
                  <a:srgbClr val="E75012"/>
                </a:solidFill>
                <a:latin typeface="Arial Narrow" pitchFamily="34" charset="0"/>
              </a:rPr>
              <a:t>biotech</a:t>
            </a:r>
            <a:endParaRPr lang="fr-FR" sz="2400" b="1" dirty="0">
              <a:solidFill>
                <a:srgbClr val="E75012"/>
              </a:solidFill>
              <a:latin typeface="Arial Narrow" pitchFamily="34" charset="0"/>
            </a:endParaRPr>
          </a:p>
        </p:txBody>
      </p:sp>
      <p:sp>
        <p:nvSpPr>
          <p:cNvPr id="4" name="Flèche vers le bas 3"/>
          <p:cNvSpPr/>
          <p:nvPr/>
        </p:nvSpPr>
        <p:spPr>
          <a:xfrm>
            <a:off x="3203848" y="1412776"/>
            <a:ext cx="288032" cy="86409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aphicFrame>
        <p:nvGraphicFramePr>
          <p:cNvPr id="5" name="Diagramme 4"/>
          <p:cNvGraphicFramePr/>
          <p:nvPr>
            <p:extLst>
              <p:ext uri="{D42A27DB-BD31-4B8C-83A1-F6EECF244321}">
                <p14:modId xmlns:p14="http://schemas.microsoft.com/office/powerpoint/2010/main" val="4039061970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ZoneTexte 1"/>
          <p:cNvSpPr txBox="1"/>
          <p:nvPr/>
        </p:nvSpPr>
        <p:spPr>
          <a:xfrm>
            <a:off x="1091906" y="6021288"/>
            <a:ext cx="723621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 smtClean="0">
                <a:solidFill>
                  <a:schemeClr val="tx2">
                    <a:lumMod val="75000"/>
                  </a:schemeClr>
                </a:solidFill>
              </a:rPr>
              <a:t>UN GUICHET NUMERIQUE UNIQUE POUR IDENTIFIER, REPÉRER ET METTRE </a:t>
            </a:r>
          </a:p>
          <a:p>
            <a:pPr algn="ctr"/>
            <a:r>
              <a:rPr lang="fr-FR" dirty="0" smtClean="0">
                <a:solidFill>
                  <a:schemeClr val="tx2">
                    <a:lumMod val="75000"/>
                  </a:schemeClr>
                </a:solidFill>
              </a:rPr>
              <a:t>EN COMMUN LES OFFRES DE FORMATION / COMPETENCES.</a:t>
            </a:r>
            <a:endParaRPr lang="fr-FR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0800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/>
          </p:cNvSpPr>
          <p:nvPr/>
        </p:nvSpPr>
        <p:spPr bwMode="auto">
          <a:xfrm>
            <a:off x="251520" y="-57820"/>
            <a:ext cx="7848872" cy="1398588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 eaLnBrk="1" hangingPunct="1">
              <a:defRPr/>
            </a:pPr>
            <a:r>
              <a:rPr lang="fr-FR" sz="2800" b="1" dirty="0" smtClean="0">
                <a:solidFill>
                  <a:srgbClr val="E75012"/>
                </a:solidFill>
                <a:latin typeface="Arial Narrow" pitchFamily="34" charset="0"/>
              </a:rPr>
              <a:t>Les offres gérées par le hub</a:t>
            </a:r>
          </a:p>
        </p:txBody>
      </p:sp>
      <p:sp>
        <p:nvSpPr>
          <p:cNvPr id="65539" name="Espace réservé du contenu 2"/>
          <p:cNvSpPr txBox="1">
            <a:spLocks/>
          </p:cNvSpPr>
          <p:nvPr/>
        </p:nvSpPr>
        <p:spPr bwMode="auto">
          <a:xfrm>
            <a:off x="122768" y="1358421"/>
            <a:ext cx="8892822" cy="4900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57200" indent="-457200">
              <a:spcBef>
                <a:spcPct val="20000"/>
              </a:spcBef>
            </a:pPr>
            <a:r>
              <a:rPr lang="fr-FR" sz="2400" b="1" dirty="0" smtClean="0">
                <a:solidFill>
                  <a:schemeClr val="accent1">
                    <a:lumMod val="75000"/>
                  </a:schemeClr>
                </a:solidFill>
                <a:latin typeface="Arial Narrow" pitchFamily="34" charset="0"/>
              </a:rPr>
              <a:t>OFFRES FORMATION: modules de formation continue sur mesure</a:t>
            </a:r>
            <a:endParaRPr lang="fr-FR" sz="1100" b="1" dirty="0" smtClean="0">
              <a:solidFill>
                <a:schemeClr val="accent2"/>
              </a:solidFill>
              <a:latin typeface="Arial Narrow" pitchFamily="34" charset="0"/>
            </a:endParaRPr>
          </a:p>
          <a:p>
            <a:pPr marL="457200" indent="-457200">
              <a:spcBef>
                <a:spcPct val="20000"/>
              </a:spcBef>
              <a:buFont typeface="Wingdings" pitchFamily="2" charset="2"/>
              <a:buChar char="q"/>
            </a:pPr>
            <a:r>
              <a:rPr lang="fr-FR" sz="2400" dirty="0" smtClean="0">
                <a:solidFill>
                  <a:srgbClr val="E75012"/>
                </a:solidFill>
                <a:latin typeface="Arial Narrow" pitchFamily="34" charset="0"/>
              </a:rPr>
              <a:t>Stages « business et médicament » pour les </a:t>
            </a:r>
            <a:r>
              <a:rPr lang="fr-FR" sz="2400" dirty="0" err="1" smtClean="0">
                <a:solidFill>
                  <a:srgbClr val="E75012"/>
                </a:solidFill>
                <a:latin typeface="Arial Narrow" pitchFamily="34" charset="0"/>
              </a:rPr>
              <a:t>biotech</a:t>
            </a:r>
            <a:r>
              <a:rPr lang="fr-FR" sz="2400" dirty="0" smtClean="0">
                <a:solidFill>
                  <a:srgbClr val="E75012"/>
                </a:solidFill>
                <a:latin typeface="Arial Narrow" pitchFamily="34" charset="0"/>
              </a:rPr>
              <a:t> (</a:t>
            </a:r>
            <a:r>
              <a:rPr lang="fr-FR" sz="2400" dirty="0" err="1" smtClean="0">
                <a:solidFill>
                  <a:srgbClr val="E75012"/>
                </a:solidFill>
                <a:latin typeface="Arial Narrow" pitchFamily="34" charset="0"/>
              </a:rPr>
              <a:t>Leem</a:t>
            </a:r>
            <a:r>
              <a:rPr lang="fr-FR" sz="2400" dirty="0" smtClean="0">
                <a:solidFill>
                  <a:srgbClr val="E75012"/>
                </a:solidFill>
                <a:latin typeface="Arial Narrow" pitchFamily="34" charset="0"/>
              </a:rPr>
              <a:t>  /OPCA Défi</a:t>
            </a:r>
          </a:p>
          <a:p>
            <a:pPr marL="457200" indent="-457200">
              <a:spcBef>
                <a:spcPct val="20000"/>
              </a:spcBef>
              <a:buFont typeface="Wingdings" pitchFamily="2" charset="2"/>
              <a:buChar char="q"/>
            </a:pPr>
            <a:r>
              <a:rPr lang="fr-FR" sz="2400" dirty="0" smtClean="0">
                <a:solidFill>
                  <a:srgbClr val="E75012"/>
                </a:solidFill>
                <a:latin typeface="Arial Narrow" pitchFamily="34" charset="0"/>
              </a:rPr>
              <a:t>Stages de management RH du projet « Défi </a:t>
            </a:r>
            <a:r>
              <a:rPr lang="fr-FR" sz="2400" dirty="0" err="1" smtClean="0">
                <a:solidFill>
                  <a:srgbClr val="E75012"/>
                </a:solidFill>
                <a:latin typeface="Arial Narrow" pitchFamily="34" charset="0"/>
              </a:rPr>
              <a:t>Biotech</a:t>
            </a:r>
            <a:r>
              <a:rPr lang="fr-FR" sz="2400" dirty="0" smtClean="0">
                <a:solidFill>
                  <a:srgbClr val="E75012"/>
                </a:solidFill>
                <a:latin typeface="Arial Narrow" pitchFamily="34" charset="0"/>
              </a:rPr>
              <a:t> santé » (</a:t>
            </a:r>
            <a:r>
              <a:rPr lang="fr-FR" sz="2400" dirty="0" err="1" smtClean="0">
                <a:solidFill>
                  <a:srgbClr val="E75012"/>
                </a:solidFill>
                <a:latin typeface="Arial Narrow" pitchFamily="34" charset="0"/>
              </a:rPr>
              <a:t>Medicen</a:t>
            </a:r>
            <a:r>
              <a:rPr lang="fr-FR" sz="2400" dirty="0" smtClean="0">
                <a:solidFill>
                  <a:srgbClr val="E75012"/>
                </a:solidFill>
                <a:latin typeface="Arial Narrow" pitchFamily="34" charset="0"/>
              </a:rPr>
              <a:t>)</a:t>
            </a:r>
            <a:endParaRPr lang="fr-FR" sz="2400" dirty="0">
              <a:solidFill>
                <a:srgbClr val="E75012"/>
              </a:solidFill>
              <a:latin typeface="Arial Narrow" pitchFamily="34" charset="0"/>
            </a:endParaRPr>
          </a:p>
          <a:p>
            <a:pPr marL="457200" indent="-457200">
              <a:spcBef>
                <a:spcPct val="20000"/>
              </a:spcBef>
              <a:buFont typeface="Wingdings" pitchFamily="2" charset="2"/>
              <a:buChar char="q"/>
            </a:pPr>
            <a:r>
              <a:rPr lang="fr-FR" sz="2400" dirty="0" err="1" smtClean="0">
                <a:solidFill>
                  <a:srgbClr val="E75012"/>
                </a:solidFill>
                <a:latin typeface="Arial Narrow" pitchFamily="34" charset="0"/>
              </a:rPr>
              <a:t>Plato</a:t>
            </a:r>
            <a:r>
              <a:rPr lang="fr-FR" sz="2400" dirty="0" smtClean="0">
                <a:solidFill>
                  <a:srgbClr val="E75012"/>
                </a:solidFill>
                <a:latin typeface="Arial Narrow" pitchFamily="34" charset="0"/>
              </a:rPr>
              <a:t> (CCIP)</a:t>
            </a:r>
          </a:p>
          <a:p>
            <a:pPr marL="457200" indent="-457200">
              <a:spcBef>
                <a:spcPct val="20000"/>
              </a:spcBef>
              <a:buFont typeface="Wingdings" pitchFamily="2" charset="2"/>
              <a:buChar char="q"/>
            </a:pPr>
            <a:r>
              <a:rPr lang="fr-FR" sz="2400" dirty="0" smtClean="0">
                <a:solidFill>
                  <a:srgbClr val="E75012"/>
                </a:solidFill>
                <a:latin typeface="Arial Narrow" pitchFamily="34" charset="0"/>
              </a:rPr>
              <a:t>Stages type Lyon </a:t>
            </a:r>
            <a:r>
              <a:rPr lang="fr-FR" sz="2400" dirty="0" err="1" smtClean="0">
                <a:solidFill>
                  <a:srgbClr val="E75012"/>
                </a:solidFill>
                <a:latin typeface="Arial Narrow" pitchFamily="34" charset="0"/>
              </a:rPr>
              <a:t>Biopole</a:t>
            </a:r>
            <a:endParaRPr lang="fr-FR" sz="2400" dirty="0" smtClean="0">
              <a:solidFill>
                <a:srgbClr val="E75012"/>
              </a:solidFill>
              <a:latin typeface="Arial Narrow" pitchFamily="34" charset="0"/>
            </a:endParaRPr>
          </a:p>
          <a:p>
            <a:pPr marL="457200" indent="-457200">
              <a:spcBef>
                <a:spcPct val="20000"/>
              </a:spcBef>
              <a:buFont typeface="Wingdings" pitchFamily="2" charset="2"/>
              <a:buChar char="q"/>
            </a:pPr>
            <a:r>
              <a:rPr lang="fr-FR" sz="2400" dirty="0" smtClean="0">
                <a:solidFill>
                  <a:srgbClr val="E75012"/>
                </a:solidFill>
                <a:latin typeface="Arial Narrow" pitchFamily="34" charset="0"/>
              </a:rPr>
              <a:t>Rencontres type « </a:t>
            </a:r>
            <a:r>
              <a:rPr lang="fr-FR" sz="2400" dirty="0" err="1" smtClean="0">
                <a:solidFill>
                  <a:srgbClr val="E75012"/>
                </a:solidFill>
                <a:latin typeface="Arial Narrow" pitchFamily="34" charset="0"/>
              </a:rPr>
              <a:t>Biotuesday</a:t>
            </a:r>
            <a:r>
              <a:rPr lang="fr-FR" sz="2400" dirty="0" smtClean="0">
                <a:solidFill>
                  <a:srgbClr val="E75012"/>
                </a:solidFill>
                <a:latin typeface="Arial Narrow" pitchFamily="34" charset="0"/>
              </a:rPr>
              <a:t> »</a:t>
            </a:r>
            <a:endParaRPr lang="fr-FR" sz="2400" dirty="0">
              <a:solidFill>
                <a:srgbClr val="E75012"/>
              </a:solidFill>
              <a:latin typeface="Arial Narrow" pitchFamily="34" charset="0"/>
            </a:endParaRPr>
          </a:p>
          <a:p>
            <a:pPr>
              <a:spcBef>
                <a:spcPct val="20000"/>
              </a:spcBef>
            </a:pPr>
            <a:r>
              <a:rPr lang="fr-FR" sz="2400" b="1" dirty="0" smtClean="0">
                <a:solidFill>
                  <a:schemeClr val="accent1">
                    <a:lumMod val="75000"/>
                  </a:schemeClr>
                </a:solidFill>
                <a:latin typeface="Arial Narrow" pitchFamily="34" charset="0"/>
              </a:rPr>
              <a:t>COACHING ET RENCONTRES</a:t>
            </a:r>
            <a:endParaRPr lang="fr-FR" sz="2400" dirty="0" smtClean="0">
              <a:solidFill>
                <a:srgbClr val="E75012"/>
              </a:solidFill>
              <a:latin typeface="Arial Narrow" pitchFamily="34" charset="0"/>
            </a:endParaRPr>
          </a:p>
          <a:p>
            <a:pPr marL="457200" indent="-457200">
              <a:spcBef>
                <a:spcPct val="20000"/>
              </a:spcBef>
              <a:buFont typeface="Wingdings" pitchFamily="2" charset="2"/>
              <a:buChar char="q"/>
            </a:pPr>
            <a:r>
              <a:rPr lang="fr-FR" sz="2400" dirty="0" smtClean="0">
                <a:solidFill>
                  <a:srgbClr val="E75012"/>
                </a:solidFill>
                <a:latin typeface="Arial Narrow" pitchFamily="34" charset="0"/>
              </a:rPr>
              <a:t>Rencontres entre </a:t>
            </a:r>
            <a:r>
              <a:rPr lang="fr-FR" sz="2400" dirty="0">
                <a:solidFill>
                  <a:srgbClr val="E75012"/>
                </a:solidFill>
                <a:latin typeface="Arial Narrow" pitchFamily="34" charset="0"/>
              </a:rPr>
              <a:t>BIG PHARMA ET </a:t>
            </a:r>
            <a:r>
              <a:rPr lang="fr-FR" sz="2400" dirty="0" smtClean="0">
                <a:solidFill>
                  <a:srgbClr val="E75012"/>
                </a:solidFill>
                <a:latin typeface="Arial Narrow" pitchFamily="34" charset="0"/>
              </a:rPr>
              <a:t>PME </a:t>
            </a:r>
            <a:r>
              <a:rPr lang="fr-FR" sz="2400" dirty="0" err="1" smtClean="0">
                <a:solidFill>
                  <a:srgbClr val="E75012"/>
                </a:solidFill>
                <a:latin typeface="Arial Narrow" pitchFamily="34" charset="0"/>
              </a:rPr>
              <a:t>Biotech</a:t>
            </a:r>
            <a:endParaRPr lang="fr-FR" sz="2400" dirty="0" smtClean="0">
              <a:solidFill>
                <a:srgbClr val="E75012"/>
              </a:solidFill>
              <a:latin typeface="Arial Narrow" pitchFamily="34" charset="0"/>
            </a:endParaRPr>
          </a:p>
          <a:p>
            <a:pPr marL="457200" indent="-457200">
              <a:spcBef>
                <a:spcPct val="20000"/>
              </a:spcBef>
              <a:buFont typeface="Wingdings" pitchFamily="2" charset="2"/>
              <a:buChar char="q"/>
            </a:pPr>
            <a:r>
              <a:rPr lang="fr-FR" sz="2400" dirty="0" smtClean="0">
                <a:solidFill>
                  <a:srgbClr val="E75012"/>
                </a:solidFill>
                <a:latin typeface="Arial Narrow" pitchFamily="34" charset="0"/>
              </a:rPr>
              <a:t>Accent sur témoignages et retours d’expériences</a:t>
            </a:r>
          </a:p>
          <a:p>
            <a:pPr marL="457200" indent="-457200">
              <a:spcBef>
                <a:spcPct val="20000"/>
              </a:spcBef>
              <a:buFont typeface="Wingdings" pitchFamily="2" charset="2"/>
              <a:buChar char="q"/>
            </a:pPr>
            <a:r>
              <a:rPr lang="fr-FR" sz="2400" dirty="0" smtClean="0">
                <a:solidFill>
                  <a:srgbClr val="E75012"/>
                </a:solidFill>
                <a:latin typeface="Arial Narrow" pitchFamily="34" charset="0"/>
              </a:rPr>
              <a:t>Partage d’études prospectives sur les </a:t>
            </a:r>
            <a:r>
              <a:rPr lang="fr-FR" sz="2400" dirty="0" err="1" smtClean="0">
                <a:solidFill>
                  <a:srgbClr val="E75012"/>
                </a:solidFill>
                <a:latin typeface="Arial Narrow" pitchFamily="34" charset="0"/>
              </a:rPr>
              <a:t>biotech</a:t>
            </a:r>
            <a:r>
              <a:rPr lang="fr-FR" sz="2400" dirty="0" smtClean="0">
                <a:solidFill>
                  <a:srgbClr val="E75012"/>
                </a:solidFill>
                <a:latin typeface="Arial Narrow" pitchFamily="34" charset="0"/>
              </a:rPr>
              <a:t> (immunothérapie, nanotechnologies, métiers d’avenir…°</a:t>
            </a:r>
          </a:p>
          <a:p>
            <a:pPr>
              <a:spcBef>
                <a:spcPct val="20000"/>
              </a:spcBef>
            </a:pPr>
            <a:endParaRPr lang="fr-FR" sz="2400" b="1" dirty="0" smtClean="0">
              <a:solidFill>
                <a:schemeClr val="accent1">
                  <a:lumMod val="75000"/>
                </a:schemeClr>
              </a:solidFill>
              <a:latin typeface="Arial Narrow" pitchFamily="34" charset="0"/>
            </a:endParaRPr>
          </a:p>
          <a:p>
            <a:pPr>
              <a:spcBef>
                <a:spcPct val="20000"/>
              </a:spcBef>
            </a:pPr>
            <a:endParaRPr lang="fr-FR" sz="2400" dirty="0">
              <a:solidFill>
                <a:srgbClr val="E75012"/>
              </a:solidFill>
              <a:latin typeface="Arial Narrow" pitchFamily="34" charset="0"/>
            </a:endParaRPr>
          </a:p>
        </p:txBody>
      </p:sp>
      <p:sp>
        <p:nvSpPr>
          <p:cNvPr id="4" name="Espace réservé du numéro de diapositive 4"/>
          <p:cNvSpPr txBox="1">
            <a:spLocks noGrp="1"/>
          </p:cNvSpPr>
          <p:nvPr/>
        </p:nvSpPr>
        <p:spPr bwMode="auto">
          <a:xfrm>
            <a:off x="7239000" y="6556375"/>
            <a:ext cx="1905000" cy="2857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r" eaLnBrk="0" hangingPunct="0">
              <a:defRPr/>
            </a:pPr>
            <a:fld id="{BFCAC9CB-B1D0-4C52-9001-1A97DB246B9D}" type="slidenum">
              <a:rPr lang="fr-FR" sz="1200" b="1">
                <a:solidFill>
                  <a:srgbClr val="333399"/>
                </a:solidFill>
                <a:latin typeface="Arial"/>
                <a:cs typeface="+mn-cs"/>
              </a:rPr>
              <a:pPr algn="r" eaLnBrk="0" hangingPunct="0">
                <a:defRPr/>
              </a:pPr>
              <a:t>7</a:t>
            </a:fld>
            <a:endParaRPr lang="fr-FR" sz="1200" b="1" dirty="0">
              <a:solidFill>
                <a:srgbClr val="333399"/>
              </a:solidFill>
              <a:latin typeface="Arial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ce réservé du numéro de diapositive 4"/>
          <p:cNvSpPr txBox="1">
            <a:spLocks noGrp="1"/>
          </p:cNvSpPr>
          <p:nvPr/>
        </p:nvSpPr>
        <p:spPr bwMode="auto">
          <a:xfrm>
            <a:off x="7213600" y="6572250"/>
            <a:ext cx="1905000" cy="2857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r" eaLnBrk="0" hangingPunct="0">
              <a:defRPr/>
            </a:pPr>
            <a:fld id="{F60A6BC4-2A7A-4E55-A43B-91BBE558EE2C}" type="slidenum">
              <a:rPr lang="fr-FR" sz="1200" b="1">
                <a:solidFill>
                  <a:srgbClr val="333399"/>
                </a:solidFill>
                <a:latin typeface="Arial"/>
                <a:cs typeface="+mn-cs"/>
              </a:rPr>
              <a:pPr algn="r" eaLnBrk="0" hangingPunct="0">
                <a:defRPr/>
              </a:pPr>
              <a:t>8</a:t>
            </a:fld>
            <a:endParaRPr lang="fr-FR" sz="1200" b="1" dirty="0">
              <a:solidFill>
                <a:srgbClr val="333399"/>
              </a:solidFill>
              <a:latin typeface="Arial"/>
              <a:cs typeface="+mn-cs"/>
            </a:endParaRPr>
          </a:p>
        </p:txBody>
      </p:sp>
      <p:sp>
        <p:nvSpPr>
          <p:cNvPr id="7" name="Titre 1"/>
          <p:cNvSpPr>
            <a:spLocks noGrp="1"/>
          </p:cNvSpPr>
          <p:nvPr>
            <p:ph type="title" idx="4294967295"/>
          </p:nvPr>
        </p:nvSpPr>
        <p:spPr>
          <a:xfrm>
            <a:off x="190873" y="244252"/>
            <a:ext cx="8125543" cy="95250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fr-FR" sz="2800" b="1" kern="1200" dirty="0" smtClean="0">
                <a:latin typeface="Arial Narrow" pitchFamily="34" charset="0"/>
              </a:rPr>
              <a:t>Les offres de compétences </a:t>
            </a:r>
            <a:br>
              <a:rPr lang="fr-FR" sz="2800" b="1" kern="1200" dirty="0" smtClean="0">
                <a:latin typeface="Arial Narrow" pitchFamily="34" charset="0"/>
              </a:rPr>
            </a:br>
            <a:r>
              <a:rPr lang="fr-FR" sz="2800" b="1" kern="1200" dirty="0" smtClean="0">
                <a:latin typeface="Arial Narrow" pitchFamily="34" charset="0"/>
              </a:rPr>
              <a:t>et d’aides à l’accès aux financements</a:t>
            </a:r>
          </a:p>
        </p:txBody>
      </p:sp>
      <p:sp>
        <p:nvSpPr>
          <p:cNvPr id="2" name="Rectangle 1"/>
          <p:cNvSpPr/>
          <p:nvPr/>
        </p:nvSpPr>
        <p:spPr>
          <a:xfrm>
            <a:off x="283965" y="1484784"/>
            <a:ext cx="7384379" cy="43765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spcBef>
                <a:spcPct val="20000"/>
              </a:spcBef>
            </a:pPr>
            <a:r>
              <a:rPr lang="fr-FR" sz="2400" b="1" dirty="0">
                <a:solidFill>
                  <a:schemeClr val="accent1">
                    <a:lumMod val="75000"/>
                  </a:schemeClr>
                </a:solidFill>
                <a:latin typeface="Arial Narrow" pitchFamily="34" charset="0"/>
              </a:rPr>
              <a:t>OFFRES </a:t>
            </a:r>
            <a:r>
              <a:rPr lang="fr-FR" sz="2400" b="1" dirty="0" smtClean="0">
                <a:solidFill>
                  <a:schemeClr val="accent1">
                    <a:lumMod val="75000"/>
                  </a:schemeClr>
                </a:solidFill>
                <a:latin typeface="Arial Narrow" pitchFamily="34" charset="0"/>
              </a:rPr>
              <a:t>DE COMPETENCES PARTAGEES: aides à l’accès à  </a:t>
            </a:r>
            <a:endParaRPr lang="fr-FR" sz="2400" b="1" dirty="0">
              <a:solidFill>
                <a:schemeClr val="accent1">
                  <a:lumMod val="75000"/>
                </a:schemeClr>
              </a:solidFill>
              <a:latin typeface="Arial Narrow" pitchFamily="34" charset="0"/>
            </a:endParaRPr>
          </a:p>
          <a:p>
            <a:pPr marL="457200" indent="-457200">
              <a:spcBef>
                <a:spcPct val="20000"/>
              </a:spcBef>
              <a:buFont typeface="Wingdings" pitchFamily="2" charset="2"/>
              <a:buChar char="q"/>
            </a:pPr>
            <a:r>
              <a:rPr lang="fr-FR" sz="2400" dirty="0" smtClean="0">
                <a:solidFill>
                  <a:srgbClr val="E75012"/>
                </a:solidFill>
                <a:latin typeface="Arial Narrow" pitchFamily="34" charset="0"/>
              </a:rPr>
              <a:t>des groupements d’employeurs </a:t>
            </a:r>
            <a:r>
              <a:rPr lang="fr-FR" sz="2400" dirty="0" err="1" smtClean="0">
                <a:solidFill>
                  <a:srgbClr val="E75012"/>
                </a:solidFill>
                <a:latin typeface="Arial Narrow" pitchFamily="34" charset="0"/>
              </a:rPr>
              <a:t>biotech</a:t>
            </a:r>
            <a:r>
              <a:rPr lang="fr-FR" sz="2400" dirty="0" smtClean="0">
                <a:solidFill>
                  <a:srgbClr val="E75012"/>
                </a:solidFill>
                <a:latin typeface="Arial Narrow" pitchFamily="34" charset="0"/>
              </a:rPr>
              <a:t> (Compétences </a:t>
            </a:r>
            <a:r>
              <a:rPr lang="fr-FR" sz="2400" dirty="0" err="1" smtClean="0">
                <a:solidFill>
                  <a:srgbClr val="E75012"/>
                </a:solidFill>
                <a:latin typeface="Arial Narrow" pitchFamily="34" charset="0"/>
              </a:rPr>
              <a:t>Biotech</a:t>
            </a:r>
            <a:r>
              <a:rPr lang="fr-FR" sz="2400" dirty="0" smtClean="0">
                <a:solidFill>
                  <a:srgbClr val="E75012"/>
                </a:solidFill>
                <a:latin typeface="Arial Narrow" pitchFamily="34" charset="0"/>
              </a:rPr>
              <a:t> en Rhône -Alpes, </a:t>
            </a:r>
            <a:r>
              <a:rPr lang="fr-FR" sz="2400" dirty="0" err="1" smtClean="0">
                <a:solidFill>
                  <a:srgbClr val="E75012"/>
                </a:solidFill>
                <a:latin typeface="Arial Narrow" pitchFamily="34" charset="0"/>
              </a:rPr>
              <a:t>Bioskill</a:t>
            </a:r>
            <a:r>
              <a:rPr lang="fr-FR" sz="2400" dirty="0" smtClean="0">
                <a:solidFill>
                  <a:srgbClr val="E75012"/>
                </a:solidFill>
                <a:latin typeface="Arial Narrow" pitchFamily="34" charset="0"/>
              </a:rPr>
              <a:t> en IDF)</a:t>
            </a:r>
          </a:p>
          <a:p>
            <a:pPr marL="457200" indent="-457200">
              <a:spcBef>
                <a:spcPct val="20000"/>
              </a:spcBef>
              <a:buFont typeface="Wingdings" pitchFamily="2" charset="2"/>
              <a:buChar char="q"/>
            </a:pPr>
            <a:r>
              <a:rPr lang="fr-FR" sz="2400" dirty="0">
                <a:solidFill>
                  <a:srgbClr val="E75012"/>
                </a:solidFill>
                <a:latin typeface="Arial Narrow" pitchFamily="34" charset="0"/>
              </a:rPr>
              <a:t>d</a:t>
            </a:r>
            <a:r>
              <a:rPr lang="fr-FR" sz="2400" dirty="0" smtClean="0">
                <a:solidFill>
                  <a:srgbClr val="E75012"/>
                </a:solidFill>
                <a:latin typeface="Arial Narrow" pitchFamily="34" charset="0"/>
              </a:rPr>
              <a:t>es plateformes de partage de compétences</a:t>
            </a:r>
            <a:endParaRPr lang="fr-FR" sz="2400" dirty="0">
              <a:solidFill>
                <a:srgbClr val="E75012"/>
              </a:solidFill>
              <a:latin typeface="Arial Narrow" pitchFamily="34" charset="0"/>
            </a:endParaRPr>
          </a:p>
          <a:p>
            <a:pPr marL="457200" indent="-457200">
              <a:spcBef>
                <a:spcPct val="20000"/>
              </a:spcBef>
              <a:buFont typeface="Wingdings" pitchFamily="2" charset="2"/>
              <a:buChar char="q"/>
            </a:pPr>
            <a:r>
              <a:rPr lang="fr-FR" sz="2400" dirty="0" smtClean="0">
                <a:solidFill>
                  <a:srgbClr val="E75012"/>
                </a:solidFill>
                <a:latin typeface="Arial Narrow" pitchFamily="34" charset="0"/>
              </a:rPr>
              <a:t>partages de services</a:t>
            </a:r>
            <a:endParaRPr lang="fr-FR" sz="2400" dirty="0">
              <a:solidFill>
                <a:srgbClr val="E75012"/>
              </a:solidFill>
              <a:latin typeface="Arial Narrow" pitchFamily="34" charset="0"/>
            </a:endParaRPr>
          </a:p>
          <a:p>
            <a:pPr>
              <a:spcBef>
                <a:spcPct val="20000"/>
              </a:spcBef>
            </a:pPr>
            <a:r>
              <a:rPr lang="fr-FR" sz="2400" b="1" dirty="0" smtClean="0">
                <a:solidFill>
                  <a:schemeClr val="accent1">
                    <a:lumMod val="75000"/>
                  </a:schemeClr>
                </a:solidFill>
                <a:latin typeface="Arial Narrow" pitchFamily="34" charset="0"/>
              </a:rPr>
              <a:t>AIDES A L’ACCES AUX FINANCEMENTS</a:t>
            </a:r>
          </a:p>
          <a:p>
            <a:pPr marL="457200" indent="-457200">
              <a:spcBef>
                <a:spcPct val="20000"/>
              </a:spcBef>
              <a:buFont typeface="Wingdings" pitchFamily="2" charset="2"/>
              <a:buChar char="q"/>
            </a:pPr>
            <a:r>
              <a:rPr lang="fr-FR" sz="2400" dirty="0">
                <a:solidFill>
                  <a:srgbClr val="E75012"/>
                </a:solidFill>
                <a:latin typeface="Arial Narrow" pitchFamily="34" charset="0"/>
              </a:rPr>
              <a:t>p</a:t>
            </a:r>
            <a:r>
              <a:rPr lang="fr-FR" sz="2400" dirty="0" smtClean="0">
                <a:solidFill>
                  <a:srgbClr val="E75012"/>
                </a:solidFill>
                <a:latin typeface="Arial Narrow" pitchFamily="34" charset="0"/>
              </a:rPr>
              <a:t>our les projets de R&amp;D</a:t>
            </a:r>
          </a:p>
          <a:p>
            <a:pPr marL="457200" indent="-457200">
              <a:spcBef>
                <a:spcPct val="20000"/>
              </a:spcBef>
              <a:buFont typeface="Wingdings" pitchFamily="2" charset="2"/>
              <a:buChar char="q"/>
            </a:pPr>
            <a:r>
              <a:rPr lang="fr-FR" sz="2400" dirty="0">
                <a:solidFill>
                  <a:srgbClr val="E75012"/>
                </a:solidFill>
                <a:latin typeface="Arial Narrow" pitchFamily="34" charset="0"/>
              </a:rPr>
              <a:t>p</a:t>
            </a:r>
            <a:r>
              <a:rPr lang="fr-FR" sz="2400" dirty="0" smtClean="0">
                <a:solidFill>
                  <a:srgbClr val="E75012"/>
                </a:solidFill>
                <a:latin typeface="Arial Narrow" pitchFamily="34" charset="0"/>
              </a:rPr>
              <a:t>our la formation continue</a:t>
            </a:r>
          </a:p>
          <a:p>
            <a:pPr>
              <a:spcBef>
                <a:spcPct val="20000"/>
              </a:spcBef>
            </a:pPr>
            <a:endParaRPr lang="fr-FR" sz="2400" b="1" dirty="0">
              <a:solidFill>
                <a:schemeClr val="accent1">
                  <a:lumMod val="75000"/>
                </a:schemeClr>
              </a:solidFill>
              <a:latin typeface="Arial Narrow" pitchFamily="34" charset="0"/>
            </a:endParaRPr>
          </a:p>
          <a:p>
            <a:pPr>
              <a:spcBef>
                <a:spcPct val="20000"/>
              </a:spcBef>
            </a:pPr>
            <a:endParaRPr lang="fr-FR" sz="2400" dirty="0">
              <a:solidFill>
                <a:srgbClr val="E75012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dèle de présentatio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modèle de présentation</Template>
  <TotalTime>1463</TotalTime>
  <Words>384</Words>
  <Application>Microsoft Office PowerPoint</Application>
  <PresentationFormat>Affichage à l'écran (4:3)</PresentationFormat>
  <Paragraphs>63</Paragraphs>
  <Slides>8</Slides>
  <Notes>5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8</vt:i4>
      </vt:variant>
    </vt:vector>
  </HeadingPairs>
  <TitlesOfParts>
    <vt:vector size="9" baseType="lpstr">
      <vt:lpstr>modèle de présentation</vt:lpstr>
      <vt:lpstr> Observatoire 2011  des biotechnologies santé en France  Diagnostic et pistes de travail  Dr Annick SCHWEBIG Présidente du Comite biotechnologies du leem   27 JUIN 2012   </vt:lpstr>
      <vt:lpstr>Présentation PowerPoint</vt:lpstr>
      <vt:lpstr>Financement : intervenir sur le maillon spécifique des  2èmes et 3èmes tours.</vt:lpstr>
      <vt:lpstr>Présentation PowerPoint</vt:lpstr>
      <vt:lpstr>Présentation PowerPoint</vt:lpstr>
      <vt:lpstr>Présentation PowerPoint</vt:lpstr>
      <vt:lpstr>Présentation PowerPoint</vt:lpstr>
      <vt:lpstr>Les offres de compétences  et d’aides à l’accès aux financements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install</dc:creator>
  <cp:lastModifiedBy>install</cp:lastModifiedBy>
  <cp:revision>159</cp:revision>
  <cp:lastPrinted>2012-06-21T13:37:39Z</cp:lastPrinted>
  <dcterms:created xsi:type="dcterms:W3CDTF">2012-01-08T14:26:24Z</dcterms:created>
  <dcterms:modified xsi:type="dcterms:W3CDTF">2012-06-22T10:10:26Z</dcterms:modified>
</cp:coreProperties>
</file>